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04" r:id="rId1"/>
  </p:sldMasterIdLst>
  <p:notesMasterIdLst>
    <p:notesMasterId r:id="rId31"/>
  </p:notesMasterIdLst>
  <p:sldIdLst>
    <p:sldId id="256" r:id="rId2"/>
    <p:sldId id="825" r:id="rId3"/>
    <p:sldId id="826" r:id="rId4"/>
    <p:sldId id="827" r:id="rId5"/>
    <p:sldId id="268" r:id="rId6"/>
    <p:sldId id="828" r:id="rId7"/>
    <p:sldId id="829" r:id="rId8"/>
    <p:sldId id="838" r:id="rId9"/>
    <p:sldId id="842" r:id="rId10"/>
    <p:sldId id="840" r:id="rId11"/>
    <p:sldId id="841" r:id="rId12"/>
    <p:sldId id="847" r:id="rId13"/>
    <p:sldId id="848" r:id="rId14"/>
    <p:sldId id="3332" r:id="rId15"/>
    <p:sldId id="3328" r:id="rId16"/>
    <p:sldId id="844" r:id="rId17"/>
    <p:sldId id="3333" r:id="rId18"/>
    <p:sldId id="3335" r:id="rId19"/>
    <p:sldId id="3334" r:id="rId20"/>
    <p:sldId id="845" r:id="rId21"/>
    <p:sldId id="3336" r:id="rId22"/>
    <p:sldId id="3338" r:id="rId23"/>
    <p:sldId id="3339" r:id="rId24"/>
    <p:sldId id="846" r:id="rId25"/>
    <p:sldId id="3340" r:id="rId26"/>
    <p:sldId id="3342" r:id="rId27"/>
    <p:sldId id="3341" r:id="rId28"/>
    <p:sldId id="326" r:id="rId29"/>
    <p:sldId id="290" r:id="rId30"/>
  </p:sldIdLst>
  <p:sldSz cx="12188825"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60">
          <p15:clr>
            <a:srgbClr val="9AA0A6"/>
          </p15:clr>
        </p15:guide>
        <p15:guide id="2" orient="horz" pos="1328">
          <p15:clr>
            <a:srgbClr val="9AA0A6"/>
          </p15:clr>
        </p15:guide>
        <p15:guide id="3" orient="horz" pos="3456">
          <p15:clr>
            <a:srgbClr val="9AA0A6"/>
          </p15:clr>
        </p15:guide>
        <p15:guide id="4" pos="1080">
          <p15:clr>
            <a:srgbClr val="9AA0A6"/>
          </p15:clr>
        </p15:guide>
        <p15:guide id="5" pos="5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C2F8FA-9FC0-4EF6-837A-0CBF5D469581}">
  <a:tblStyle styleId="{E6C2F8FA-9FC0-4EF6-837A-0CBF5D4695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63"/>
    <p:restoredTop sz="81238"/>
  </p:normalViewPr>
  <p:slideViewPr>
    <p:cSldViewPr snapToGrid="0">
      <p:cViewPr varScale="1">
        <p:scale>
          <a:sx n="67" d="100"/>
          <a:sy n="67" d="100"/>
        </p:scale>
        <p:origin x="2088" y="184"/>
      </p:cViewPr>
      <p:guideLst>
        <p:guide pos="360"/>
        <p:guide orient="horz" pos="1328"/>
        <p:guide orient="horz" pos="3456"/>
        <p:guide pos="1080"/>
        <p:guide pos="5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049794" cy="46481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1400"/>
              <a:buFont typeface="Arial"/>
              <a:buNone/>
              <a:defRPr sz="800" b="0" i="0" u="none" strike="noStrike" cap="none">
                <a:solidFill>
                  <a:schemeClr val="accent1"/>
                </a:solidFill>
                <a:latin typeface="Arial"/>
                <a:ea typeface="Arial"/>
                <a:cs typeface="Arial"/>
                <a:sym typeface="Arial"/>
              </a:defRPr>
            </a:lvl1pPr>
            <a:lvl2pPr marL="457131" marR="0" lvl="1" indent="-12631"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2pPr>
            <a:lvl3pPr marL="914262" marR="0" lvl="2" indent="-12562"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3pPr>
            <a:lvl4pPr marL="1371393" marR="0" lvl="3" indent="-12493"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4pPr>
            <a:lvl5pPr marL="1828526" marR="0" lvl="4" indent="-12425"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5pPr>
            <a:lvl6pPr marL="2285657" marR="0" lvl="5" indent="-12356"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6pPr>
            <a:lvl7pPr marL="2742788" marR="0" lvl="6" indent="-12288"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7pPr>
            <a:lvl8pPr marL="3199919" marR="0" lvl="7" indent="-12219"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8pPr>
            <a:lvl9pPr marL="3657050" marR="0" lvl="8" indent="-12150"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766485" y="0"/>
            <a:ext cx="1243915" cy="46481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929292"/>
              </a:buClr>
              <a:buSzPts val="1400"/>
              <a:buFont typeface="Arial"/>
              <a:buNone/>
              <a:defRPr sz="800" b="0" i="0" u="none" strike="noStrike" cap="none">
                <a:solidFill>
                  <a:srgbClr val="929292"/>
                </a:solidFill>
                <a:latin typeface="Arial"/>
                <a:ea typeface="Arial"/>
                <a:cs typeface="Arial"/>
                <a:sym typeface="Arial"/>
              </a:defRPr>
            </a:lvl1pPr>
            <a:lvl2pPr marL="457131" marR="0" lvl="1" indent="-12631"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2pPr>
            <a:lvl3pPr marL="914262" marR="0" lvl="2" indent="-12562"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3pPr>
            <a:lvl4pPr marL="1371393" marR="0" lvl="3" indent="-12493"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4pPr>
            <a:lvl5pPr marL="1828526" marR="0" lvl="4" indent="-12425"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5pPr>
            <a:lvl6pPr marL="2285657" marR="0" lvl="5" indent="-12356"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6pPr>
            <a:lvl7pPr marL="2742788" marR="0" lvl="6" indent="-12288"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7pPr>
            <a:lvl8pPr marL="3199919" marR="0" lvl="7" indent="-12219"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8pPr>
            <a:lvl9pPr marL="3657050" marR="0" lvl="8" indent="-12150"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7987" y="696912"/>
            <a:ext cx="61944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6" name="Google Shape;6;n"/>
          <p:cNvSpPr txBox="1">
            <a:spLocks noGrp="1"/>
          </p:cNvSpPr>
          <p:nvPr>
            <p:ph type="body" idx="1"/>
          </p:nvPr>
        </p:nvSpPr>
        <p:spPr>
          <a:xfrm>
            <a:off x="407987" y="4415789"/>
            <a:ext cx="6194425" cy="4183379"/>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5pPr>
            <a:lvl6pPr marL="2743200" marR="0" lvl="5" indent="-317500" algn="l" rtl="0">
              <a:spcBef>
                <a:spcPts val="0"/>
              </a:spcBef>
              <a:spcAft>
                <a:spcPts val="0"/>
              </a:spcAft>
              <a:buSzPts val="1400"/>
              <a:buChar char="■"/>
              <a:defRPr sz="1200" b="0" i="0" u="none" strike="noStrike" cap="none">
                <a:solidFill>
                  <a:schemeClr val="dk1"/>
                </a:solidFill>
                <a:latin typeface="Arial"/>
                <a:ea typeface="Arial"/>
                <a:cs typeface="Arial"/>
                <a:sym typeface="Arial"/>
              </a:defRPr>
            </a:lvl6pPr>
            <a:lvl7pPr marL="3200400" marR="0" lvl="6" indent="-317500" algn="l" rtl="0">
              <a:spcBef>
                <a:spcPts val="0"/>
              </a:spcBef>
              <a:spcAft>
                <a:spcPts val="0"/>
              </a:spcAft>
              <a:buSzPts val="1400"/>
              <a:buChar char="●"/>
              <a:defRPr sz="1200" b="0" i="0" u="none" strike="noStrike" cap="none">
                <a:solidFill>
                  <a:schemeClr val="dk1"/>
                </a:solidFill>
                <a:latin typeface="Arial"/>
                <a:ea typeface="Arial"/>
                <a:cs typeface="Arial"/>
                <a:sym typeface="Arial"/>
              </a:defRPr>
            </a:lvl7pPr>
            <a:lvl8pPr marL="3657600" marR="0" lvl="7" indent="-317500" algn="l" rtl="0">
              <a:spcBef>
                <a:spcPts val="0"/>
              </a:spcBef>
              <a:spcAft>
                <a:spcPts val="0"/>
              </a:spcAft>
              <a:buSzPts val="1400"/>
              <a:buChar char="○"/>
              <a:defRPr sz="1200" b="0" i="0" u="none" strike="noStrike" cap="none">
                <a:solidFill>
                  <a:schemeClr val="dk1"/>
                </a:solidFill>
                <a:latin typeface="Arial"/>
                <a:ea typeface="Arial"/>
                <a:cs typeface="Arial"/>
                <a:sym typeface="Arial"/>
              </a:defRPr>
            </a:lvl8pPr>
            <a:lvl9pPr marL="4114800" marR="0" lvl="8" indent="-317500" algn="l" rtl="0">
              <a:spcBef>
                <a:spcPts val="0"/>
              </a:spcBef>
              <a:spcAft>
                <a:spcPts val="0"/>
              </a:spcAft>
              <a:buSzPts val="1400"/>
              <a:buChar char="■"/>
              <a:defRPr sz="1200" b="0" i="0" u="none" strike="noStrike" cap="none">
                <a:solidFill>
                  <a:schemeClr val="dk1"/>
                </a:solidFill>
                <a:latin typeface="Arial"/>
                <a:ea typeface="Arial"/>
                <a:cs typeface="Arial"/>
                <a:sym typeface="Arial"/>
              </a:defRPr>
            </a:lvl9pPr>
          </a:lstStyle>
          <a:p>
            <a:endParaRPr/>
          </a:p>
        </p:txBody>
      </p:sp>
      <p:sp>
        <p:nvSpPr>
          <p:cNvPr id="7" name="Google Shape;7;n"/>
          <p:cNvSpPr/>
          <p:nvPr/>
        </p:nvSpPr>
        <p:spPr>
          <a:xfrm rot="10800000" flipH="1">
            <a:off x="0" y="9225415"/>
            <a:ext cx="7010400" cy="7098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900" b="0" i="0" u="none" strike="noStrike" cap="none">
              <a:solidFill>
                <a:schemeClr val="lt1"/>
              </a:solidFill>
              <a:latin typeface="Arial"/>
              <a:ea typeface="Arial"/>
              <a:cs typeface="Arial"/>
              <a:sym typeface="Arial"/>
            </a:endParaRPr>
          </a:p>
        </p:txBody>
      </p:sp>
      <p:sp>
        <p:nvSpPr>
          <p:cNvPr id="8" name="Google Shape;8;n"/>
          <p:cNvSpPr txBox="1">
            <a:spLocks noGrp="1"/>
          </p:cNvSpPr>
          <p:nvPr>
            <p:ph type="ftr" idx="11"/>
          </p:nvPr>
        </p:nvSpPr>
        <p:spPr>
          <a:xfrm>
            <a:off x="0" y="8996336"/>
            <a:ext cx="3038475" cy="215443"/>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5B5B5B"/>
              </a:buClr>
              <a:buSzPts val="1400"/>
              <a:buFont typeface="Arial"/>
              <a:buNone/>
              <a:defRPr sz="800" b="0" i="0" u="none" strike="noStrike" cap="none">
                <a:solidFill>
                  <a:srgbClr val="5B5B5B"/>
                </a:solidFill>
                <a:latin typeface="Arial"/>
                <a:ea typeface="Arial"/>
                <a:cs typeface="Arial"/>
                <a:sym typeface="Arial"/>
              </a:defRPr>
            </a:lvl1pPr>
            <a:lvl2pPr marL="457131" marR="0" lvl="1" indent="-12631"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2pPr>
            <a:lvl3pPr marL="914262" marR="0" lvl="2" indent="-12562"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3pPr>
            <a:lvl4pPr marL="1371393" marR="0" lvl="3" indent="-12493"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4pPr>
            <a:lvl5pPr marL="1828526" marR="0" lvl="4" indent="-12425"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5pPr>
            <a:lvl6pPr marL="2285657" marR="0" lvl="5" indent="-12356"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6pPr>
            <a:lvl7pPr marL="2742788" marR="0" lvl="6" indent="-12288"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7pPr>
            <a:lvl8pPr marL="3199919" marR="0" lvl="7" indent="-12219"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8pPr>
            <a:lvl9pPr marL="3657050" marR="0" lvl="8" indent="-12150" algn="l" rtl="0">
              <a:lnSpc>
                <a:spcPct val="100000"/>
              </a:lnSpc>
              <a:spcBef>
                <a:spcPts val="0"/>
              </a:spcBef>
              <a:spcAft>
                <a:spcPts val="0"/>
              </a:spcAft>
              <a:buClr>
                <a:schemeClr val="dk1"/>
              </a:buClr>
              <a:buSzPts val="1400"/>
              <a:buFont typeface="Arial"/>
              <a:buNone/>
              <a:defRPr sz="1900" b="0" i="0" u="none" strike="noStrike" cap="none">
                <a:solidFill>
                  <a:schemeClr val="dk1"/>
                </a:solidFill>
                <a:latin typeface="Arial"/>
                <a:ea typeface="Arial"/>
                <a:cs typeface="Arial"/>
                <a:sym typeface="Arial"/>
              </a:defRPr>
            </a:lvl9pPr>
          </a:lstStyle>
          <a:p>
            <a:endParaRPr/>
          </a:p>
        </p:txBody>
      </p:sp>
      <p:grpSp>
        <p:nvGrpSpPr>
          <p:cNvPr id="9" name="Google Shape;9;n"/>
          <p:cNvGrpSpPr/>
          <p:nvPr/>
        </p:nvGrpSpPr>
        <p:grpSpPr>
          <a:xfrm>
            <a:off x="6393468" y="8874285"/>
            <a:ext cx="417887" cy="292590"/>
            <a:chOff x="267" y="-340"/>
            <a:chExt cx="7144" cy="5001"/>
          </a:xfrm>
        </p:grpSpPr>
        <p:sp>
          <p:nvSpPr>
            <p:cNvPr id="10" name="Google Shape;10;n"/>
            <p:cNvSpPr/>
            <p:nvPr/>
          </p:nvSpPr>
          <p:spPr>
            <a:xfrm>
              <a:off x="267" y="-340"/>
              <a:ext cx="7144" cy="5001"/>
            </a:xfrm>
            <a:custGeom>
              <a:avLst/>
              <a:gdLst/>
              <a:ahLst/>
              <a:cxnLst/>
              <a:rect l="l" t="t" r="r" b="b"/>
              <a:pathLst>
                <a:path w="120000" h="120000" extrusionOk="0">
                  <a:moveTo>
                    <a:pt x="49930" y="13055"/>
                  </a:moveTo>
                  <a:cubicBezTo>
                    <a:pt x="53823" y="7322"/>
                    <a:pt x="59185" y="3746"/>
                    <a:pt x="65143" y="3746"/>
                  </a:cubicBezTo>
                  <a:cubicBezTo>
                    <a:pt x="73088" y="3746"/>
                    <a:pt x="80000" y="10047"/>
                    <a:pt x="83654" y="19413"/>
                  </a:cubicBezTo>
                  <a:cubicBezTo>
                    <a:pt x="86871" y="17369"/>
                    <a:pt x="90407" y="16234"/>
                    <a:pt x="94101" y="16234"/>
                  </a:cubicBezTo>
                  <a:cubicBezTo>
                    <a:pt x="108401" y="16234"/>
                    <a:pt x="119999" y="32923"/>
                    <a:pt x="119999" y="53528"/>
                  </a:cubicBezTo>
                  <a:cubicBezTo>
                    <a:pt x="119999" y="74134"/>
                    <a:pt x="108401" y="90823"/>
                    <a:pt x="94101" y="90823"/>
                  </a:cubicBezTo>
                  <a:cubicBezTo>
                    <a:pt x="92393" y="90823"/>
                    <a:pt x="90685" y="90539"/>
                    <a:pt x="89016" y="90085"/>
                  </a:cubicBezTo>
                  <a:cubicBezTo>
                    <a:pt x="85799" y="98372"/>
                    <a:pt x="79602" y="103935"/>
                    <a:pt x="72532" y="103935"/>
                  </a:cubicBezTo>
                  <a:cubicBezTo>
                    <a:pt x="69553" y="103935"/>
                    <a:pt x="66732" y="102970"/>
                    <a:pt x="64270" y="101210"/>
                  </a:cubicBezTo>
                  <a:cubicBezTo>
                    <a:pt x="60973" y="112223"/>
                    <a:pt x="53306" y="120000"/>
                    <a:pt x="44409" y="120000"/>
                  </a:cubicBezTo>
                  <a:cubicBezTo>
                    <a:pt x="35114" y="120000"/>
                    <a:pt x="27209" y="111598"/>
                    <a:pt x="24150" y="99791"/>
                  </a:cubicBezTo>
                  <a:cubicBezTo>
                    <a:pt x="22840" y="100189"/>
                    <a:pt x="21449" y="100416"/>
                    <a:pt x="20019" y="100416"/>
                  </a:cubicBezTo>
                  <a:cubicBezTo>
                    <a:pt x="8977" y="100416"/>
                    <a:pt x="0" y="87473"/>
                    <a:pt x="0" y="71523"/>
                  </a:cubicBezTo>
                  <a:cubicBezTo>
                    <a:pt x="0" y="60794"/>
                    <a:pt x="4051" y="51485"/>
                    <a:pt x="10009" y="46490"/>
                  </a:cubicBezTo>
                  <a:cubicBezTo>
                    <a:pt x="8778" y="42403"/>
                    <a:pt x="8103" y="37918"/>
                    <a:pt x="8103" y="33263"/>
                  </a:cubicBezTo>
                  <a:cubicBezTo>
                    <a:pt x="8103" y="14872"/>
                    <a:pt x="18550" y="0"/>
                    <a:pt x="31420" y="0"/>
                  </a:cubicBezTo>
                  <a:cubicBezTo>
                    <a:pt x="38967" y="0"/>
                    <a:pt x="45680" y="5108"/>
                    <a:pt x="49930" y="13055"/>
                  </a:cubicBezTo>
                  <a:close/>
                </a:path>
              </a:pathLst>
            </a:custGeom>
            <a:solidFill>
              <a:srgbClr val="0A9AD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1" name="Google Shape;11;n"/>
            <p:cNvSpPr/>
            <p:nvPr/>
          </p:nvSpPr>
          <p:spPr>
            <a:xfrm>
              <a:off x="1297" y="1670"/>
              <a:ext cx="499" cy="672"/>
            </a:xfrm>
            <a:custGeom>
              <a:avLst/>
              <a:gdLst/>
              <a:ahLst/>
              <a:cxnLst/>
              <a:rect l="l" t="t" r="r" b="b"/>
              <a:pathLst>
                <a:path w="120000" h="120000" extrusionOk="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786" y="89154"/>
                    <a:pt x="12511" y="88309"/>
                  </a:cubicBezTo>
                  <a:cubicBezTo>
                    <a:pt x="11374" y="87887"/>
                    <a:pt x="9099" y="87042"/>
                    <a:pt x="7962" y="89577"/>
                  </a:cubicBezTo>
                  <a:lnTo>
                    <a:pt x="1137" y="1039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2" name="Google Shape;12;n"/>
            <p:cNvSpPr/>
            <p:nvPr/>
          </p:nvSpPr>
          <p:spPr>
            <a:xfrm>
              <a:off x="3443" y="1670"/>
              <a:ext cx="499" cy="672"/>
            </a:xfrm>
            <a:custGeom>
              <a:avLst/>
              <a:gdLst/>
              <a:ahLst/>
              <a:cxnLst/>
              <a:rect l="l" t="t" r="r" b="b"/>
              <a:pathLst>
                <a:path w="120000" h="120000" extrusionOk="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218" y="89577"/>
                    <a:pt x="12511" y="88309"/>
                  </a:cubicBezTo>
                  <a:cubicBezTo>
                    <a:pt x="11943" y="88309"/>
                    <a:pt x="9099" y="87464"/>
                    <a:pt x="7962" y="89577"/>
                  </a:cubicBezTo>
                  <a:lnTo>
                    <a:pt x="1137" y="1039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3" name="Google Shape;13;n"/>
            <p:cNvSpPr/>
            <p:nvPr/>
          </p:nvSpPr>
          <p:spPr>
            <a:xfrm>
              <a:off x="4454" y="1670"/>
              <a:ext cx="595" cy="672"/>
            </a:xfrm>
            <a:custGeom>
              <a:avLst/>
              <a:gdLst/>
              <a:ahLst/>
              <a:cxnLst/>
              <a:rect l="l" t="t" r="r" b="b"/>
              <a:pathLst>
                <a:path w="120000" h="120000" extrusionOk="0">
                  <a:moveTo>
                    <a:pt x="116666" y="36760"/>
                  </a:moveTo>
                  <a:cubicBezTo>
                    <a:pt x="114285" y="29154"/>
                    <a:pt x="110476" y="22816"/>
                    <a:pt x="105238" y="17746"/>
                  </a:cubicBezTo>
                  <a:cubicBezTo>
                    <a:pt x="100476" y="12253"/>
                    <a:pt x="93809" y="8028"/>
                    <a:pt x="86190" y="5070"/>
                  </a:cubicBezTo>
                  <a:cubicBezTo>
                    <a:pt x="79047" y="1690"/>
                    <a:pt x="70000" y="0"/>
                    <a:pt x="60000" y="0"/>
                  </a:cubicBezTo>
                  <a:cubicBezTo>
                    <a:pt x="50000" y="0"/>
                    <a:pt x="40952" y="1690"/>
                    <a:pt x="33809" y="5070"/>
                  </a:cubicBezTo>
                  <a:cubicBezTo>
                    <a:pt x="26190" y="8028"/>
                    <a:pt x="19523" y="12253"/>
                    <a:pt x="14761" y="17746"/>
                  </a:cubicBezTo>
                  <a:cubicBezTo>
                    <a:pt x="9523" y="22816"/>
                    <a:pt x="5714" y="29154"/>
                    <a:pt x="3333" y="36760"/>
                  </a:cubicBezTo>
                  <a:cubicBezTo>
                    <a:pt x="952" y="43943"/>
                    <a:pt x="0" y="51549"/>
                    <a:pt x="0" y="60000"/>
                  </a:cubicBezTo>
                  <a:cubicBezTo>
                    <a:pt x="0" y="68450"/>
                    <a:pt x="952" y="76478"/>
                    <a:pt x="3333" y="83661"/>
                  </a:cubicBezTo>
                  <a:cubicBezTo>
                    <a:pt x="5714" y="90845"/>
                    <a:pt x="9523" y="97183"/>
                    <a:pt x="14761" y="102676"/>
                  </a:cubicBezTo>
                  <a:cubicBezTo>
                    <a:pt x="19523" y="107746"/>
                    <a:pt x="26190" y="111971"/>
                    <a:pt x="33809" y="115352"/>
                  </a:cubicBezTo>
                  <a:cubicBezTo>
                    <a:pt x="40952" y="118309"/>
                    <a:pt x="50000" y="120000"/>
                    <a:pt x="60000" y="120000"/>
                  </a:cubicBezTo>
                  <a:cubicBezTo>
                    <a:pt x="70000" y="120000"/>
                    <a:pt x="79047" y="118309"/>
                    <a:pt x="86190" y="115352"/>
                  </a:cubicBezTo>
                  <a:cubicBezTo>
                    <a:pt x="93809" y="111971"/>
                    <a:pt x="100476" y="107746"/>
                    <a:pt x="105238" y="102676"/>
                  </a:cubicBezTo>
                  <a:cubicBezTo>
                    <a:pt x="110476" y="97183"/>
                    <a:pt x="114285" y="90845"/>
                    <a:pt x="116666" y="83661"/>
                  </a:cubicBezTo>
                  <a:cubicBezTo>
                    <a:pt x="119047" y="76478"/>
                    <a:pt x="120000" y="68450"/>
                    <a:pt x="120000" y="60000"/>
                  </a:cubicBezTo>
                  <a:cubicBezTo>
                    <a:pt x="120000" y="51549"/>
                    <a:pt x="119047" y="43943"/>
                    <a:pt x="116666" y="36760"/>
                  </a:cubicBezTo>
                  <a:moveTo>
                    <a:pt x="91904" y="60000"/>
                  </a:moveTo>
                  <a:cubicBezTo>
                    <a:pt x="91904" y="72676"/>
                    <a:pt x="89047" y="82816"/>
                    <a:pt x="83809" y="90000"/>
                  </a:cubicBezTo>
                  <a:cubicBezTo>
                    <a:pt x="78571" y="96760"/>
                    <a:pt x="70952" y="100140"/>
                    <a:pt x="60000" y="100140"/>
                  </a:cubicBezTo>
                  <a:cubicBezTo>
                    <a:pt x="49047" y="100140"/>
                    <a:pt x="41428" y="96760"/>
                    <a:pt x="36190" y="90000"/>
                  </a:cubicBezTo>
                  <a:cubicBezTo>
                    <a:pt x="30952" y="82816"/>
                    <a:pt x="28571" y="72676"/>
                    <a:pt x="28571" y="60000"/>
                  </a:cubicBezTo>
                  <a:cubicBezTo>
                    <a:pt x="28571" y="47323"/>
                    <a:pt x="30952" y="37605"/>
                    <a:pt x="36190" y="30422"/>
                  </a:cubicBezTo>
                  <a:cubicBezTo>
                    <a:pt x="41428" y="23661"/>
                    <a:pt x="49047" y="20281"/>
                    <a:pt x="60000" y="20281"/>
                  </a:cubicBezTo>
                  <a:cubicBezTo>
                    <a:pt x="70952" y="20281"/>
                    <a:pt x="78571" y="23661"/>
                    <a:pt x="83809" y="30422"/>
                  </a:cubicBezTo>
                  <a:cubicBezTo>
                    <a:pt x="89047" y="37605"/>
                    <a:pt x="91904" y="47323"/>
                    <a:pt x="91904" y="6000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4" name="Google Shape;14;n"/>
            <p:cNvSpPr/>
            <p:nvPr/>
          </p:nvSpPr>
          <p:spPr>
            <a:xfrm>
              <a:off x="5565" y="1670"/>
              <a:ext cx="507" cy="670"/>
            </a:xfrm>
            <a:custGeom>
              <a:avLst/>
              <a:gdLst/>
              <a:ahLst/>
              <a:cxnLst/>
              <a:rect l="l" t="t" r="r" b="b"/>
              <a:pathLst>
                <a:path w="120000" h="120000" extrusionOk="0">
                  <a:moveTo>
                    <a:pt x="111588" y="97102"/>
                  </a:moveTo>
                  <a:cubicBezTo>
                    <a:pt x="111028" y="94982"/>
                    <a:pt x="108224" y="95830"/>
                    <a:pt x="108224" y="95830"/>
                  </a:cubicBezTo>
                  <a:cubicBezTo>
                    <a:pt x="103738" y="97102"/>
                    <a:pt x="99252" y="97950"/>
                    <a:pt x="94766" y="98798"/>
                  </a:cubicBezTo>
                  <a:cubicBezTo>
                    <a:pt x="89719" y="99222"/>
                    <a:pt x="84672" y="99646"/>
                    <a:pt x="78504" y="99646"/>
                  </a:cubicBezTo>
                  <a:cubicBezTo>
                    <a:pt x="64485" y="99646"/>
                    <a:pt x="53271" y="96254"/>
                    <a:pt x="45420" y="90318"/>
                  </a:cubicBezTo>
                  <a:cubicBezTo>
                    <a:pt x="37570" y="83957"/>
                    <a:pt x="33084" y="73780"/>
                    <a:pt x="33084" y="60212"/>
                  </a:cubicBezTo>
                  <a:cubicBezTo>
                    <a:pt x="33084" y="47915"/>
                    <a:pt x="37009" y="38586"/>
                    <a:pt x="44299" y="31378"/>
                  </a:cubicBezTo>
                  <a:cubicBezTo>
                    <a:pt x="51028" y="24169"/>
                    <a:pt x="62242" y="20777"/>
                    <a:pt x="76261" y="20777"/>
                  </a:cubicBezTo>
                  <a:cubicBezTo>
                    <a:pt x="88598" y="20777"/>
                    <a:pt x="97570" y="21625"/>
                    <a:pt x="107102" y="23745"/>
                  </a:cubicBezTo>
                  <a:cubicBezTo>
                    <a:pt x="107102" y="23745"/>
                    <a:pt x="109345" y="24593"/>
                    <a:pt x="110467" y="22473"/>
                  </a:cubicBezTo>
                  <a:cubicBezTo>
                    <a:pt x="112710" y="16961"/>
                    <a:pt x="114953" y="13144"/>
                    <a:pt x="117757" y="7632"/>
                  </a:cubicBezTo>
                  <a:cubicBezTo>
                    <a:pt x="118317" y="5936"/>
                    <a:pt x="116635" y="5088"/>
                    <a:pt x="115514" y="4664"/>
                  </a:cubicBezTo>
                  <a:cubicBezTo>
                    <a:pt x="112149" y="3816"/>
                    <a:pt x="103177" y="2120"/>
                    <a:pt x="96448" y="1272"/>
                  </a:cubicBezTo>
                  <a:cubicBezTo>
                    <a:pt x="90280" y="424"/>
                    <a:pt x="82990" y="0"/>
                    <a:pt x="74579" y="0"/>
                  </a:cubicBezTo>
                  <a:cubicBezTo>
                    <a:pt x="62242" y="0"/>
                    <a:pt x="51588" y="1696"/>
                    <a:pt x="42056" y="4664"/>
                  </a:cubicBezTo>
                  <a:cubicBezTo>
                    <a:pt x="33084" y="8056"/>
                    <a:pt x="25233" y="12296"/>
                    <a:pt x="19065" y="17385"/>
                  </a:cubicBezTo>
                  <a:cubicBezTo>
                    <a:pt x="12897" y="22897"/>
                    <a:pt x="7850" y="29257"/>
                    <a:pt x="5046" y="36466"/>
                  </a:cubicBezTo>
                  <a:cubicBezTo>
                    <a:pt x="1682" y="43674"/>
                    <a:pt x="0" y="51731"/>
                    <a:pt x="0" y="60212"/>
                  </a:cubicBezTo>
                  <a:cubicBezTo>
                    <a:pt x="0" y="78445"/>
                    <a:pt x="6728" y="93286"/>
                    <a:pt x="19626" y="103886"/>
                  </a:cubicBezTo>
                  <a:cubicBezTo>
                    <a:pt x="32523" y="114487"/>
                    <a:pt x="51588" y="120000"/>
                    <a:pt x="76822" y="120000"/>
                  </a:cubicBezTo>
                  <a:cubicBezTo>
                    <a:pt x="91401" y="120000"/>
                    <a:pt x="106542" y="117879"/>
                    <a:pt x="117757" y="114487"/>
                  </a:cubicBezTo>
                  <a:cubicBezTo>
                    <a:pt x="117757" y="114487"/>
                    <a:pt x="120000" y="113639"/>
                    <a:pt x="118878" y="111943"/>
                  </a:cubicBezTo>
                  <a:lnTo>
                    <a:pt x="111588" y="97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5" name="Google Shape;15;n"/>
            <p:cNvSpPr/>
            <p:nvPr/>
          </p:nvSpPr>
          <p:spPr>
            <a:xfrm>
              <a:off x="6108" y="1670"/>
              <a:ext cx="581" cy="672"/>
            </a:xfrm>
            <a:custGeom>
              <a:avLst/>
              <a:gdLst/>
              <a:ahLst/>
              <a:cxnLst/>
              <a:rect l="l" t="t" r="r" b="b"/>
              <a:pathLst>
                <a:path w="120000" h="120000" extrusionOk="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6" name="Google Shape;16;n"/>
            <p:cNvSpPr/>
            <p:nvPr/>
          </p:nvSpPr>
          <p:spPr>
            <a:xfrm>
              <a:off x="2793" y="1670"/>
              <a:ext cx="581" cy="672"/>
            </a:xfrm>
            <a:custGeom>
              <a:avLst/>
              <a:gdLst/>
              <a:ahLst/>
              <a:cxnLst/>
              <a:rect l="l" t="t" r="r" b="b"/>
              <a:pathLst>
                <a:path w="120000" h="120000" extrusionOk="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7" name="Google Shape;17;n"/>
            <p:cNvSpPr/>
            <p:nvPr/>
          </p:nvSpPr>
          <p:spPr>
            <a:xfrm>
              <a:off x="1870" y="1670"/>
              <a:ext cx="536" cy="672"/>
            </a:xfrm>
            <a:custGeom>
              <a:avLst/>
              <a:gdLst/>
              <a:ahLst/>
              <a:cxnLst/>
              <a:rect l="l" t="t" r="r" b="b"/>
              <a:pathLst>
                <a:path w="120000" h="120000" extrusionOk="0">
                  <a:moveTo>
                    <a:pt x="75066" y="44366"/>
                  </a:moveTo>
                  <a:cubicBezTo>
                    <a:pt x="71365" y="44366"/>
                    <a:pt x="66607" y="43943"/>
                    <a:pt x="60792" y="43943"/>
                  </a:cubicBezTo>
                  <a:cubicBezTo>
                    <a:pt x="52863" y="43943"/>
                    <a:pt x="44933" y="44788"/>
                    <a:pt x="38061" y="46478"/>
                  </a:cubicBezTo>
                  <a:cubicBezTo>
                    <a:pt x="30660" y="48169"/>
                    <a:pt x="24317" y="50281"/>
                    <a:pt x="18502" y="53661"/>
                  </a:cubicBezTo>
                  <a:cubicBezTo>
                    <a:pt x="12687" y="56619"/>
                    <a:pt x="8458" y="60845"/>
                    <a:pt x="5286" y="65915"/>
                  </a:cubicBezTo>
                  <a:cubicBezTo>
                    <a:pt x="2114" y="70563"/>
                    <a:pt x="0" y="76478"/>
                    <a:pt x="0" y="82816"/>
                  </a:cubicBezTo>
                  <a:cubicBezTo>
                    <a:pt x="0" y="89577"/>
                    <a:pt x="1585" y="95070"/>
                    <a:pt x="4229" y="99718"/>
                  </a:cubicBezTo>
                  <a:cubicBezTo>
                    <a:pt x="7400" y="104366"/>
                    <a:pt x="11101" y="108169"/>
                    <a:pt x="16387" y="111126"/>
                  </a:cubicBezTo>
                  <a:cubicBezTo>
                    <a:pt x="21674" y="114084"/>
                    <a:pt x="28017" y="116619"/>
                    <a:pt x="35418" y="117887"/>
                  </a:cubicBezTo>
                  <a:cubicBezTo>
                    <a:pt x="42819" y="119154"/>
                    <a:pt x="50748" y="120000"/>
                    <a:pt x="59735" y="120000"/>
                  </a:cubicBezTo>
                  <a:cubicBezTo>
                    <a:pt x="69251" y="120000"/>
                    <a:pt x="78766" y="119154"/>
                    <a:pt x="87753" y="117887"/>
                  </a:cubicBezTo>
                  <a:cubicBezTo>
                    <a:pt x="97268" y="116619"/>
                    <a:pt x="108370" y="114929"/>
                    <a:pt x="111013" y="114507"/>
                  </a:cubicBezTo>
                  <a:cubicBezTo>
                    <a:pt x="114185" y="113661"/>
                    <a:pt x="117885" y="112816"/>
                    <a:pt x="117885" y="112816"/>
                  </a:cubicBezTo>
                  <a:cubicBezTo>
                    <a:pt x="120000" y="112394"/>
                    <a:pt x="120000" y="110704"/>
                    <a:pt x="120000" y="110704"/>
                  </a:cubicBezTo>
                  <a:cubicBezTo>
                    <a:pt x="120000" y="43098"/>
                    <a:pt x="120000" y="43098"/>
                    <a:pt x="120000" y="43098"/>
                  </a:cubicBezTo>
                  <a:cubicBezTo>
                    <a:pt x="120000" y="28309"/>
                    <a:pt x="114713" y="16901"/>
                    <a:pt x="105198" y="10140"/>
                  </a:cubicBezTo>
                  <a:cubicBezTo>
                    <a:pt x="95154" y="3380"/>
                    <a:pt x="80881" y="0"/>
                    <a:pt x="62378" y="0"/>
                  </a:cubicBezTo>
                  <a:cubicBezTo>
                    <a:pt x="55506" y="0"/>
                    <a:pt x="44405" y="845"/>
                    <a:pt x="38061" y="1690"/>
                  </a:cubicBezTo>
                  <a:cubicBezTo>
                    <a:pt x="38061" y="1690"/>
                    <a:pt x="17444" y="5070"/>
                    <a:pt x="9515" y="10140"/>
                  </a:cubicBezTo>
                  <a:cubicBezTo>
                    <a:pt x="9515" y="10140"/>
                    <a:pt x="7400" y="10985"/>
                    <a:pt x="8458" y="13098"/>
                  </a:cubicBezTo>
                  <a:cubicBezTo>
                    <a:pt x="14801" y="27042"/>
                    <a:pt x="14801" y="27042"/>
                    <a:pt x="14801" y="27042"/>
                  </a:cubicBezTo>
                  <a:cubicBezTo>
                    <a:pt x="15859" y="29154"/>
                    <a:pt x="17973" y="28309"/>
                    <a:pt x="17973" y="28309"/>
                  </a:cubicBezTo>
                  <a:cubicBezTo>
                    <a:pt x="17973" y="28309"/>
                    <a:pt x="18502" y="28309"/>
                    <a:pt x="19559" y="27887"/>
                  </a:cubicBezTo>
                  <a:cubicBezTo>
                    <a:pt x="37533" y="20281"/>
                    <a:pt x="59735" y="20281"/>
                    <a:pt x="59735" y="20281"/>
                  </a:cubicBezTo>
                  <a:cubicBezTo>
                    <a:pt x="69779" y="20281"/>
                    <a:pt x="77709" y="21971"/>
                    <a:pt x="82995" y="24929"/>
                  </a:cubicBezTo>
                  <a:cubicBezTo>
                    <a:pt x="87753" y="28309"/>
                    <a:pt x="90396" y="32957"/>
                    <a:pt x="90396" y="42676"/>
                  </a:cubicBezTo>
                  <a:cubicBezTo>
                    <a:pt x="90396" y="46056"/>
                    <a:pt x="90396" y="46056"/>
                    <a:pt x="90396" y="46056"/>
                  </a:cubicBezTo>
                  <a:cubicBezTo>
                    <a:pt x="82466" y="44788"/>
                    <a:pt x="75066" y="44366"/>
                    <a:pt x="75066" y="44366"/>
                  </a:cubicBezTo>
                  <a:close/>
                  <a:moveTo>
                    <a:pt x="38061" y="96338"/>
                  </a:moveTo>
                  <a:cubicBezTo>
                    <a:pt x="34889" y="94225"/>
                    <a:pt x="34361" y="93380"/>
                    <a:pt x="32775" y="92112"/>
                  </a:cubicBezTo>
                  <a:cubicBezTo>
                    <a:pt x="31189" y="89577"/>
                    <a:pt x="30132" y="86619"/>
                    <a:pt x="30132" y="82394"/>
                  </a:cubicBezTo>
                  <a:cubicBezTo>
                    <a:pt x="30132" y="76056"/>
                    <a:pt x="32775" y="71408"/>
                    <a:pt x="38590" y="68028"/>
                  </a:cubicBezTo>
                  <a:cubicBezTo>
                    <a:pt x="38590" y="68028"/>
                    <a:pt x="46519" y="62535"/>
                    <a:pt x="65022" y="62535"/>
                  </a:cubicBezTo>
                  <a:cubicBezTo>
                    <a:pt x="78766" y="62957"/>
                    <a:pt x="90396" y="64225"/>
                    <a:pt x="90396" y="64225"/>
                  </a:cubicBezTo>
                  <a:cubicBezTo>
                    <a:pt x="90396" y="98028"/>
                    <a:pt x="90396" y="98028"/>
                    <a:pt x="90396" y="98028"/>
                  </a:cubicBezTo>
                  <a:cubicBezTo>
                    <a:pt x="90396" y="98028"/>
                    <a:pt x="90396" y="98028"/>
                    <a:pt x="90396" y="98028"/>
                  </a:cubicBezTo>
                  <a:cubicBezTo>
                    <a:pt x="90396" y="98028"/>
                    <a:pt x="78766" y="100140"/>
                    <a:pt x="65550" y="100563"/>
                  </a:cubicBezTo>
                  <a:cubicBezTo>
                    <a:pt x="46519" y="101408"/>
                    <a:pt x="38061" y="96338"/>
                    <a:pt x="38061" y="9633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8" name="Google Shape;18;n"/>
            <p:cNvSpPr/>
            <p:nvPr/>
          </p:nvSpPr>
          <p:spPr>
            <a:xfrm>
              <a:off x="5161" y="1676"/>
              <a:ext cx="385" cy="652"/>
            </a:xfrm>
            <a:custGeom>
              <a:avLst/>
              <a:gdLst/>
              <a:ahLst/>
              <a:cxnLst/>
              <a:rect l="l" t="t" r="r" b="b"/>
              <a:pathLst>
                <a:path w="120000" h="120000" extrusionOk="0">
                  <a:moveTo>
                    <a:pt x="119263" y="5652"/>
                  </a:moveTo>
                  <a:cubicBezTo>
                    <a:pt x="120000" y="3913"/>
                    <a:pt x="118527" y="3043"/>
                    <a:pt x="117055" y="3043"/>
                  </a:cubicBezTo>
                  <a:cubicBezTo>
                    <a:pt x="114846" y="2173"/>
                    <a:pt x="104539" y="869"/>
                    <a:pt x="95705" y="869"/>
                  </a:cubicBezTo>
                  <a:cubicBezTo>
                    <a:pt x="79509" y="0"/>
                    <a:pt x="70674" y="1739"/>
                    <a:pt x="62576" y="3913"/>
                  </a:cubicBezTo>
                  <a:cubicBezTo>
                    <a:pt x="54478" y="6086"/>
                    <a:pt x="45644" y="9565"/>
                    <a:pt x="40490" y="13478"/>
                  </a:cubicBezTo>
                  <a:cubicBezTo>
                    <a:pt x="40490" y="3913"/>
                    <a:pt x="40490" y="3913"/>
                    <a:pt x="40490" y="3913"/>
                  </a:cubicBezTo>
                  <a:cubicBezTo>
                    <a:pt x="40490" y="2608"/>
                    <a:pt x="39018" y="1739"/>
                    <a:pt x="36809" y="1739"/>
                  </a:cubicBezTo>
                  <a:cubicBezTo>
                    <a:pt x="3680" y="1739"/>
                    <a:pt x="3680" y="1739"/>
                    <a:pt x="3680" y="1739"/>
                  </a:cubicBezTo>
                  <a:cubicBezTo>
                    <a:pt x="2208" y="1739"/>
                    <a:pt x="0" y="2608"/>
                    <a:pt x="0" y="3913"/>
                  </a:cubicBezTo>
                  <a:cubicBezTo>
                    <a:pt x="0" y="117391"/>
                    <a:pt x="0" y="117391"/>
                    <a:pt x="0" y="117391"/>
                  </a:cubicBezTo>
                  <a:cubicBezTo>
                    <a:pt x="0" y="118695"/>
                    <a:pt x="2208" y="120000"/>
                    <a:pt x="4417" y="120000"/>
                  </a:cubicBezTo>
                  <a:cubicBezTo>
                    <a:pt x="38282" y="120000"/>
                    <a:pt x="38282" y="120000"/>
                    <a:pt x="38282" y="120000"/>
                  </a:cubicBezTo>
                  <a:cubicBezTo>
                    <a:pt x="40490" y="120000"/>
                    <a:pt x="41963" y="118695"/>
                    <a:pt x="41963" y="117391"/>
                  </a:cubicBezTo>
                  <a:cubicBezTo>
                    <a:pt x="41963" y="60869"/>
                    <a:pt x="41963" y="60869"/>
                    <a:pt x="41963" y="60869"/>
                  </a:cubicBezTo>
                  <a:cubicBezTo>
                    <a:pt x="41963" y="53478"/>
                    <a:pt x="43435" y="45652"/>
                    <a:pt x="46380" y="40869"/>
                  </a:cubicBezTo>
                  <a:cubicBezTo>
                    <a:pt x="49325" y="36086"/>
                    <a:pt x="53006" y="32608"/>
                    <a:pt x="57423" y="29565"/>
                  </a:cubicBezTo>
                  <a:cubicBezTo>
                    <a:pt x="62576" y="26956"/>
                    <a:pt x="67730" y="25217"/>
                    <a:pt x="73619" y="23913"/>
                  </a:cubicBezTo>
                  <a:cubicBezTo>
                    <a:pt x="79509" y="23043"/>
                    <a:pt x="86134" y="22608"/>
                    <a:pt x="90552" y="22608"/>
                  </a:cubicBezTo>
                  <a:cubicBezTo>
                    <a:pt x="97177" y="22608"/>
                    <a:pt x="104539" y="23478"/>
                    <a:pt x="104539" y="23478"/>
                  </a:cubicBezTo>
                  <a:cubicBezTo>
                    <a:pt x="107484" y="23913"/>
                    <a:pt x="108957" y="23043"/>
                    <a:pt x="109693" y="21739"/>
                  </a:cubicBezTo>
                  <a:cubicBezTo>
                    <a:pt x="111901" y="18260"/>
                    <a:pt x="117791" y="7826"/>
                    <a:pt x="119263" y="565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19" name="Google Shape;19;n"/>
            <p:cNvSpPr/>
            <p:nvPr/>
          </p:nvSpPr>
          <p:spPr>
            <a:xfrm>
              <a:off x="3806" y="1406"/>
              <a:ext cx="727" cy="1218"/>
            </a:xfrm>
            <a:custGeom>
              <a:avLst/>
              <a:gdLst/>
              <a:ahLst/>
              <a:cxnLst/>
              <a:rect l="l" t="t" r="r" b="b"/>
              <a:pathLst>
                <a:path w="120000" h="120000" extrusionOk="0">
                  <a:moveTo>
                    <a:pt x="118051" y="1398"/>
                  </a:moveTo>
                  <a:cubicBezTo>
                    <a:pt x="116103" y="932"/>
                    <a:pt x="114155" y="699"/>
                    <a:pt x="111428" y="466"/>
                  </a:cubicBezTo>
                  <a:cubicBezTo>
                    <a:pt x="108701" y="233"/>
                    <a:pt x="105584" y="0"/>
                    <a:pt x="102077" y="0"/>
                  </a:cubicBezTo>
                  <a:cubicBezTo>
                    <a:pt x="90000" y="0"/>
                    <a:pt x="80259" y="2097"/>
                    <a:pt x="73246" y="6291"/>
                  </a:cubicBezTo>
                  <a:cubicBezTo>
                    <a:pt x="66623" y="10252"/>
                    <a:pt x="61948" y="16543"/>
                    <a:pt x="59610" y="24699"/>
                  </a:cubicBezTo>
                  <a:cubicBezTo>
                    <a:pt x="58831" y="27495"/>
                    <a:pt x="58831" y="27495"/>
                    <a:pt x="58831" y="27495"/>
                  </a:cubicBezTo>
                  <a:cubicBezTo>
                    <a:pt x="43246" y="27495"/>
                    <a:pt x="43246" y="27495"/>
                    <a:pt x="43246" y="27495"/>
                  </a:cubicBezTo>
                  <a:cubicBezTo>
                    <a:pt x="43246" y="27495"/>
                    <a:pt x="41298" y="27495"/>
                    <a:pt x="40909" y="28660"/>
                  </a:cubicBezTo>
                  <a:cubicBezTo>
                    <a:pt x="38571" y="37048"/>
                    <a:pt x="38571" y="37048"/>
                    <a:pt x="38571" y="37048"/>
                  </a:cubicBezTo>
                  <a:cubicBezTo>
                    <a:pt x="38181" y="37980"/>
                    <a:pt x="38961" y="38446"/>
                    <a:pt x="40519" y="38446"/>
                  </a:cubicBezTo>
                  <a:cubicBezTo>
                    <a:pt x="55714" y="38446"/>
                    <a:pt x="55714" y="38446"/>
                    <a:pt x="55714" y="38446"/>
                  </a:cubicBezTo>
                  <a:cubicBezTo>
                    <a:pt x="40519" y="89475"/>
                    <a:pt x="40519" y="89475"/>
                    <a:pt x="40519" y="89475"/>
                  </a:cubicBezTo>
                  <a:cubicBezTo>
                    <a:pt x="39350" y="93669"/>
                    <a:pt x="37792" y="96932"/>
                    <a:pt x="36233" y="99495"/>
                  </a:cubicBezTo>
                  <a:cubicBezTo>
                    <a:pt x="34675" y="102058"/>
                    <a:pt x="33506" y="103922"/>
                    <a:pt x="31558" y="105320"/>
                  </a:cubicBezTo>
                  <a:cubicBezTo>
                    <a:pt x="30000" y="106718"/>
                    <a:pt x="28051" y="107650"/>
                    <a:pt x="25324" y="108116"/>
                  </a:cubicBezTo>
                  <a:cubicBezTo>
                    <a:pt x="22987" y="108582"/>
                    <a:pt x="20259" y="108815"/>
                    <a:pt x="17142" y="108815"/>
                  </a:cubicBezTo>
                  <a:cubicBezTo>
                    <a:pt x="15584" y="108815"/>
                    <a:pt x="13636" y="108815"/>
                    <a:pt x="11688" y="108582"/>
                  </a:cubicBezTo>
                  <a:cubicBezTo>
                    <a:pt x="10129" y="108349"/>
                    <a:pt x="9350" y="108116"/>
                    <a:pt x="8181" y="107883"/>
                  </a:cubicBezTo>
                  <a:cubicBezTo>
                    <a:pt x="8181" y="107883"/>
                    <a:pt x="6233" y="107417"/>
                    <a:pt x="5844" y="108582"/>
                  </a:cubicBezTo>
                  <a:cubicBezTo>
                    <a:pt x="5064" y="109281"/>
                    <a:pt x="1168" y="116038"/>
                    <a:pt x="779" y="116737"/>
                  </a:cubicBezTo>
                  <a:cubicBezTo>
                    <a:pt x="0" y="117669"/>
                    <a:pt x="779" y="118135"/>
                    <a:pt x="1558" y="118368"/>
                  </a:cubicBezTo>
                  <a:cubicBezTo>
                    <a:pt x="3896" y="118834"/>
                    <a:pt x="5064" y="119067"/>
                    <a:pt x="7792" y="119533"/>
                  </a:cubicBezTo>
                  <a:cubicBezTo>
                    <a:pt x="11688" y="120000"/>
                    <a:pt x="14805" y="120000"/>
                    <a:pt x="17922" y="120000"/>
                  </a:cubicBezTo>
                  <a:cubicBezTo>
                    <a:pt x="24155" y="120000"/>
                    <a:pt x="30000" y="119533"/>
                    <a:pt x="34675" y="118601"/>
                  </a:cubicBezTo>
                  <a:cubicBezTo>
                    <a:pt x="39350" y="117436"/>
                    <a:pt x="43636" y="115572"/>
                    <a:pt x="47142" y="113242"/>
                  </a:cubicBezTo>
                  <a:cubicBezTo>
                    <a:pt x="51428" y="110679"/>
                    <a:pt x="53766" y="107883"/>
                    <a:pt x="56103" y="104155"/>
                  </a:cubicBezTo>
                  <a:cubicBezTo>
                    <a:pt x="58441" y="100427"/>
                    <a:pt x="60389" y="95766"/>
                    <a:pt x="61948" y="90407"/>
                  </a:cubicBezTo>
                  <a:cubicBezTo>
                    <a:pt x="77532" y="38446"/>
                    <a:pt x="77532" y="38446"/>
                    <a:pt x="77532" y="38446"/>
                  </a:cubicBezTo>
                  <a:cubicBezTo>
                    <a:pt x="100129" y="38446"/>
                    <a:pt x="100129" y="38446"/>
                    <a:pt x="100129" y="38446"/>
                  </a:cubicBezTo>
                  <a:cubicBezTo>
                    <a:pt x="100129" y="38446"/>
                    <a:pt x="101688" y="38446"/>
                    <a:pt x="102077" y="37281"/>
                  </a:cubicBezTo>
                  <a:cubicBezTo>
                    <a:pt x="104805" y="28660"/>
                    <a:pt x="104805" y="28660"/>
                    <a:pt x="104805" y="28660"/>
                  </a:cubicBezTo>
                  <a:cubicBezTo>
                    <a:pt x="104805" y="27961"/>
                    <a:pt x="104415" y="27495"/>
                    <a:pt x="102467" y="27495"/>
                  </a:cubicBezTo>
                  <a:cubicBezTo>
                    <a:pt x="80649" y="27495"/>
                    <a:pt x="80649" y="27495"/>
                    <a:pt x="80649" y="27495"/>
                  </a:cubicBezTo>
                  <a:cubicBezTo>
                    <a:pt x="81038" y="27262"/>
                    <a:pt x="81818" y="22601"/>
                    <a:pt x="84545" y="18174"/>
                  </a:cubicBezTo>
                  <a:cubicBezTo>
                    <a:pt x="85324" y="16310"/>
                    <a:pt x="87272" y="14912"/>
                    <a:pt x="89220" y="13980"/>
                  </a:cubicBezTo>
                  <a:cubicBezTo>
                    <a:pt x="90779" y="12815"/>
                    <a:pt x="92727" y="12116"/>
                    <a:pt x="94675" y="11883"/>
                  </a:cubicBezTo>
                  <a:cubicBezTo>
                    <a:pt x="97012" y="11417"/>
                    <a:pt x="99350" y="11184"/>
                    <a:pt x="102077" y="11184"/>
                  </a:cubicBezTo>
                  <a:cubicBezTo>
                    <a:pt x="104025" y="11184"/>
                    <a:pt x="106363" y="11184"/>
                    <a:pt x="107922" y="11417"/>
                  </a:cubicBezTo>
                  <a:cubicBezTo>
                    <a:pt x="109870" y="11650"/>
                    <a:pt x="110649" y="11883"/>
                    <a:pt x="111428" y="11883"/>
                  </a:cubicBezTo>
                  <a:cubicBezTo>
                    <a:pt x="113376" y="12349"/>
                    <a:pt x="113766" y="12116"/>
                    <a:pt x="114155" y="11417"/>
                  </a:cubicBezTo>
                  <a:cubicBezTo>
                    <a:pt x="119610" y="2796"/>
                    <a:pt x="119610" y="2796"/>
                    <a:pt x="119610" y="2796"/>
                  </a:cubicBezTo>
                  <a:cubicBezTo>
                    <a:pt x="120000" y="1864"/>
                    <a:pt x="118831" y="1398"/>
                    <a:pt x="118051" y="139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sp>
          <p:nvSpPr>
            <p:cNvPr id="20" name="Google Shape;20;n"/>
            <p:cNvSpPr/>
            <p:nvPr/>
          </p:nvSpPr>
          <p:spPr>
            <a:xfrm>
              <a:off x="2542" y="1421"/>
              <a:ext cx="132" cy="907"/>
            </a:xfrm>
            <a:custGeom>
              <a:avLst/>
              <a:gdLst/>
              <a:ahLst/>
              <a:cxnLst/>
              <a:rect l="l" t="t" r="r" b="b"/>
              <a:pathLst>
                <a:path w="120000" h="120000" extrusionOk="0">
                  <a:moveTo>
                    <a:pt x="119999" y="118125"/>
                  </a:moveTo>
                  <a:cubicBezTo>
                    <a:pt x="119999" y="119062"/>
                    <a:pt x="115714" y="120000"/>
                    <a:pt x="109285" y="120000"/>
                  </a:cubicBezTo>
                  <a:cubicBezTo>
                    <a:pt x="10714" y="120000"/>
                    <a:pt x="10714" y="120000"/>
                    <a:pt x="10714" y="120000"/>
                  </a:cubicBezTo>
                  <a:cubicBezTo>
                    <a:pt x="4285" y="120000"/>
                    <a:pt x="0" y="119062"/>
                    <a:pt x="0" y="118125"/>
                  </a:cubicBezTo>
                  <a:cubicBezTo>
                    <a:pt x="0" y="1562"/>
                    <a:pt x="0" y="1562"/>
                    <a:pt x="0" y="1562"/>
                  </a:cubicBezTo>
                  <a:cubicBezTo>
                    <a:pt x="0" y="625"/>
                    <a:pt x="4285" y="0"/>
                    <a:pt x="10714" y="0"/>
                  </a:cubicBezTo>
                  <a:cubicBezTo>
                    <a:pt x="109285" y="0"/>
                    <a:pt x="109285" y="0"/>
                    <a:pt x="109285" y="0"/>
                  </a:cubicBezTo>
                  <a:cubicBezTo>
                    <a:pt x="115714" y="0"/>
                    <a:pt x="119999" y="625"/>
                    <a:pt x="119999" y="1562"/>
                  </a:cubicBezTo>
                  <a:lnTo>
                    <a:pt x="119999" y="11812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900" b="0" i="0" u="none" strike="noStrike" cap="none">
                <a:solidFill>
                  <a:schemeClr val="dk1"/>
                </a:solidFill>
                <a:latin typeface="Arial"/>
                <a:ea typeface="Arial"/>
                <a:cs typeface="Arial"/>
                <a:sym typeface="Arial"/>
              </a:endParaRPr>
            </a:p>
          </p:txBody>
        </p:sp>
      </p:grpSp>
      <p:cxnSp>
        <p:nvCxnSpPr>
          <p:cNvPr id="21" name="Google Shape;21;n"/>
          <p:cNvCxnSpPr/>
          <p:nvPr/>
        </p:nvCxnSpPr>
        <p:spPr>
          <a:xfrm>
            <a:off x="5832389" y="0"/>
            <a:ext cx="0" cy="469556"/>
          </a:xfrm>
          <a:prstGeom prst="straightConnector1">
            <a:avLst/>
          </a:prstGeom>
          <a:noFill/>
          <a:ln w="9525"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7da6130499_1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540" name="Google Shape;540;g7da6130499_1_691: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Thank you for taking the time to learn about our new research. Just a few quick items before we dive in.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Why did we conduct this research?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We set out on this mission because of the rapid changes were were noticing in our customers. The desire, need, and ability to pivot quickly as a result of C-19 has upended many old ideas, and brought new ones to the forefront. With so much change in short order we wanted to be able to surface many of those new ideas to highlight new ideas, and sine light into these innovations to enable our customers to achieve greater heights.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How did we conduct this research?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This research was conducted over a series of one on one interviews with Chief Customer Officers, and Chief Experience Officers are a wide range of businesses covering professional services, manufacturing, enterprise software, and SaaS vendors. The interviews skewed towards B2B businesses but many of the findings are signals of much larger trends that should be considered by all companies.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Who conducted this research and when?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The research was conducted by our VP of Market and Customer Insights, Karen </a:t>
            </a:r>
            <a:r>
              <a:rPr lang="en-US" sz="1000" dirty="0" err="1">
                <a:solidFill>
                  <a:srgbClr val="434343"/>
                </a:solidFill>
                <a:latin typeface="Salesforce Sans"/>
                <a:ea typeface="Salesforce Sans"/>
                <a:cs typeface="Salesforce Sans"/>
                <a:sym typeface="Salesforce Sans"/>
              </a:rPr>
              <a:t>Mangia</a:t>
            </a:r>
            <a:r>
              <a:rPr lang="en-US" sz="1000" dirty="0">
                <a:solidFill>
                  <a:srgbClr val="434343"/>
                </a:solidFill>
                <a:latin typeface="Salesforce Sans"/>
                <a:ea typeface="Salesforce Sans"/>
                <a:cs typeface="Salesforce Sans"/>
                <a:sym typeface="Salesforce Sans"/>
              </a:rPr>
              <a:t>, and Director of Market Strategy Mathew Sweezey from August 2020 – October 2020.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dirty="0">
                <a:solidFill>
                  <a:srgbClr val="434343"/>
                </a:solidFill>
                <a:latin typeface="Salesforce Sans"/>
                <a:ea typeface="Salesforce Sans"/>
                <a:cs typeface="Salesforce Sans"/>
                <a:sym typeface="Salesforce Sans"/>
              </a:rPr>
              <a:t>Now it is time to dive in. </a:t>
            </a: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endParaRPr lang="en-US" sz="1000"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chemeClr val="dk1"/>
              </a:buClr>
              <a:buSzPts val="1000"/>
              <a:buNone/>
            </a:pPr>
            <a:endParaRPr sz="1000" dirty="0">
              <a:solidFill>
                <a:schemeClr val="dk1"/>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257036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ec3cec929_7_43: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ec3cec929_7_43:notes"/>
          <p:cNvSpPr txBox="1">
            <a:spLocks noGrp="1"/>
          </p:cNvSpPr>
          <p:nvPr>
            <p:ph type="body" idx="1"/>
          </p:nvPr>
        </p:nvSpPr>
        <p:spPr>
          <a:xfrm>
            <a:off x="407987" y="4415790"/>
            <a:ext cx="6194400" cy="41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One of the common themes we heard across our interviews was the shift in who their customers were, and how they reach them.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those businesses looking to attract net new customers, they reset their sights on much smaller addressable markets. Those markets were often defined by new parameters, such as thriving in the current market. This narrow focus on a new segment of potential customers is also joined by new methods of breaking into those accounts.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those businesses looking to grow by increased CLV, or portfolio proliferation have shifted to their customers with the greatest likely CLV, which may include customers in verticals who are currently thriving as well. For others they placed their focus on the customers who had the greatest long term value, placing long term profits over short term gains.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both situations new methods were deployed to reach the decision makers.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Decision makers have multiplied. It was common to hear “We have new executives in the buying cycle”. This is expected as budgets constrict and greater consensus is required for large purchases. So while there is a narrower focus on the markets, there is an expanded focus on personas with in those accounts.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Reaching these executives is also relying heavily on both traditional and modern methods.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Traditional methods such as Executive Business Centers, where potential customers are given an exclusive experience which looks more like an analyst briefing, than a sales pitch. Where ideas are shared, executives challenged on their thinking, and the art of the possible is sold. These engagements have also had to undergo transformation due to the physical limitations of our current climate.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More modern methods of executive influence, such as communities is also being explored. Executive communities have had varied success in the past, but many executives believe they hold a key to greater engagement, support, and influence in the future. The reason may lie in the rate of current change. With the current pace of change executives are clamoring for insights, validation, and direction. The speed at which knowledge can be shared in a community is at a premium in the current marketplace.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81161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2aa8ccf82_39_40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2aa8ccf82_39_402:notes"/>
          <p:cNvSpPr txBox="1">
            <a:spLocks noGrp="1"/>
          </p:cNvSpPr>
          <p:nvPr>
            <p:ph type="body" idx="1"/>
          </p:nvPr>
        </p:nvSpPr>
        <p:spPr>
          <a:xfrm>
            <a:off x="407987" y="4415789"/>
            <a:ext cx="6194400" cy="41835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sz="1100" b="0" i="0" u="none" strike="noStrike" cap="none" dirty="0">
                <a:solidFill>
                  <a:schemeClr val="dk1"/>
                </a:solidFill>
                <a:effectLst/>
                <a:latin typeface="Arial"/>
                <a:ea typeface="Arial"/>
                <a:cs typeface="Arial"/>
                <a:sym typeface="Arial"/>
              </a:rPr>
              <a:t>The Voice of the Customer is a powerful one, however our research has uncovered there is a major flaw with how businesses currently leverage it. Those companies who are innovating rapidly understand this flaw and are working across their organizations to connect the many voices, to unlock new insights, and speed innovation. </a:t>
            </a:r>
          </a:p>
          <a:p>
            <a:pPr marL="0" lvl="0" indent="0" algn="l" rtl="0">
              <a:spcBef>
                <a:spcPts val="1200"/>
              </a:spcBef>
              <a:spcAft>
                <a:spcPts val="0"/>
              </a:spcAft>
              <a:buNone/>
            </a:pPr>
            <a:endParaRPr lang="en-US" sz="1100" b="0" i="0" u="none" strike="noStrike" cap="none" dirty="0">
              <a:solidFill>
                <a:schemeClr val="dk1"/>
              </a:solidFill>
              <a:effectLst/>
              <a:latin typeface="Arial"/>
              <a:ea typeface="Arial"/>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Arial"/>
                <a:cs typeface="Arial"/>
                <a:sym typeface="Arial"/>
              </a:rPr>
              <a:t>When you look at a business in a linear fashion it is easy to see how each department has their own VOC data. Often this data is locked in a repository of some kind, and kept with in the walls of that department. For example, does your marketing department share data from UX research conducted by the product teams? Or does your service department shave reviews with the sales team? </a:t>
            </a:r>
          </a:p>
          <a:p>
            <a:pPr marL="0" lvl="0" indent="0" algn="l" rtl="0">
              <a:spcBef>
                <a:spcPts val="1200"/>
              </a:spcBef>
              <a:spcAft>
                <a:spcPts val="0"/>
              </a:spcAft>
              <a:buNone/>
            </a:pPr>
            <a:endParaRPr lang="en-US" sz="1100" b="0" i="0" u="none" strike="noStrike" cap="none" dirty="0">
              <a:solidFill>
                <a:schemeClr val="dk1"/>
              </a:solidFill>
              <a:effectLst/>
              <a:latin typeface="Arial"/>
              <a:ea typeface="Arial"/>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Arial"/>
                <a:cs typeface="Arial"/>
                <a:sym typeface="Arial"/>
              </a:rPr>
              <a:t>These are simple and pointed examples, but in large a businesses must be able to see the true value of the VOC as a critical source of knowledge to drive innovation across the business. The voice of the customer is powerful, and it gains in exponential power when connected across all of the lines of business. </a:t>
            </a:r>
          </a:p>
          <a:p>
            <a:pPr marL="0" lvl="0" indent="0" algn="l" rtl="0">
              <a:spcBef>
                <a:spcPts val="1200"/>
              </a:spcBef>
              <a:spcAft>
                <a:spcPts val="0"/>
              </a:spcAft>
              <a:buNone/>
            </a:pPr>
            <a:endParaRPr lang="en-US" sz="1100" b="0" i="0" u="none" strike="noStrike" cap="none" dirty="0">
              <a:solidFill>
                <a:schemeClr val="dk1"/>
              </a:solidFill>
              <a:effectLst/>
              <a:latin typeface="Arial"/>
              <a:ea typeface="Arial"/>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Arial"/>
                <a:cs typeface="Arial"/>
                <a:sym typeface="Arial"/>
              </a:rPr>
              <a:t>The progressive companies we talked with noted how making those connections was critical to their fast pivots, and continued success. </a:t>
            </a:r>
          </a:p>
          <a:p>
            <a:pPr marL="0" lvl="0" indent="0" algn="l" rtl="0">
              <a:spcBef>
                <a:spcPts val="1200"/>
              </a:spcBef>
              <a:spcAft>
                <a:spcPts val="0"/>
              </a:spcAft>
              <a:buNone/>
            </a:pPr>
            <a:endParaRPr lang="en-US" sz="1100" b="0" i="0" u="none" strike="noStrike" cap="none" dirty="0">
              <a:solidFill>
                <a:schemeClr val="dk1"/>
              </a:solidFill>
              <a:effectLst/>
              <a:latin typeface="Arial"/>
              <a:ea typeface="Arial"/>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Arial"/>
                <a:cs typeface="Arial"/>
                <a:sym typeface="Arial"/>
              </a:rPr>
              <a:t>While connecting the various VOC’s seems obvious, the current state of affairs shows this is not common. </a:t>
            </a:r>
          </a:p>
          <a:p>
            <a:pPr marL="0" lvl="0" indent="0" algn="l" rtl="0">
              <a:spcBef>
                <a:spcPts val="1200"/>
              </a:spcBef>
              <a:spcAft>
                <a:spcPts val="0"/>
              </a:spcAft>
              <a:buNone/>
            </a:pPr>
            <a:endParaRPr lang="en-US" sz="1100" b="0" i="0" u="none" strike="noStrike" cap="none" dirty="0">
              <a:solidFill>
                <a:schemeClr val="dk1"/>
              </a:solidFill>
              <a:effectLst/>
              <a:latin typeface="Arial"/>
              <a:ea typeface="Arial"/>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Arial"/>
                <a:cs typeface="Arial"/>
                <a:sym typeface="Arial"/>
              </a:rPr>
              <a:t>PWC found “CEOs rated data about customer preferences and needs as 94% critical. And only 15 percent adequate.”. </a:t>
            </a:r>
          </a:p>
          <a:p>
            <a:pPr marL="0" lvl="0" indent="0" algn="l" rtl="0">
              <a:spcBef>
                <a:spcPts val="1200"/>
              </a:spcBef>
              <a:spcAft>
                <a:spcPts val="0"/>
              </a:spcAft>
              <a:buNone/>
            </a:pPr>
            <a:endParaRPr lang="en-US" sz="1100" b="0" i="0" u="none" strike="noStrike" cap="none" dirty="0">
              <a:solidFill>
                <a:schemeClr val="dk1"/>
              </a:solidFill>
              <a:effectLst/>
              <a:latin typeface="Arial"/>
              <a:ea typeface="Salesforce Sans"/>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Salesforce Sans"/>
                <a:cs typeface="Arial"/>
                <a:sym typeface="Arial"/>
              </a:rPr>
              <a:t>Connecting the may voices is not easy but it will be critical to your future success. </a:t>
            </a:r>
          </a:p>
          <a:p>
            <a:pPr marL="0" lvl="0" indent="0" algn="l" rtl="0">
              <a:spcBef>
                <a:spcPts val="1200"/>
              </a:spcBef>
              <a:spcAft>
                <a:spcPts val="0"/>
              </a:spcAft>
              <a:buNone/>
            </a:pPr>
            <a:endParaRPr lang="en-US" sz="1100" b="0" i="0" u="none" strike="noStrike" cap="none" dirty="0">
              <a:solidFill>
                <a:schemeClr val="dk1"/>
              </a:solidFill>
              <a:effectLst/>
              <a:latin typeface="Arial"/>
              <a:ea typeface="Salesforce Sans"/>
              <a:cs typeface="Arial"/>
              <a:sym typeface="Arial"/>
            </a:endParaRPr>
          </a:p>
          <a:p>
            <a:pPr marL="0" lvl="0" indent="0" algn="l" rtl="0">
              <a:spcBef>
                <a:spcPts val="1200"/>
              </a:spcBef>
              <a:spcAft>
                <a:spcPts val="0"/>
              </a:spcAft>
              <a:buNone/>
            </a:pPr>
            <a:r>
              <a:rPr lang="en-US" sz="1100" b="0" i="0" u="none" strike="noStrike" cap="none" dirty="0">
                <a:solidFill>
                  <a:schemeClr val="dk1"/>
                </a:solidFill>
                <a:effectLst/>
                <a:latin typeface="Arial"/>
                <a:ea typeface="Salesforce Sans"/>
                <a:cs typeface="Arial"/>
                <a:sym typeface="Arial"/>
              </a:rPr>
              <a:t>To make it easy make sure your organizations has shared personas, and ensures they all share and collaborate around them to co-create a powerful asset that will drive your business forward. </a:t>
            </a:r>
            <a:endParaRPr sz="1000" b="1"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71123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6f3f9d50a8_0_632: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27" name="Google Shape;827;g6f3f9d50a8_0_632: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The biggest theme our research uncovered was the shift to outcomes. While many business leaders may say, “We’ve been focused on outcomes for a long time” our research shows what is currently taking place to be far past a basic understanding of needs, to a highly refined understanding combined with a tactical process to ensure optimal deliver of them. This means a resetting of goals, methods, and metrics.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69166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algn="l">
              <a:lnSpc>
                <a:spcPct val="90000"/>
              </a:lnSpc>
            </a:pPr>
            <a:r>
              <a:rPr lang="en-US" sz="1100" dirty="0">
                <a:solidFill>
                  <a:schemeClr val="bg2">
                    <a:lumMod val="50000"/>
                  </a:schemeClr>
                </a:solidFill>
                <a:latin typeface="Salesforce Sans Thin" panose="020B0205020202020203" pitchFamily="34" charset="77"/>
              </a:rPr>
              <a:t>The focus on outcomes is also changing the way business leaders deliver customer success. We heard from multiple executives they are embracing a new equation to measure customer success. That equation now reads Customer Success equals Employee Experience + Customer Outcomes/Customer Experience, where outcomes are weighted heavier.</a:t>
            </a:r>
          </a:p>
          <a:p>
            <a:pPr algn="l">
              <a:lnSpc>
                <a:spcPct val="90000"/>
              </a:lnSpc>
            </a:pPr>
            <a:endParaRPr lang="en-US" sz="1100" dirty="0">
              <a:solidFill>
                <a:schemeClr val="bg2">
                  <a:lumMod val="50000"/>
                </a:schemeClr>
              </a:solidFill>
              <a:latin typeface="Salesforce Sans Thin" panose="020B0205020202020203" pitchFamily="34" charset="77"/>
            </a:endParaRPr>
          </a:p>
          <a:p>
            <a:pPr algn="l">
              <a:lnSpc>
                <a:spcPct val="90000"/>
              </a:lnSpc>
            </a:pPr>
            <a:r>
              <a:rPr lang="en-US" sz="1100" dirty="0">
                <a:solidFill>
                  <a:schemeClr val="bg2">
                    <a:lumMod val="50000"/>
                  </a:schemeClr>
                </a:solidFill>
                <a:latin typeface="Salesforce Sans Thin" panose="020B0205020202020203" pitchFamily="34" charset="77"/>
              </a:rPr>
              <a:t>Let’s break this down: </a:t>
            </a:r>
          </a:p>
          <a:p>
            <a:pPr algn="l">
              <a:lnSpc>
                <a:spcPct val="90000"/>
              </a:lnSpc>
            </a:pPr>
            <a:endParaRPr lang="en-US" sz="1100" dirty="0">
              <a:solidFill>
                <a:schemeClr val="bg2">
                  <a:lumMod val="50000"/>
                </a:schemeClr>
              </a:solidFill>
              <a:latin typeface="Salesforce Sans Thin" panose="020B0205020202020203" pitchFamily="34" charset="77"/>
            </a:endParaRPr>
          </a:p>
          <a:p>
            <a:pPr algn="l">
              <a:lnSpc>
                <a:spcPct val="90000"/>
              </a:lnSpc>
              <a:buAutoNum type="arabicParenR"/>
            </a:pPr>
            <a:r>
              <a:rPr lang="en-US" sz="1100" dirty="0">
                <a:solidFill>
                  <a:schemeClr val="bg2">
                    <a:lumMod val="50000"/>
                  </a:schemeClr>
                </a:solidFill>
                <a:latin typeface="Salesforce Sans Thin" panose="020B0205020202020203" pitchFamily="34" charset="77"/>
              </a:rPr>
              <a:t>First it starts with EX. Employee Experience has always been known to be important, however the direct link between employee experience and outcomes has been subjective. New research form Forbes and Salesforce shows that businesses who focus on EX drive 1.8X the growth of companies who do not. EX comes before CX, not the other way around. </a:t>
            </a:r>
            <a:br>
              <a:rPr lang="en-US" sz="1100" dirty="0">
                <a:solidFill>
                  <a:schemeClr val="bg2">
                    <a:lumMod val="50000"/>
                  </a:schemeClr>
                </a:solidFill>
                <a:latin typeface="Salesforce Sans Thin" panose="020B0205020202020203" pitchFamily="34" charset="77"/>
              </a:rPr>
            </a:br>
            <a:br>
              <a:rPr lang="en-US" sz="1100" dirty="0">
                <a:solidFill>
                  <a:schemeClr val="bg2">
                    <a:lumMod val="50000"/>
                  </a:schemeClr>
                </a:solidFill>
                <a:latin typeface="Salesforce Sans Thin" panose="020B0205020202020203" pitchFamily="34" charset="77"/>
              </a:rPr>
            </a:br>
            <a:r>
              <a:rPr lang="en-US" sz="1100" dirty="0">
                <a:solidFill>
                  <a:schemeClr val="bg2">
                    <a:lumMod val="50000"/>
                  </a:schemeClr>
                </a:solidFill>
                <a:latin typeface="Salesforce Sans Thin" panose="020B0205020202020203" pitchFamily="34" charset="77"/>
              </a:rPr>
              <a:t>Thought out the interviews we heard how important it is to connect the employee to the customer outcomes so they have visibility into their impact. EX is so much more than culture. It is the modern progression of HR. Where PR was the impetuous for HR, CX is the impetuous for EX and a new model of how we think about and deliver employee success. </a:t>
            </a:r>
            <a:br>
              <a:rPr lang="en-US" sz="1100" dirty="0">
                <a:solidFill>
                  <a:schemeClr val="bg2">
                    <a:lumMod val="50000"/>
                  </a:schemeClr>
                </a:solidFill>
                <a:latin typeface="Salesforce Sans Thin" panose="020B0205020202020203" pitchFamily="34" charset="77"/>
              </a:rPr>
            </a:br>
            <a:endParaRPr lang="en-US" sz="1100" dirty="0">
              <a:solidFill>
                <a:schemeClr val="bg2">
                  <a:lumMod val="50000"/>
                </a:schemeClr>
              </a:solidFill>
              <a:latin typeface="Salesforce Sans Thin" panose="020B0205020202020203" pitchFamily="34" charset="77"/>
            </a:endParaRPr>
          </a:p>
          <a:p>
            <a:pPr algn="l">
              <a:lnSpc>
                <a:spcPct val="90000"/>
              </a:lnSpc>
              <a:buAutoNum type="arabicParenR"/>
            </a:pPr>
            <a:r>
              <a:rPr lang="en-US" sz="1100" dirty="0">
                <a:solidFill>
                  <a:schemeClr val="bg2">
                    <a:lumMod val="50000"/>
                  </a:schemeClr>
                </a:solidFill>
                <a:latin typeface="Salesforce Sans Thin" panose="020B0205020202020203" pitchFamily="34" charset="77"/>
              </a:rPr>
              <a:t>Outcomes are weighted heavier than experiences. This is a common theme we heard though out the interviews. Experiences are only as powerful as the outcomes they help customers achieve. </a:t>
            </a:r>
          </a:p>
        </p:txBody>
      </p:sp>
    </p:spTree>
    <p:extLst>
      <p:ext uri="{BB962C8B-B14F-4D97-AF65-F5344CB8AC3E}">
        <p14:creationId xmlns:p14="http://schemas.microsoft.com/office/powerpoint/2010/main" val="225309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The shift to outcomes is a key step in a businesses pathway to digital transformation. There are a few key goals that a focus on outcomes helps achieve.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Arial"/>
              <a:buAutoNum type="arabicParenR"/>
            </a:pPr>
            <a:r>
              <a:rPr lang="en-US" b="1" dirty="0">
                <a:solidFill>
                  <a:srgbClr val="434343"/>
                </a:solidFill>
                <a:latin typeface="Salesforce Sans"/>
                <a:ea typeface="Salesforce Sans"/>
                <a:cs typeface="Salesforce Sans"/>
                <a:sym typeface="Salesforce Sans"/>
              </a:rPr>
              <a:t>New business models</a:t>
            </a:r>
            <a:r>
              <a:rPr lang="en-US" dirty="0">
                <a:solidFill>
                  <a:srgbClr val="434343"/>
                </a:solidFill>
                <a:latin typeface="Salesforce Sans"/>
                <a:ea typeface="Salesforce Sans"/>
                <a:cs typeface="Salesforce Sans"/>
                <a:sym typeface="Salesforce Sans"/>
              </a:rPr>
              <a:t>: When a business is able to effortlessly deliver outcomes, a new business model opens up such as; freemium models. One enterprise technology vendor now believes with their ability to deliver outcomes via automated processes, can begin to go to market via a freemium business model. We heard other executives talk about the shift to a focus on outcomes as a key driver for their organizations to move from a Product focused business, to Service focused business.  </a:t>
            </a:r>
          </a:p>
          <a:p>
            <a:pPr marL="228600" lvl="0" indent="-228600" algn="l" rtl="0">
              <a:spcBef>
                <a:spcPts val="0"/>
              </a:spcBef>
              <a:spcAft>
                <a:spcPts val="0"/>
              </a:spcAft>
              <a:buClr>
                <a:srgbClr val="205CA0"/>
              </a:buClr>
              <a:buSzPts val="1400"/>
              <a:buFont typeface="Arial"/>
              <a:buAutoNum type="arabicParenR"/>
            </a:pP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Arial"/>
              <a:buAutoNum type="arabicParenR"/>
            </a:pPr>
            <a:r>
              <a:rPr lang="en-US" b="1" dirty="0">
                <a:solidFill>
                  <a:srgbClr val="434343"/>
                </a:solidFill>
                <a:latin typeface="Salesforce Sans"/>
                <a:ea typeface="Salesforce Sans"/>
                <a:cs typeface="Salesforce Sans"/>
                <a:sym typeface="Salesforce Sans"/>
              </a:rPr>
              <a:t>Customer centricity: </a:t>
            </a:r>
            <a:r>
              <a:rPr lang="en-US" b="0" dirty="0">
                <a:solidFill>
                  <a:srgbClr val="434343"/>
                </a:solidFill>
                <a:latin typeface="Salesforce Sans"/>
                <a:ea typeface="Salesforce Sans"/>
                <a:cs typeface="Salesforce Sans"/>
                <a:sym typeface="Salesforce Sans"/>
              </a:rPr>
              <a:t>The shifted focus to outcomes aligns the business around the customers specific needs, allowing the organization to place the customer at the center of their business. Since outcomes are also co-owned across departments this forces businesses to create more seamless customer experiences across their journey. </a:t>
            </a:r>
          </a:p>
        </p:txBody>
      </p:sp>
    </p:spTree>
    <p:extLst>
      <p:ext uri="{BB962C8B-B14F-4D97-AF65-F5344CB8AC3E}">
        <p14:creationId xmlns:p14="http://schemas.microsoft.com/office/powerpoint/2010/main" val="2767718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From our conversations we found a focus on outcomes as the new north star, with Time to Value as the metric to measure that success. This however is not the starting point, rather the end point. These companies had been on a progressive journey innovating on customer experience for years. Some as long as 6 at the time of our research. If you are not there today, that is okay. There is a clear pathway you can take to lead you there, in time. As one executive said, “It’s a Journey”. </a:t>
            </a:r>
          </a:p>
          <a:p>
            <a:endParaRPr lang="en-US" dirty="0"/>
          </a:p>
          <a:p>
            <a:r>
              <a:rPr lang="en-US" dirty="0"/>
              <a:t>To begin down the pathway of customer experience you need to first have the foundational metrics in place. These are use based metrics, and adoption metrics. These metrics must be in place for more advanced methods of reporting to exists. </a:t>
            </a:r>
          </a:p>
          <a:p>
            <a:endParaRPr lang="en-US" dirty="0"/>
          </a:p>
          <a:p>
            <a:r>
              <a:rPr lang="en-US" dirty="0"/>
              <a:t>Next companies evolve to new metrics which measure the customers experience with the business. NPS, and CSAT are the two most prominent metrics used for this type of evaluation. Moving to these metrics is a great step, but to progress even further those metrics need to be co-owned across teams/departments. The co-ownership of the metrics begins to align the teams together so they can function more as a cohesive unit focused on a common goal. This is critical for the next progression to take place. </a:t>
            </a:r>
          </a:p>
          <a:p>
            <a:endParaRPr lang="en-US" dirty="0"/>
          </a:p>
          <a:p>
            <a:r>
              <a:rPr lang="en-US" dirty="0"/>
              <a:t>The final step is to transcend the idea of experience and embrace outcomes. This can easily be done by first identifying the outcomes, and putting measures in place to track completion, and the time it takes to achieve that goal (TTV). This is the first step of an outcome based measurement system, but can progress even further from there. </a:t>
            </a:r>
          </a:p>
          <a:p>
            <a:endParaRPr lang="en-US" dirty="0"/>
          </a:p>
          <a:p>
            <a:r>
              <a:rPr lang="en-US" dirty="0"/>
              <a:t>More advanced methods of measuring TTV can include the following: </a:t>
            </a:r>
          </a:p>
          <a:p>
            <a:pPr>
              <a:buFont typeface="Arial" panose="020B0604020202020204" pitchFamily="34" charset="0"/>
              <a:buChar char="•"/>
            </a:pPr>
            <a:r>
              <a:rPr lang="en-US" dirty="0"/>
              <a:t>Persona based outcomes, with in an account. The executive will have a different outcome they desire, than the end user will. The Executive may need to see an ROI outcome, while the user a functional one like 10% more output. </a:t>
            </a:r>
          </a:p>
          <a:p>
            <a:pPr>
              <a:buFont typeface="Arial" panose="020B0604020202020204" pitchFamily="34" charset="0"/>
              <a:buChar char="•"/>
            </a:pPr>
            <a:r>
              <a:rPr lang="en-US" dirty="0"/>
              <a:t>Outcomes by maturity stage of the customer. More advanced still is to look at each customer and understand what outcomes are possible based on their current maturity. As a part of this the businesses helps the customer to see where they are, and guides them towards the next steps on their pathway. </a:t>
            </a:r>
          </a:p>
          <a:p>
            <a:pPr>
              <a:buFont typeface="Arial" panose="020B0604020202020204" pitchFamily="34" charset="0"/>
              <a:buChar char="•"/>
            </a:pPr>
            <a:endParaRPr lang="en-US" dirty="0"/>
          </a:p>
          <a:p>
            <a:pPr marL="228600" indent="0">
              <a:buFont typeface="Arial" panose="020B0604020202020204" pitchFamily="34" charset="0"/>
              <a:buNone/>
            </a:pPr>
            <a:r>
              <a:rPr lang="en-US" dirty="0"/>
              <a:t>The big question is can you leapfrog to outcomes? It may be possible to leapfrog IF the following things are in place: </a:t>
            </a:r>
          </a:p>
          <a:p>
            <a:pPr marL="228600" indent="0">
              <a:buFont typeface="Arial" panose="020B0604020202020204" pitchFamily="34" charset="0"/>
              <a:buNone/>
            </a:pPr>
            <a:endParaRPr lang="en-US" dirty="0"/>
          </a:p>
          <a:p>
            <a:pPr marL="457200" indent="-228600">
              <a:buFont typeface="+mj-lt"/>
              <a:buAutoNum type="arabicPeriod"/>
            </a:pPr>
            <a:r>
              <a:rPr lang="en-US" dirty="0"/>
              <a:t>Full executive buy in to this change. </a:t>
            </a:r>
          </a:p>
          <a:p>
            <a:pPr marL="457200" indent="-228600">
              <a:buFont typeface="+mj-lt"/>
              <a:buAutoNum type="arabicPeriod"/>
            </a:pPr>
            <a:r>
              <a:rPr lang="en-US" dirty="0"/>
              <a:t>Funding to provide new tech, new roles, and to design new processes.  </a:t>
            </a:r>
          </a:p>
          <a:p>
            <a:pPr marL="457200" indent="-228600">
              <a:buFont typeface="+mj-lt"/>
              <a:buAutoNum type="arabicPeriod"/>
            </a:pPr>
            <a:r>
              <a:rPr lang="en-US" dirty="0"/>
              <a:t>Technical infrastructure to; track foundational metrics and outcomes, automate next best steps, a go to market strategy that places a premium on outcomes. </a:t>
            </a:r>
          </a:p>
          <a:p>
            <a:pPr marL="457200" indent="-228600">
              <a:buFont typeface="+mj-lt"/>
              <a:buAutoNum type="arabicPeriod"/>
            </a:pPr>
            <a:endParaRPr lang="en-US" dirty="0"/>
          </a:p>
          <a:p>
            <a:pPr marL="228600" indent="0">
              <a:buFont typeface="+mj-lt"/>
              <a:buNone/>
            </a:pPr>
            <a:endParaRPr lang="en-US" dirty="0"/>
          </a:p>
        </p:txBody>
      </p:sp>
      <p:sp>
        <p:nvSpPr>
          <p:cNvPr id="4" name="Slide Number Placeholder 3"/>
          <p:cNvSpPr>
            <a:spLocks noGrp="1"/>
          </p:cNvSpPr>
          <p:nvPr>
            <p:ph type="sldNum" sz="quarter" idx="5"/>
          </p:nvPr>
        </p:nvSpPr>
        <p:spPr/>
        <p:txBody>
          <a:bodyPr/>
          <a:lstStyle/>
          <a:p>
            <a:fld id="{CB5A5978-E3B5-E84D-9DC1-6E2E7E552B24}" type="slidenum">
              <a:rPr lang="en-US" smtClean="0"/>
              <a:t>15</a:t>
            </a:fld>
            <a:endParaRPr lang="en-US"/>
          </a:p>
        </p:txBody>
      </p:sp>
    </p:spTree>
    <p:extLst>
      <p:ext uri="{BB962C8B-B14F-4D97-AF65-F5344CB8AC3E}">
        <p14:creationId xmlns:p14="http://schemas.microsoft.com/office/powerpoint/2010/main" val="4207062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6f3f9d50a8_0_632: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27" name="Google Shape;827;g6f3f9d50a8_0_632: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r>
              <a:rPr lang="en-US" sz="1000" dirty="0">
                <a:solidFill>
                  <a:srgbClr val="3C4043"/>
                </a:solidFill>
                <a:highlight>
                  <a:srgbClr val="FFFFFF"/>
                </a:highlight>
                <a:latin typeface="Roboto"/>
                <a:ea typeface="Roboto"/>
                <a:cs typeface="Roboto"/>
                <a:sym typeface="Roboto"/>
              </a:rPr>
              <a:t>Time to Value for some will be a new metric, but for many it is already on their radar. The progressive companies we talked with have found new ways to deliver faster, creating new strategies and tactics do accelerate customer success, by decreasing TTV. </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r>
              <a:rPr lang="en" sz="1000" dirty="0">
                <a:solidFill>
                  <a:srgbClr val="3C4043"/>
                </a:solidFill>
                <a:highlight>
                  <a:srgbClr val="FFFFFF"/>
                </a:highlight>
                <a:latin typeface="Roboto"/>
                <a:ea typeface="Roboto"/>
                <a:cs typeface="Roboto"/>
                <a:sym typeface="Roboto"/>
              </a:rPr>
              <a:t>Alternative quote for what we're seeing: </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100" dirty="0"/>
          </a:p>
          <a:p>
            <a:pPr marL="0" lvl="0" indent="0" algn="l" rtl="0">
              <a:spcBef>
                <a:spcPts val="1000"/>
              </a:spcBef>
              <a:spcAft>
                <a:spcPts val="0"/>
              </a:spcAft>
              <a:buNone/>
            </a:pPr>
            <a:r>
              <a:rPr lang="en" sz="1000" dirty="0">
                <a:solidFill>
                  <a:srgbClr val="3C4043"/>
                </a:solidFill>
                <a:highlight>
                  <a:srgbClr val="FFFFFF"/>
                </a:highlight>
                <a:latin typeface="Roboto"/>
                <a:ea typeface="Roboto"/>
                <a:cs typeface="Roboto"/>
                <a:sym typeface="Roboto"/>
              </a:rPr>
              <a:t>"There are two kinds of companies: those that work to try to charge more, and those that work to charge less. We will be the second." Jeff Bezos, Amazon CEO</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dirty="0">
              <a:solidFill>
                <a:srgbClr val="434343"/>
              </a:solidFill>
              <a:latin typeface="Salesforce Sans"/>
              <a:ea typeface="Salesforce Sans"/>
              <a:cs typeface="Salesforce Sans"/>
              <a:sym typeface="Salesforce Sans"/>
            </a:endParaRPr>
          </a:p>
          <a:p>
            <a:pPr marL="0" lvl="0" indent="0" algn="l" rtl="0">
              <a:spcBef>
                <a:spcPts val="1000"/>
              </a:spcBef>
              <a:spcAft>
                <a:spcPts val="1000"/>
              </a:spcAft>
              <a:buNone/>
            </a:pPr>
            <a:r>
              <a:rPr lang="en" dirty="0">
                <a:solidFill>
                  <a:srgbClr val="434343"/>
                </a:solidFill>
                <a:latin typeface="Salesforce Sans"/>
                <a:ea typeface="Salesforce Sans"/>
                <a:cs typeface="Salesforce Sans"/>
                <a:sym typeface="Salesforce Sans"/>
              </a:rPr>
              <a:t>Alt: Move beyond ‘CX 101’, Be effortless to interact with, Be beyond easy to do business with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337670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8eaecd92ef_0_3844: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8eaecd92ef_0_3844:notes"/>
          <p:cNvSpPr txBox="1">
            <a:spLocks noGrp="1"/>
          </p:cNvSpPr>
          <p:nvPr>
            <p:ph type="body" idx="1"/>
          </p:nvPr>
        </p:nvSpPr>
        <p:spPr>
          <a:xfrm>
            <a:off x="407987" y="4415789"/>
            <a:ext cx="6194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research identify 6 key stages of dramatically reducing TTV: </a:t>
            </a:r>
          </a:p>
          <a:p>
            <a:pPr marL="0" lvl="0" indent="0" algn="l" rtl="0">
              <a:spcBef>
                <a:spcPts val="0"/>
              </a:spcBef>
              <a:spcAft>
                <a:spcPts val="0"/>
              </a:spcAft>
              <a:buNone/>
            </a:pPr>
            <a:endParaRPr lang="en-US" dirty="0"/>
          </a:p>
          <a:p>
            <a:pPr marL="228600" lvl="0" indent="-228600" algn="l" rtl="0">
              <a:spcBef>
                <a:spcPts val="0"/>
              </a:spcBef>
              <a:spcAft>
                <a:spcPts val="0"/>
              </a:spcAft>
              <a:buFont typeface="+mj-lt"/>
              <a:buAutoNum type="arabicPeriod"/>
            </a:pPr>
            <a:r>
              <a:rPr lang="en-US" b="1" dirty="0"/>
              <a:t>Deep Listening</a:t>
            </a:r>
            <a:r>
              <a:rPr lang="en-US" dirty="0"/>
              <a:t>: To reduce TTV you fist must be an expert listener. This requires deep work to understand personas, and their desired outcomes. </a:t>
            </a:r>
            <a:br>
              <a:rPr lang="en-US" dirty="0"/>
            </a:br>
            <a:endParaRPr lang="en-US" dirty="0"/>
          </a:p>
          <a:p>
            <a:pPr marL="228600" lvl="0" indent="-228600" algn="l" rtl="0">
              <a:spcBef>
                <a:spcPts val="0"/>
              </a:spcBef>
              <a:spcAft>
                <a:spcPts val="0"/>
              </a:spcAft>
              <a:buFont typeface="+mj-lt"/>
              <a:buAutoNum type="arabicPeriod"/>
            </a:pPr>
            <a:r>
              <a:rPr lang="en-US" b="1" dirty="0"/>
              <a:t>Journey Mapping</a:t>
            </a:r>
            <a:r>
              <a:rPr lang="en-US" dirty="0"/>
              <a:t>: From those personas journey maps must be created. These maps should show the full customer journey from start to finish. Each map should be specific to each persona. To make the maps the most effective be sure to list what the customer is Thinking, Feeling, and Doing in each moment on their journey. This will help align teams around those moments. </a:t>
            </a:r>
            <a:br>
              <a:rPr lang="en-US" dirty="0"/>
            </a:br>
            <a:endParaRPr lang="en-US" dirty="0"/>
          </a:p>
          <a:p>
            <a:pPr marL="228600" lvl="0" indent="-228600" algn="l" rtl="0">
              <a:spcBef>
                <a:spcPts val="0"/>
              </a:spcBef>
              <a:spcAft>
                <a:spcPts val="0"/>
              </a:spcAft>
              <a:buFont typeface="+mj-lt"/>
              <a:buAutoNum type="arabicPeriod"/>
            </a:pPr>
            <a:r>
              <a:rPr lang="en-US" b="1" dirty="0"/>
              <a:t>Reduce Friction</a:t>
            </a:r>
            <a:r>
              <a:rPr lang="en-US" dirty="0"/>
              <a:t>: Create processes, tools, or partnerships to help reduce the friction between the moment and the outcome. For example: If your product/solution/service requires any set up work to reduce that time. This can be done by building pre-built connections, having automated guides to walk people through those steps, or designing the product so it does not require that step. </a:t>
            </a:r>
          </a:p>
          <a:p>
            <a:pPr marL="228600" lvl="0" indent="-228600" algn="l" rtl="0">
              <a:spcBef>
                <a:spcPts val="0"/>
              </a:spcBef>
              <a:spcAft>
                <a:spcPts val="0"/>
              </a:spcAft>
              <a:buFont typeface="+mj-lt"/>
              <a:buAutoNum type="arabicPeriod"/>
            </a:pPr>
            <a:endParaRPr lang="en-US" dirty="0"/>
          </a:p>
          <a:p>
            <a:pPr marL="228600" lvl="0" indent="-228600" algn="l" rtl="0">
              <a:spcBef>
                <a:spcPts val="0"/>
              </a:spcBef>
              <a:spcAft>
                <a:spcPts val="0"/>
              </a:spcAft>
              <a:buFont typeface="+mj-lt"/>
              <a:buAutoNum type="arabicPeriod"/>
            </a:pPr>
            <a:r>
              <a:rPr lang="en-US" b="1" dirty="0"/>
              <a:t>Create Guides</a:t>
            </a:r>
            <a:r>
              <a:rPr lang="en-US" dirty="0"/>
              <a:t>: The next stage is to have well documented pathways for customers to travel down. These pathways act as guides, showing the clear next steps needed to be completed to achieve the goal These guides can also be internal as well as external. The internal guides become a factor of the Employee Experience helping guide them to better service the customer. The guides can also be collaborative creating alignment and accountability between vendor and customer. </a:t>
            </a:r>
          </a:p>
          <a:p>
            <a:pPr marL="228600" lvl="0" indent="-228600" algn="l" rtl="0">
              <a:spcBef>
                <a:spcPts val="0"/>
              </a:spcBef>
              <a:spcAft>
                <a:spcPts val="0"/>
              </a:spcAft>
              <a:buFont typeface="+mj-lt"/>
              <a:buAutoNum type="arabicPeriod"/>
            </a:pPr>
            <a:endParaRPr lang="en-US" dirty="0"/>
          </a:p>
          <a:p>
            <a:pPr marL="228600" lvl="0" indent="-228600" algn="l" rtl="0">
              <a:spcBef>
                <a:spcPts val="0"/>
              </a:spcBef>
              <a:spcAft>
                <a:spcPts val="0"/>
              </a:spcAft>
              <a:buFont typeface="+mj-lt"/>
              <a:buAutoNum type="arabicPeriod"/>
            </a:pPr>
            <a:r>
              <a:rPr lang="en-US" b="1" dirty="0"/>
              <a:t>Set Milestones</a:t>
            </a:r>
            <a:r>
              <a:rPr lang="en-US" dirty="0"/>
              <a:t>: The guides also open up the doors for milestones. Milestones are smaller goals needed to be accomplished to reach the bigger outcomes. </a:t>
            </a:r>
          </a:p>
          <a:p>
            <a:pPr marL="228600" lvl="0" indent="-228600" algn="l" rtl="0">
              <a:spcBef>
                <a:spcPts val="0"/>
              </a:spcBef>
              <a:spcAft>
                <a:spcPts val="0"/>
              </a:spcAft>
              <a:buFont typeface="+mj-lt"/>
              <a:buAutoNum type="arabicPeriod"/>
            </a:pPr>
            <a:endParaRPr lang="en-US" dirty="0"/>
          </a:p>
          <a:p>
            <a:pPr marL="228600" lvl="0" indent="-228600" algn="l" rtl="0">
              <a:spcBef>
                <a:spcPts val="0"/>
              </a:spcBef>
              <a:spcAft>
                <a:spcPts val="0"/>
              </a:spcAft>
              <a:buFont typeface="+mj-lt"/>
              <a:buAutoNum type="arabicPeriod"/>
            </a:pPr>
            <a:r>
              <a:rPr lang="en-US" b="1" dirty="0"/>
              <a:t>Provide Choice</a:t>
            </a:r>
            <a:r>
              <a:rPr lang="en-US" dirty="0"/>
              <a:t>: The final stage is to provide choice. With multiple guides created, different customers being in different maturity stages, and your ability to easily deliver in each of these scenarios you can begin to provide choice. Allow the customer to pick which pathway is best for them. By providing them with the choice of which pathway to take they become collaborators and more dedicated to the work as it was their choice. </a:t>
            </a:r>
            <a:br>
              <a:rPr lang="en-US" dirty="0"/>
            </a:br>
            <a:br>
              <a:rPr lang="en-US" dirty="0"/>
            </a:br>
            <a:r>
              <a:rPr lang="en-US" dirty="0"/>
              <a:t>To help your customers know which pathway to take, it is helpful if you have benchmark data to guide them. So you are able to show them if you take this path, this is the time frame, requirements, and outcome possible. </a:t>
            </a:r>
          </a:p>
        </p:txBody>
      </p:sp>
    </p:spTree>
    <p:extLst>
      <p:ext uri="{BB962C8B-B14F-4D97-AF65-F5344CB8AC3E}">
        <p14:creationId xmlns:p14="http://schemas.microsoft.com/office/powerpoint/2010/main" val="187010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One novel tactic we uncovered was the Success Planner.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You may remember the term from almost a decade ago, but the success planner of today have a critical difference. The focus on outcomes.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Where success planners of the past were only focused on experience metrics, success planners of today are highly tactical roles who are engaged with customers early in the pre-sales cycle. They help to align pre and post sales motions while staying with the customer to ensure deliver of the promised outcomes.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This role has gone a long way to better align sales and service teams, with one executive even stating, “We stopped seeing grenades being thrown over the wall”.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25546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Another tactic that emerged was a better business review. Where traditional business reviews are hour long power point presentations, businesses wanting to shift to outcomes are reimagining the BR to be a more tactical meeting that matches the outcome progression.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If you think about businesses reviews along these three axis you can see how the two ideas compare.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What: In a traditional business review there is a presentation that is delivered. The presentation covers usage and adoption. For example, you’ve bought 100 seats, and you’re using 89 of them today. Progressive business reviews are now moving to one page working documents. Much more align to a one page business plan. Where they are focused on the specific pathway the customer has chosen, and the next steps needed to be accomplished to get them there.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When: Traditional reviews are either quarterly, or annually. Progressive reviews match the timeframes of the chosen outcomes. For example, if there are 5 steps which must be completed to achieve the outcome, after each step is completed there is a review looking at how the work was done, and preparing the customer for the next steps ahead.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These reviews do not need to be lengthy, rather are there to align, guide, and provide accountability for both sides. </a:t>
            </a:r>
          </a:p>
        </p:txBody>
      </p:sp>
    </p:spTree>
    <p:extLst>
      <p:ext uri="{BB962C8B-B14F-4D97-AF65-F5344CB8AC3E}">
        <p14:creationId xmlns:p14="http://schemas.microsoft.com/office/powerpoint/2010/main" val="387762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7d70fd293f_0_1269: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617" name="Google Shape;617;g7d70fd293f_0_1269: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Today we will cover a wide variety of findings from the research. We will start with a broad summary of the findings, and then progress to deeper nuance into these insights, while showcasing new tactics, road maps, and strategies to put these ideas into practice.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On to the summary. </a:t>
            </a:r>
          </a:p>
        </p:txBody>
      </p:sp>
    </p:spTree>
    <p:extLst>
      <p:ext uri="{BB962C8B-B14F-4D97-AF65-F5344CB8AC3E}">
        <p14:creationId xmlns:p14="http://schemas.microsoft.com/office/powerpoint/2010/main" val="3933797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6f3f9d50a8_0_632: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27" name="Google Shape;827;g6f3f9d50a8_0_632: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r>
              <a:rPr lang="en-US" sz="1000" dirty="0">
                <a:solidFill>
                  <a:srgbClr val="3C4043"/>
                </a:solidFill>
                <a:highlight>
                  <a:srgbClr val="FFFFFF"/>
                </a:highlight>
                <a:latin typeface="Roboto"/>
                <a:ea typeface="Roboto"/>
                <a:cs typeface="Roboto"/>
                <a:sym typeface="Roboto"/>
              </a:rPr>
              <a:t>Digital transformation requires an organization to move from product centricity to customer centricity. Our research is showing that progressive experience leaders are embracing this notion and reorganizing around the key moments of the customer journey. </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r>
              <a:rPr lang="en" sz="1000" dirty="0">
                <a:solidFill>
                  <a:srgbClr val="3C4043"/>
                </a:solidFill>
                <a:highlight>
                  <a:srgbClr val="FFFFFF"/>
                </a:highlight>
                <a:latin typeface="Roboto"/>
                <a:ea typeface="Roboto"/>
                <a:cs typeface="Roboto"/>
                <a:sym typeface="Roboto"/>
              </a:rPr>
              <a:t>Alternative quote for what we're seeing: </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100" dirty="0"/>
          </a:p>
          <a:p>
            <a:pPr marL="0" lvl="0" indent="0" algn="l" rtl="0">
              <a:spcBef>
                <a:spcPts val="1000"/>
              </a:spcBef>
              <a:spcAft>
                <a:spcPts val="0"/>
              </a:spcAft>
              <a:buNone/>
            </a:pPr>
            <a:r>
              <a:rPr lang="en" sz="1000" dirty="0">
                <a:solidFill>
                  <a:srgbClr val="3C4043"/>
                </a:solidFill>
                <a:highlight>
                  <a:srgbClr val="FFFFFF"/>
                </a:highlight>
                <a:latin typeface="Roboto"/>
                <a:ea typeface="Roboto"/>
                <a:cs typeface="Roboto"/>
                <a:sym typeface="Roboto"/>
              </a:rPr>
              <a:t>"There are two kinds of companies: those that work to try to charge more, and those that work to charge less. We will be the second." Jeff Bezos, Amazon CEO</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dirty="0">
              <a:solidFill>
                <a:srgbClr val="434343"/>
              </a:solidFill>
              <a:latin typeface="Salesforce Sans"/>
              <a:ea typeface="Salesforce Sans"/>
              <a:cs typeface="Salesforce Sans"/>
              <a:sym typeface="Salesforce Sans"/>
            </a:endParaRPr>
          </a:p>
          <a:p>
            <a:pPr marL="0" lvl="0" indent="0" algn="l" rtl="0">
              <a:spcBef>
                <a:spcPts val="1000"/>
              </a:spcBef>
              <a:spcAft>
                <a:spcPts val="1000"/>
              </a:spcAft>
              <a:buNone/>
            </a:pPr>
            <a:r>
              <a:rPr lang="en" dirty="0">
                <a:solidFill>
                  <a:srgbClr val="434343"/>
                </a:solidFill>
                <a:latin typeface="Salesforce Sans"/>
                <a:ea typeface="Salesforce Sans"/>
                <a:cs typeface="Salesforce Sans"/>
                <a:sym typeface="Salesforce Sans"/>
              </a:rPr>
              <a:t>Alt: Move beyond ‘CX 101’, Be effortless to interact with, Be beyond easy to do business with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228603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8eaecd92ef_0_3844: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8eaecd92ef_0_3844:notes"/>
          <p:cNvSpPr txBox="1">
            <a:spLocks noGrp="1"/>
          </p:cNvSpPr>
          <p:nvPr>
            <p:ph type="body" idx="1"/>
          </p:nvPr>
        </p:nvSpPr>
        <p:spPr>
          <a:xfrm>
            <a:off x="407987" y="4415789"/>
            <a:ext cx="6194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change is not small, or simple. Reorganizing a business is a complex task, but here are the 6 keys we found to reorganizing teams to focus on customer outcomes. </a:t>
            </a:r>
          </a:p>
          <a:p>
            <a:pPr marL="0" lvl="0" indent="0" algn="l" rtl="0">
              <a:spcBef>
                <a:spcPts val="0"/>
              </a:spcBef>
              <a:spcAft>
                <a:spcPts val="0"/>
              </a:spcAft>
              <a:buNone/>
            </a:pPr>
            <a:endParaRPr lang="en-US" dirty="0"/>
          </a:p>
          <a:p>
            <a:pPr marL="228600" lvl="0" indent="-228600" algn="l" rtl="0">
              <a:spcBef>
                <a:spcPts val="0"/>
              </a:spcBef>
              <a:spcAft>
                <a:spcPts val="0"/>
              </a:spcAft>
              <a:buFont typeface="+mj-lt"/>
              <a:buAutoNum type="arabicPeriod"/>
            </a:pPr>
            <a:r>
              <a:rPr lang="en-US" b="1" dirty="0"/>
              <a:t>Full Executive support</a:t>
            </a:r>
            <a:r>
              <a:rPr lang="en-US" dirty="0"/>
              <a:t>. We’ve mentioned this multiple times thought out the presentation, because it is paramount. The shifting to an outcome centric organizations can not happen with out it. </a:t>
            </a:r>
            <a:br>
              <a:rPr lang="en-US" dirty="0"/>
            </a:br>
            <a:endParaRPr lang="en-US" dirty="0"/>
          </a:p>
          <a:p>
            <a:pPr marL="228600" lvl="0" indent="-228600" algn="l" rtl="0">
              <a:spcBef>
                <a:spcPts val="0"/>
              </a:spcBef>
              <a:spcAft>
                <a:spcPts val="0"/>
              </a:spcAft>
              <a:buFont typeface="+mj-lt"/>
              <a:buAutoNum type="arabicPeriod"/>
            </a:pPr>
            <a:r>
              <a:rPr lang="en-US" b="1" dirty="0"/>
              <a:t>Co-Ownership of metrics</a:t>
            </a:r>
            <a:r>
              <a:rPr lang="en-US" dirty="0"/>
              <a:t>. Metrics must be co-owned across teams. For example, to reduce customer support cases both product and customer support must work together. As many customer support issues are simply bad product functions. </a:t>
            </a:r>
            <a:br>
              <a:rPr lang="en-US" dirty="0"/>
            </a:br>
            <a:endParaRPr lang="en-US" dirty="0"/>
          </a:p>
          <a:p>
            <a:pPr marL="228600" lvl="0" indent="-228600" algn="l" rtl="0">
              <a:spcBef>
                <a:spcPts val="0"/>
              </a:spcBef>
              <a:spcAft>
                <a:spcPts val="0"/>
              </a:spcAft>
              <a:buFont typeface="+mj-lt"/>
              <a:buAutoNum type="arabicPeriod"/>
            </a:pPr>
            <a:r>
              <a:rPr lang="en-US" b="1" dirty="0"/>
              <a:t>Empower Employees</a:t>
            </a:r>
            <a:r>
              <a:rPr lang="en-US" dirty="0"/>
              <a:t>. As the earlier equation noted EX before CX. Employees must be seen as customers. The same methods used to guide customers along paths are used to guide employees along paths too. From career paths, to more specific paths helping them know exactly what steps to take to deliver the best outcome for the customer. Employees also must be connected to the outcomes they affect. This allows them to see their impact, and have ownership of those impacts. </a:t>
            </a:r>
            <a:br>
              <a:rPr lang="en-US" dirty="0"/>
            </a:br>
            <a:endParaRPr lang="en-US" dirty="0"/>
          </a:p>
          <a:p>
            <a:pPr marL="228600" lvl="0" indent="-228600" algn="l" rtl="0">
              <a:spcBef>
                <a:spcPts val="0"/>
              </a:spcBef>
              <a:spcAft>
                <a:spcPts val="0"/>
              </a:spcAft>
              <a:buFont typeface="+mj-lt"/>
              <a:buAutoNum type="arabicPeriod"/>
            </a:pPr>
            <a:r>
              <a:rPr lang="en-US" b="1" dirty="0"/>
              <a:t>Single Voice of the Customer</a:t>
            </a:r>
            <a:r>
              <a:rPr lang="en-US" dirty="0"/>
              <a:t>. We mentioned VOC earlier and it is critical that a business is able to connect all of the many voices together for a single and complete view. The methods you choose are not important. Some may choose to have live documents of a persona where the information is centrally located, while others may choose to have a RSS feed of new updates which anyone can subscribe to (chatter/slack/teams). Others may find new software helpful in more complex scenarios. </a:t>
            </a:r>
            <a:br>
              <a:rPr lang="en-US" dirty="0"/>
            </a:br>
            <a:endParaRPr lang="en-US" dirty="0"/>
          </a:p>
          <a:p>
            <a:pPr marL="228600" lvl="0" indent="-228600" algn="l" rtl="0">
              <a:spcBef>
                <a:spcPts val="0"/>
              </a:spcBef>
              <a:spcAft>
                <a:spcPts val="0"/>
              </a:spcAft>
              <a:buFont typeface="+mj-lt"/>
              <a:buAutoNum type="arabicPeriod"/>
            </a:pPr>
            <a:r>
              <a:rPr lang="en-US" b="1" dirty="0"/>
              <a:t>Create An Internal Council. </a:t>
            </a:r>
            <a:r>
              <a:rPr lang="en-US" b="0" dirty="0"/>
              <a:t>Creating an internal council is a great way to help align the business around outcomes. The council should be made of key executives able to make changes with in their respective departments.  One example we saw had a council with multiple levels. The larger council was made of key executives focused on the big change, while sub councils were focused on very specific moments of the customer journey. The main council meet on a weekly basis, while the sub councils meet on an as needed basis. </a:t>
            </a:r>
          </a:p>
          <a:p>
            <a:pPr marL="228600" lvl="0" indent="-228600" algn="l" rtl="0">
              <a:spcBef>
                <a:spcPts val="0"/>
              </a:spcBef>
              <a:spcAft>
                <a:spcPts val="0"/>
              </a:spcAft>
              <a:buFont typeface="+mj-lt"/>
              <a:buAutoNum type="arabicPeriod"/>
            </a:pPr>
            <a:endParaRPr lang="en-US" b="0" dirty="0"/>
          </a:p>
          <a:p>
            <a:pPr marL="228600" lvl="0" indent="-228600" algn="l" rtl="0">
              <a:spcBef>
                <a:spcPts val="0"/>
              </a:spcBef>
              <a:spcAft>
                <a:spcPts val="0"/>
              </a:spcAft>
              <a:buFont typeface="+mj-lt"/>
              <a:buAutoNum type="arabicPeriod"/>
            </a:pPr>
            <a:r>
              <a:rPr lang="en-US" b="1" dirty="0"/>
              <a:t>Embrace the Journey</a:t>
            </a:r>
            <a:r>
              <a:rPr lang="en-US" b="0" dirty="0"/>
              <a:t>. Finally it must be understood that this is not a fast change. Many of the companies we talked to had been down this path for many years, and still have lots of room to improve. While there is the possibility to leapfrog it can not be understated that this is massive change, and will take time, even if you have some of these keys in place. </a:t>
            </a:r>
            <a:endParaRPr lang="en-US" b="1" dirty="0"/>
          </a:p>
          <a:p>
            <a:pPr marL="228600" lvl="0" indent="-228600" algn="l" rtl="0">
              <a:spcBef>
                <a:spcPts val="0"/>
              </a:spcBef>
              <a:spcAft>
                <a:spcPts val="0"/>
              </a:spcAft>
              <a:buFont typeface="+mj-lt"/>
              <a:buAutoNum type="arabicPeriod"/>
            </a:pPr>
            <a:endParaRPr dirty="0"/>
          </a:p>
        </p:txBody>
      </p:sp>
    </p:spTree>
    <p:extLst>
      <p:ext uri="{BB962C8B-B14F-4D97-AF65-F5344CB8AC3E}">
        <p14:creationId xmlns:p14="http://schemas.microsoft.com/office/powerpoint/2010/main" val="303859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Agile has been a buzzword in business for some time, and for good reason. It is a large term which is applied to ways of working as well as team structures. There are also many flavors of agile from </a:t>
            </a:r>
            <a:r>
              <a:rPr lang="en-US" dirty="0" err="1">
                <a:solidFill>
                  <a:srgbClr val="434343"/>
                </a:solidFill>
                <a:latin typeface="Salesforce Sans"/>
                <a:ea typeface="Salesforce Sans"/>
                <a:cs typeface="Salesforce Sans"/>
                <a:sym typeface="Salesforce Sans"/>
              </a:rPr>
              <a:t>Kaban</a:t>
            </a:r>
            <a:r>
              <a:rPr lang="en-US" dirty="0">
                <a:solidFill>
                  <a:srgbClr val="434343"/>
                </a:solidFill>
                <a:latin typeface="Salesforce Sans"/>
                <a:ea typeface="Salesforce Sans"/>
                <a:cs typeface="Salesforce Sans"/>
                <a:sym typeface="Salesforce Sans"/>
              </a:rPr>
              <a:t>, to Scrum. Our research did not find which method is best, rather that you must embrace agile as your future. Through out all of the interviews a common theme was stated, “We wouldn’t have been able to pivot this fast, without agile”.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Our research also uncovered a few flaws with the current state of agile in most organizations.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mj-lt"/>
              <a:buAutoNum type="arabicPeriod"/>
            </a:pPr>
            <a:r>
              <a:rPr lang="en-US" b="1" dirty="0">
                <a:solidFill>
                  <a:srgbClr val="434343"/>
                </a:solidFill>
                <a:latin typeface="Salesforce Sans"/>
                <a:ea typeface="Salesforce Sans"/>
                <a:cs typeface="Salesforce Sans"/>
                <a:sym typeface="Salesforce Sans"/>
              </a:rPr>
              <a:t>It needs a common language. </a:t>
            </a:r>
            <a:r>
              <a:rPr lang="en-US" b="0" dirty="0">
                <a:solidFill>
                  <a:srgbClr val="434343"/>
                </a:solidFill>
                <a:latin typeface="Salesforce Sans"/>
                <a:ea typeface="Salesforce Sans"/>
                <a:cs typeface="Salesforce Sans"/>
                <a:sym typeface="Salesforce Sans"/>
              </a:rPr>
              <a:t>When an organization operates in silos, it is okay if each team uses their own flavor of Agile. However, when those teams must collaborate if they do not have a common agile method, they end up with a bad waterfall process. Organizations should look to put in some basic parameters of agile so teams can work together using a common language and process. </a:t>
            </a:r>
          </a:p>
          <a:p>
            <a:pPr marL="228600" lvl="0" indent="-228600" algn="l" rtl="0">
              <a:spcBef>
                <a:spcPts val="0"/>
              </a:spcBef>
              <a:spcAft>
                <a:spcPts val="0"/>
              </a:spcAft>
              <a:buClr>
                <a:srgbClr val="205CA0"/>
              </a:buClr>
              <a:buSzPts val="1400"/>
              <a:buFont typeface="+mj-lt"/>
              <a:buAutoNum type="arabicPeriod"/>
            </a:pPr>
            <a:endParaRPr lang="en-US" b="0"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mj-lt"/>
              <a:buAutoNum type="arabicPeriod"/>
            </a:pPr>
            <a:r>
              <a:rPr lang="en-US" b="1" dirty="0">
                <a:solidFill>
                  <a:srgbClr val="434343"/>
                </a:solidFill>
                <a:latin typeface="Salesforce Sans"/>
                <a:ea typeface="Salesforce Sans"/>
                <a:cs typeface="Salesforce Sans"/>
                <a:sym typeface="Salesforce Sans"/>
              </a:rPr>
              <a:t>It take discipline to use it</a:t>
            </a:r>
            <a:r>
              <a:rPr lang="en-US" b="0" dirty="0">
                <a:solidFill>
                  <a:srgbClr val="434343"/>
                </a:solidFill>
                <a:latin typeface="Salesforce Sans"/>
                <a:ea typeface="Salesforce Sans"/>
                <a:cs typeface="Salesforce Sans"/>
                <a:sym typeface="Salesforce Sans"/>
              </a:rPr>
              <a:t>. Your organization will already have methods and ways of working. That muscle memory is hard to change with out ridged dedication to a new way of working. To solve this issue one company who transitioned an entire organization told their employees, “We’ve burned the boats, there is no going back”. </a:t>
            </a:r>
            <a:endParaRPr lang="en-US" b="1"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2808932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While we are suggesting a shift to a focus on outcomes, that does not mean experiences are not important. It is best to think of outcomes as the goal, and experiences as the methods to achieve those goals. With in this thinking we also must look at new methods of creating better experiences, and human centered design is that answer.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Experience Design is likely a skill you already have in your organization. It is often found in the UX and UI teams in the product org. When the business begins to organize around the key moments of the customer journey, those same principles need to be applied.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This becomes a critical skill as first is helps diverse teams collaborate more efficiently. When the teams follow a process of experience design all voice are given a chance to be heard, and there is a collaborative process followed which includes the customer. By co-creating the moments all parties are bought into the solution.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You can also think of experience design in a similar light to brand design. Where you already have brand guidelines which state what colors, the tone of voice, and how you want the world to see you, the experience design guidelines define the key elements that create the perfect moment. When the experience guide is applied to the customer journey a clear outcome is listed for each moment, and there are clear frameworks for how the businesses wants to achieve them. For example an experience guide could be that all product interactions should get the person to the desired screen in 2 clicks or less, the total transaction should be able to be completed in under 30 seconds.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These guides make it very easy for disparate teams to work together around a single moment, stay aligned to the customers outcomes, and do so via an experience the brand has purposely designed.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22726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6f3f9d50a8_0_632: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27" name="Google Shape;827;g6f3f9d50a8_0_632: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1000"/>
              </a:spcBef>
              <a:spcAft>
                <a:spcPts val="0"/>
              </a:spcAft>
              <a:buNone/>
            </a:pPr>
            <a:r>
              <a:rPr lang="en-US" sz="1000" dirty="0">
                <a:solidFill>
                  <a:srgbClr val="3C4043"/>
                </a:solidFill>
                <a:highlight>
                  <a:srgbClr val="FFFFFF"/>
                </a:highlight>
                <a:latin typeface="Roboto"/>
                <a:ea typeface="Roboto"/>
                <a:cs typeface="Roboto"/>
                <a:sym typeface="Roboto"/>
              </a:rPr>
              <a:t>The final theme our research uncovered was the prevalence of co-creation. In every interview we heard either the word expressly used, or a collaborative method used to achieve better outcomes. Co-creation is not just a post-sale tactic, rather belongs at every stage of the customer journey. </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r>
              <a:rPr lang="en" sz="1000" dirty="0">
                <a:solidFill>
                  <a:srgbClr val="3C4043"/>
                </a:solidFill>
                <a:highlight>
                  <a:srgbClr val="FFFFFF"/>
                </a:highlight>
                <a:latin typeface="Roboto"/>
                <a:ea typeface="Roboto"/>
                <a:cs typeface="Roboto"/>
                <a:sym typeface="Roboto"/>
              </a:rPr>
              <a:t>Alternative quote for what we're seeing: </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sz="1100" dirty="0"/>
          </a:p>
          <a:p>
            <a:pPr marL="0" lvl="0" indent="0" algn="l" rtl="0">
              <a:spcBef>
                <a:spcPts val="1000"/>
              </a:spcBef>
              <a:spcAft>
                <a:spcPts val="0"/>
              </a:spcAft>
              <a:buNone/>
            </a:pPr>
            <a:r>
              <a:rPr lang="en" sz="1000" dirty="0">
                <a:solidFill>
                  <a:srgbClr val="3C4043"/>
                </a:solidFill>
                <a:highlight>
                  <a:srgbClr val="FFFFFF"/>
                </a:highlight>
                <a:latin typeface="Roboto"/>
                <a:ea typeface="Roboto"/>
                <a:cs typeface="Roboto"/>
                <a:sym typeface="Roboto"/>
              </a:rPr>
              <a:t>"There are two kinds of companies: those that work to try to charge more, and those that work to charge less. We will be the second." Jeff Bezos, Amazon CEO</a:t>
            </a:r>
            <a:endParaRPr sz="1000" dirty="0">
              <a:solidFill>
                <a:srgbClr val="3C4043"/>
              </a:solidFill>
              <a:highlight>
                <a:srgbClr val="FFFFFF"/>
              </a:highlight>
              <a:latin typeface="Roboto"/>
              <a:ea typeface="Roboto"/>
              <a:cs typeface="Roboto"/>
              <a:sym typeface="Roboto"/>
            </a:endParaRPr>
          </a:p>
          <a:p>
            <a:pPr marL="0" lvl="0" indent="0" algn="l" rtl="0">
              <a:spcBef>
                <a:spcPts val="1000"/>
              </a:spcBef>
              <a:spcAft>
                <a:spcPts val="0"/>
              </a:spcAft>
              <a:buNone/>
            </a:pPr>
            <a:endParaRPr dirty="0">
              <a:solidFill>
                <a:srgbClr val="434343"/>
              </a:solidFill>
              <a:latin typeface="Salesforce Sans"/>
              <a:ea typeface="Salesforce Sans"/>
              <a:cs typeface="Salesforce Sans"/>
              <a:sym typeface="Salesforce Sans"/>
            </a:endParaRPr>
          </a:p>
          <a:p>
            <a:pPr marL="0" lvl="0" indent="0" algn="l" rtl="0">
              <a:spcBef>
                <a:spcPts val="1000"/>
              </a:spcBef>
              <a:spcAft>
                <a:spcPts val="1000"/>
              </a:spcAft>
              <a:buNone/>
            </a:pPr>
            <a:r>
              <a:rPr lang="en" dirty="0">
                <a:solidFill>
                  <a:srgbClr val="434343"/>
                </a:solidFill>
                <a:latin typeface="Salesforce Sans"/>
                <a:ea typeface="Salesforce Sans"/>
                <a:cs typeface="Salesforce Sans"/>
                <a:sym typeface="Salesforce Sans"/>
              </a:rPr>
              <a:t>Alt: Move beyond ‘CX 101’, Be effortless to interact with, Be beyond easy to do business with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213494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2aa8ccf82_39_40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2aa8ccf82_39_402:notes"/>
          <p:cNvSpPr txBox="1">
            <a:spLocks noGrp="1"/>
          </p:cNvSpPr>
          <p:nvPr>
            <p:ph type="body" idx="1"/>
          </p:nvPr>
        </p:nvSpPr>
        <p:spPr>
          <a:xfrm>
            <a:off x="407987" y="4415789"/>
            <a:ext cx="6194400" cy="41835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sz="1000" b="0" dirty="0">
                <a:solidFill>
                  <a:srgbClr val="434343"/>
                </a:solidFill>
                <a:latin typeface="Salesforce Sans"/>
                <a:ea typeface="Salesforce Sans"/>
                <a:cs typeface="Salesforce Sans"/>
                <a:sym typeface="Salesforce Sans"/>
              </a:rPr>
              <a:t>Co-creation belongs at every stage of the customer journey. Here are a few ways you can easily think about co-creating and who needs to be involved. </a:t>
            </a:r>
          </a:p>
          <a:p>
            <a:pPr marL="0" lvl="0" indent="0" algn="l" rtl="0">
              <a:spcBef>
                <a:spcPts val="1200"/>
              </a:spcBef>
              <a:spcAft>
                <a:spcPts val="0"/>
              </a:spcAft>
              <a:buNone/>
            </a:pPr>
            <a:endParaRPr lang="en-US" sz="1000" b="0" dirty="0">
              <a:solidFill>
                <a:srgbClr val="434343"/>
              </a:solidFill>
              <a:latin typeface="Salesforce Sans"/>
              <a:ea typeface="Salesforce Sans"/>
              <a:cs typeface="Salesforce Sans"/>
              <a:sym typeface="Salesforce Sans"/>
            </a:endParaRPr>
          </a:p>
          <a:p>
            <a:pPr marL="0" lvl="0" indent="0" algn="l" rtl="0">
              <a:spcBef>
                <a:spcPts val="1200"/>
              </a:spcBef>
              <a:spcAft>
                <a:spcPts val="0"/>
              </a:spcAft>
              <a:buNone/>
            </a:pPr>
            <a:r>
              <a:rPr lang="en-US" sz="1000" b="1" dirty="0">
                <a:solidFill>
                  <a:srgbClr val="434343"/>
                </a:solidFill>
                <a:latin typeface="Salesforce Sans"/>
                <a:ea typeface="Salesforce Sans"/>
                <a:cs typeface="Salesforce Sans"/>
                <a:sym typeface="Salesforce Sans"/>
              </a:rPr>
              <a:t>Awareness stage</a:t>
            </a:r>
            <a:r>
              <a:rPr lang="en-US" sz="1000" b="0" dirty="0">
                <a:solidFill>
                  <a:srgbClr val="434343"/>
                </a:solidFill>
                <a:latin typeface="Salesforce Sans"/>
                <a:ea typeface="Salesforce Sans"/>
                <a:cs typeface="Salesforce Sans"/>
                <a:sym typeface="Salesforce Sans"/>
              </a:rPr>
              <a:t>: Any activity which is designed to help spread the companies message, or expose others to the brand falls with in this stage. With in this stage there are a wide range of internal, and external collaborations possible. </a:t>
            </a:r>
          </a:p>
          <a:p>
            <a:pPr marL="0" lvl="0" indent="0" algn="l" rtl="0">
              <a:spcBef>
                <a:spcPts val="1200"/>
              </a:spcBef>
              <a:spcAft>
                <a:spcPts val="0"/>
              </a:spcAft>
              <a:buNone/>
            </a:pPr>
            <a:endParaRPr lang="en-US" sz="1000" b="0" dirty="0">
              <a:solidFill>
                <a:srgbClr val="434343"/>
              </a:solidFill>
              <a:latin typeface="Salesforce Sans"/>
              <a:ea typeface="Salesforce Sans"/>
              <a:cs typeface="Salesforce Sans"/>
              <a:sym typeface="Salesforce Sans"/>
            </a:endParaRP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B2c - Spotify</a:t>
            </a:r>
            <a:r>
              <a:rPr lang="en-US" sz="1000" b="0" dirty="0">
                <a:solidFill>
                  <a:srgbClr val="434343"/>
                </a:solidFill>
                <a:latin typeface="Salesforce Sans"/>
                <a:ea typeface="Salesforce Sans"/>
                <a:cs typeface="Salesforce Sans"/>
                <a:sym typeface="Salesforce Sans"/>
              </a:rPr>
              <a:t> co-creates with their customers by allowing them to create playlists, which they share with their friends.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Non Profit - The UN </a:t>
            </a:r>
            <a:r>
              <a:rPr lang="en-US" sz="1000" b="0" dirty="0">
                <a:solidFill>
                  <a:srgbClr val="434343"/>
                </a:solidFill>
                <a:latin typeface="Salesforce Sans"/>
                <a:ea typeface="Salesforce Sans"/>
                <a:cs typeface="Salesforce Sans"/>
                <a:sym typeface="Salesforce Sans"/>
              </a:rPr>
              <a:t>Co-created 13,000 pieces of content at the start of the pandemic to help spread the word about best practices to staying safe. There is no way they would have been able to create that level of content on their own. Also each piece because it was created and shared by someone other than the brand carried a greater level of context. Each piece had an average engagement of hundreds of likes.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B2b - Salesforce</a:t>
            </a:r>
            <a:r>
              <a:rPr lang="en-US" sz="1000" b="0" dirty="0">
                <a:solidFill>
                  <a:srgbClr val="434343"/>
                </a:solidFill>
                <a:latin typeface="Salesforce Sans"/>
                <a:ea typeface="Salesforce Sans"/>
                <a:cs typeface="Salesforce Sans"/>
                <a:sym typeface="Salesforce Sans"/>
              </a:rPr>
              <a:t> benefits from co-created awareness each and every day. Trailhead allows anyone to upskill, and many times when someone finishes up a badge, or achieves a new level with in the community they share that information on LinkedIn. We created the learning experience, the customer took part, and shared their story with the world.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Retail</a:t>
            </a:r>
            <a:r>
              <a:rPr lang="en-US" sz="1000" b="0" dirty="0">
                <a:solidFill>
                  <a:srgbClr val="434343"/>
                </a:solidFill>
                <a:latin typeface="Salesforce Sans"/>
                <a:ea typeface="Salesforce Sans"/>
                <a:cs typeface="Salesforce Sans"/>
                <a:sym typeface="Salesforce Sans"/>
              </a:rPr>
              <a:t> – Daniel Wellington uses their audience to co-create content for social media. By offering free gear, discounts, and exposure they have been able to build a $200 million dollar a year business. IF you look at just one channel, Instagram you’ll notice that 99.5% of all posts about this brand come from their audience. </a:t>
            </a:r>
          </a:p>
          <a:p>
            <a:pPr marL="171450" lvl="0" indent="-171450" algn="l" rtl="0">
              <a:spcBef>
                <a:spcPts val="1200"/>
              </a:spcBef>
              <a:spcAft>
                <a:spcPts val="0"/>
              </a:spcAft>
              <a:buFont typeface="Arial" panose="020B0604020202020204" pitchFamily="34" charset="0"/>
              <a:buChar char="•"/>
            </a:pPr>
            <a:endParaRPr lang="en-US" sz="1000" b="0" dirty="0">
              <a:solidFill>
                <a:srgbClr val="434343"/>
              </a:solidFill>
              <a:latin typeface="Salesforce Sans"/>
              <a:ea typeface="Salesforce Sans"/>
              <a:cs typeface="Salesforce Sans"/>
              <a:sym typeface="Salesforce Sans"/>
            </a:endParaRPr>
          </a:p>
          <a:p>
            <a:pPr marL="0" lvl="0" indent="0" algn="l" rtl="0">
              <a:spcBef>
                <a:spcPts val="1200"/>
              </a:spcBef>
              <a:spcAft>
                <a:spcPts val="0"/>
              </a:spcAft>
              <a:buFont typeface="Arial" panose="020B0604020202020204" pitchFamily="34" charset="0"/>
              <a:buNone/>
            </a:pPr>
            <a:r>
              <a:rPr lang="en-US" sz="1000" b="1" dirty="0">
                <a:solidFill>
                  <a:srgbClr val="434343"/>
                </a:solidFill>
                <a:latin typeface="Salesforce Sans"/>
                <a:ea typeface="Salesforce Sans"/>
                <a:cs typeface="Salesforce Sans"/>
                <a:sym typeface="Salesforce Sans"/>
              </a:rPr>
              <a:t>Consideration stage</a:t>
            </a:r>
            <a:r>
              <a:rPr lang="en-US" sz="1000" b="0" dirty="0">
                <a:solidFill>
                  <a:srgbClr val="434343"/>
                </a:solidFill>
                <a:latin typeface="Salesforce Sans"/>
                <a:ea typeface="Salesforce Sans"/>
                <a:cs typeface="Salesforce Sans"/>
                <a:sym typeface="Salesforce Sans"/>
              </a:rPr>
              <a:t>: During the consideration phase there are many potential ways you can co-create with your market to produce better outcomes. </a:t>
            </a:r>
          </a:p>
          <a:p>
            <a:pPr marL="0" lvl="0" indent="0" algn="l" rtl="0">
              <a:spcBef>
                <a:spcPts val="1200"/>
              </a:spcBef>
              <a:spcAft>
                <a:spcPts val="0"/>
              </a:spcAft>
              <a:buFont typeface="Arial" panose="020B0604020202020204" pitchFamily="34" charset="0"/>
              <a:buNone/>
            </a:pPr>
            <a:endParaRPr lang="en-US" sz="1000" b="0" dirty="0">
              <a:solidFill>
                <a:srgbClr val="434343"/>
              </a:solidFill>
              <a:latin typeface="Salesforce Sans"/>
              <a:ea typeface="Salesforce Sans"/>
              <a:cs typeface="Salesforce Sans"/>
              <a:sym typeface="Salesforce Sans"/>
            </a:endParaRP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Reviews</a:t>
            </a:r>
            <a:r>
              <a:rPr lang="en-US" sz="1000" b="0" dirty="0">
                <a:solidFill>
                  <a:srgbClr val="434343"/>
                </a:solidFill>
                <a:latin typeface="Salesforce Sans"/>
                <a:ea typeface="Salesforce Sans"/>
                <a:cs typeface="Salesforce Sans"/>
                <a:sym typeface="Salesforce Sans"/>
              </a:rPr>
              <a:t> – every business requires reviews. Simply asking your customers to leave them is a co-created method. The customer is creating the content to influence other customers.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B2B</a:t>
            </a:r>
            <a:r>
              <a:rPr lang="en-US" sz="1000" b="0" dirty="0">
                <a:solidFill>
                  <a:srgbClr val="434343"/>
                </a:solidFill>
                <a:latin typeface="Salesforce Sans"/>
                <a:ea typeface="Salesforce Sans"/>
                <a:cs typeface="Salesforce Sans"/>
                <a:sym typeface="Salesforce Sans"/>
              </a:rPr>
              <a:t> – In the enterprise selling world many companies are now creating innovation workshops with their customers. These highly collaborative experiences are allowing businesses to co-design solutions for their customers, which their technology can bring to life. Rather than tell them how they can solve a solution, the co-designed solution has emotional investment because it was co-created by the customer. Ignite and Spark programs are great examples of this. </a:t>
            </a:r>
          </a:p>
          <a:p>
            <a:pPr marL="171450" lvl="0" indent="-171450" algn="l" rtl="0">
              <a:spcBef>
                <a:spcPts val="1200"/>
              </a:spcBef>
              <a:spcAft>
                <a:spcPts val="0"/>
              </a:spcAft>
              <a:buFont typeface="Arial" panose="020B0604020202020204" pitchFamily="34" charset="0"/>
              <a:buChar char="•"/>
            </a:pPr>
            <a:endParaRPr lang="en-US" sz="1000" b="0" dirty="0">
              <a:solidFill>
                <a:srgbClr val="434343"/>
              </a:solidFill>
              <a:latin typeface="Salesforce Sans"/>
              <a:ea typeface="Salesforce Sans"/>
              <a:cs typeface="Salesforce Sans"/>
              <a:sym typeface="Salesforce Sans"/>
            </a:endParaRPr>
          </a:p>
          <a:p>
            <a:pPr marL="0" lvl="0" indent="0" algn="l" rtl="0">
              <a:spcBef>
                <a:spcPts val="1200"/>
              </a:spcBef>
              <a:spcAft>
                <a:spcPts val="0"/>
              </a:spcAft>
              <a:buFont typeface="Arial" panose="020B0604020202020204" pitchFamily="34" charset="0"/>
              <a:buNone/>
            </a:pPr>
            <a:r>
              <a:rPr lang="en-US" sz="1000" b="1" dirty="0">
                <a:solidFill>
                  <a:srgbClr val="434343"/>
                </a:solidFill>
                <a:latin typeface="Salesforce Sans"/>
                <a:ea typeface="Salesforce Sans"/>
                <a:cs typeface="Salesforce Sans"/>
                <a:sym typeface="Salesforce Sans"/>
              </a:rPr>
              <a:t>Purchase Stage: </a:t>
            </a:r>
            <a:r>
              <a:rPr lang="en-US" sz="1000" b="0" dirty="0">
                <a:solidFill>
                  <a:srgbClr val="434343"/>
                </a:solidFill>
                <a:latin typeface="Salesforce Sans"/>
                <a:ea typeface="Salesforce Sans"/>
                <a:cs typeface="Salesforce Sans"/>
                <a:sym typeface="Salesforce Sans"/>
              </a:rPr>
              <a:t>Companies can also co-create products with their market. </a:t>
            </a:r>
          </a:p>
          <a:p>
            <a:pPr marL="0" lvl="0" indent="0" algn="l" rtl="0">
              <a:spcBef>
                <a:spcPts val="1200"/>
              </a:spcBef>
              <a:spcAft>
                <a:spcPts val="0"/>
              </a:spcAft>
              <a:buFont typeface="Arial" panose="020B0604020202020204" pitchFamily="34" charset="0"/>
              <a:buNone/>
            </a:pPr>
            <a:endParaRPr lang="en-US" sz="1000" b="0" dirty="0">
              <a:solidFill>
                <a:srgbClr val="434343"/>
              </a:solidFill>
              <a:latin typeface="Salesforce Sans"/>
              <a:ea typeface="Salesforce Sans"/>
              <a:cs typeface="Salesforce Sans"/>
              <a:sym typeface="Salesforce Sans"/>
            </a:endParaRP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Ikea</a:t>
            </a:r>
            <a:r>
              <a:rPr lang="en-US" sz="1000" b="0" dirty="0">
                <a:solidFill>
                  <a:srgbClr val="434343"/>
                </a:solidFill>
                <a:latin typeface="Salesforce Sans"/>
                <a:ea typeface="Salesforce Sans"/>
                <a:cs typeface="Salesforce Sans"/>
                <a:sym typeface="Salesforce Sans"/>
              </a:rPr>
              <a:t> has an open design process where they work with their market to co-create new products.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Glossier</a:t>
            </a:r>
            <a:r>
              <a:rPr lang="en-US" sz="1000" b="0" dirty="0">
                <a:solidFill>
                  <a:srgbClr val="434343"/>
                </a:solidFill>
                <a:latin typeface="Salesforce Sans"/>
                <a:ea typeface="Salesforce Sans"/>
                <a:cs typeface="Salesforce Sans"/>
                <a:sym typeface="Salesforce Sans"/>
              </a:rPr>
              <a:t> – works with their audience to design the next thing in beauty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B2B</a:t>
            </a:r>
            <a:r>
              <a:rPr lang="en-US" sz="1000" b="0" dirty="0">
                <a:solidFill>
                  <a:srgbClr val="434343"/>
                </a:solidFill>
                <a:latin typeface="Salesforce Sans"/>
                <a:ea typeface="Salesforce Sans"/>
                <a:cs typeface="Salesforce Sans"/>
                <a:sym typeface="Salesforce Sans"/>
              </a:rPr>
              <a:t> – For business to business applications the co-create of outcomes is a new method of working with customers. </a:t>
            </a:r>
          </a:p>
          <a:p>
            <a:pPr marL="171450" lvl="0" indent="-171450" algn="l" rtl="0">
              <a:spcBef>
                <a:spcPts val="1200"/>
              </a:spcBef>
              <a:spcAft>
                <a:spcPts val="0"/>
              </a:spcAft>
              <a:buFont typeface="Arial" panose="020B0604020202020204" pitchFamily="34" charset="0"/>
              <a:buChar char="•"/>
            </a:pPr>
            <a:endParaRPr lang="en-US" sz="1000" b="0" dirty="0">
              <a:solidFill>
                <a:srgbClr val="434343"/>
              </a:solidFill>
              <a:latin typeface="Salesforce Sans"/>
              <a:ea typeface="Salesforce Sans"/>
              <a:cs typeface="Salesforce Sans"/>
              <a:sym typeface="Salesforce Sans"/>
            </a:endParaRPr>
          </a:p>
          <a:p>
            <a:pPr marL="0" lvl="0" indent="0" algn="l" rtl="0">
              <a:spcBef>
                <a:spcPts val="1200"/>
              </a:spcBef>
              <a:spcAft>
                <a:spcPts val="0"/>
              </a:spcAft>
              <a:buFont typeface="Arial" panose="020B0604020202020204" pitchFamily="34" charset="0"/>
              <a:buNone/>
            </a:pPr>
            <a:r>
              <a:rPr lang="en-US" sz="1000" b="1" dirty="0">
                <a:solidFill>
                  <a:srgbClr val="434343"/>
                </a:solidFill>
                <a:latin typeface="Salesforce Sans"/>
                <a:ea typeface="Salesforce Sans"/>
                <a:cs typeface="Salesforce Sans"/>
                <a:sym typeface="Salesforce Sans"/>
              </a:rPr>
              <a:t>Support/Advocacy</a:t>
            </a:r>
            <a:r>
              <a:rPr lang="en-US" sz="1000" b="0" dirty="0">
                <a:solidFill>
                  <a:srgbClr val="434343"/>
                </a:solidFill>
                <a:latin typeface="Salesforce Sans"/>
                <a:ea typeface="Salesforce Sans"/>
                <a:cs typeface="Salesforce Sans"/>
                <a:sym typeface="Salesforce Sans"/>
              </a:rPr>
              <a:t>: Co-creation is more common in the back half of the customer journey as this is where customer communities, and user groups tend to be found. </a:t>
            </a:r>
          </a:p>
          <a:p>
            <a:pPr marL="0" lvl="0" indent="0" algn="l" rtl="0">
              <a:spcBef>
                <a:spcPts val="1200"/>
              </a:spcBef>
              <a:spcAft>
                <a:spcPts val="0"/>
              </a:spcAft>
              <a:buFont typeface="Arial" panose="020B0604020202020204" pitchFamily="34" charset="0"/>
              <a:buNone/>
            </a:pPr>
            <a:endParaRPr lang="en-US" sz="1000" b="0" dirty="0">
              <a:solidFill>
                <a:srgbClr val="434343"/>
              </a:solidFill>
              <a:latin typeface="Salesforce Sans"/>
              <a:ea typeface="Salesforce Sans"/>
              <a:cs typeface="Salesforce Sans"/>
              <a:sym typeface="Salesforce Sans"/>
            </a:endParaRP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User Groups </a:t>
            </a:r>
            <a:r>
              <a:rPr lang="en-US" sz="1000" b="0" dirty="0">
                <a:solidFill>
                  <a:srgbClr val="434343"/>
                </a:solidFill>
                <a:latin typeface="Salesforce Sans"/>
                <a:ea typeface="Salesforce Sans"/>
                <a:cs typeface="Salesforce Sans"/>
                <a:sym typeface="Salesforce Sans"/>
              </a:rPr>
              <a:t>– are a low level method of co-creation. Often the businesses put up the funds for the meetings, while customers run the meetings and the programing.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B2B Communities</a:t>
            </a:r>
            <a:r>
              <a:rPr lang="en-US" sz="1000" b="0" dirty="0">
                <a:solidFill>
                  <a:srgbClr val="434343"/>
                </a:solidFill>
                <a:latin typeface="Salesforce Sans"/>
                <a:ea typeface="Salesforce Sans"/>
                <a:cs typeface="Salesforce Sans"/>
                <a:sym typeface="Salesforce Sans"/>
              </a:rPr>
              <a:t> – Are another common method of co-creation with the market. At Salesforce we have the Trailblazer community, where customers can ask and answer each others questions. Not only does this provide amazing support, we’ve found that ¼ of those who engage have found new jobs from the community. </a:t>
            </a:r>
          </a:p>
          <a:p>
            <a:pPr marL="171450" lvl="0" indent="-171450" algn="l" rtl="0">
              <a:spcBef>
                <a:spcPts val="1200"/>
              </a:spcBef>
              <a:spcAft>
                <a:spcPts val="0"/>
              </a:spcAft>
              <a:buFont typeface="Arial" panose="020B0604020202020204" pitchFamily="34" charset="0"/>
              <a:buChar char="•"/>
            </a:pPr>
            <a:r>
              <a:rPr lang="en-US" sz="1000" b="1" dirty="0">
                <a:solidFill>
                  <a:srgbClr val="434343"/>
                </a:solidFill>
                <a:latin typeface="Salesforce Sans"/>
                <a:ea typeface="Salesforce Sans"/>
                <a:cs typeface="Salesforce Sans"/>
                <a:sym typeface="Salesforce Sans"/>
              </a:rPr>
              <a:t>Spotify</a:t>
            </a:r>
            <a:r>
              <a:rPr lang="en-US" sz="1000" b="0" dirty="0">
                <a:solidFill>
                  <a:srgbClr val="434343"/>
                </a:solidFill>
                <a:latin typeface="Salesforce Sans"/>
                <a:ea typeface="Salesforce Sans"/>
                <a:cs typeface="Salesforce Sans"/>
                <a:sym typeface="Salesforce Sans"/>
              </a:rPr>
              <a:t> – Again has used communities to co-create their support function. They leverage thousands of fans to answer others questions. The only compensation they receive is some company apparel, access to exclusive events, and community recognition. </a:t>
            </a:r>
          </a:p>
          <a:p>
            <a:pPr marL="171450" lvl="0" indent="-171450" algn="l" rtl="0">
              <a:spcBef>
                <a:spcPts val="1200"/>
              </a:spcBef>
              <a:spcAft>
                <a:spcPts val="0"/>
              </a:spcAft>
              <a:buFont typeface="Arial" panose="020B0604020202020204" pitchFamily="34" charset="0"/>
              <a:buChar char="•"/>
            </a:pPr>
            <a:endParaRPr lang="en-US" sz="1000" b="0" dirty="0">
              <a:solidFill>
                <a:srgbClr val="434343"/>
              </a:solidFill>
              <a:latin typeface="Salesforce Sans"/>
              <a:ea typeface="Salesforce Sans"/>
              <a:cs typeface="Salesforce Sans"/>
              <a:sym typeface="Salesforce Sans"/>
            </a:endParaRPr>
          </a:p>
          <a:p>
            <a:pPr marL="171450" lvl="0" indent="-171450" algn="l" rtl="0">
              <a:spcBef>
                <a:spcPts val="1200"/>
              </a:spcBef>
              <a:spcAft>
                <a:spcPts val="0"/>
              </a:spcAft>
              <a:buFont typeface="Arial" panose="020B0604020202020204" pitchFamily="34" charset="0"/>
              <a:buChar char="•"/>
            </a:pPr>
            <a:endParaRPr lang="en-US" sz="1000" b="1"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296616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When businesses begin to see the power of co-creation, and the alignment around outcomes a new world can open up. For businesses who want to progress to this future there are a few key </a:t>
            </a:r>
            <a:r>
              <a:rPr lang="en-US" dirty="0" err="1">
                <a:solidFill>
                  <a:srgbClr val="434343"/>
                </a:solidFill>
                <a:latin typeface="Salesforce Sans"/>
                <a:ea typeface="Salesforce Sans"/>
                <a:cs typeface="Salesforce Sans"/>
                <a:sym typeface="Salesforce Sans"/>
              </a:rPr>
              <a:t>mthods</a:t>
            </a:r>
            <a:r>
              <a:rPr lang="en-US" dirty="0">
                <a:solidFill>
                  <a:srgbClr val="434343"/>
                </a:solidFill>
                <a:latin typeface="Salesforce Sans"/>
                <a:ea typeface="Salesforce Sans"/>
                <a:cs typeface="Salesforce Sans"/>
                <a:sym typeface="Salesforce Sans"/>
              </a:rPr>
              <a:t> to embrace.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mj-lt"/>
              <a:buAutoNum type="arabicPeriod"/>
            </a:pPr>
            <a:r>
              <a:rPr lang="en-US" b="1" dirty="0">
                <a:solidFill>
                  <a:srgbClr val="434343"/>
                </a:solidFill>
                <a:latin typeface="Salesforce Sans"/>
                <a:ea typeface="Salesforce Sans"/>
                <a:cs typeface="Salesforce Sans"/>
                <a:sym typeface="Salesforce Sans"/>
              </a:rPr>
              <a:t>Begin early</a:t>
            </a:r>
            <a:r>
              <a:rPr lang="en-US" dirty="0">
                <a:solidFill>
                  <a:srgbClr val="434343"/>
                </a:solidFill>
                <a:latin typeface="Salesforce Sans"/>
                <a:ea typeface="Salesforce Sans"/>
                <a:cs typeface="Salesforce Sans"/>
                <a:sym typeface="Salesforce Sans"/>
              </a:rPr>
              <a:t>. Meaning, early in the sales cycle. The earlier you are able to work with the customer to define their desired outcomes, and align around them the better you will be to win that business. </a:t>
            </a:r>
            <a:br>
              <a:rPr lang="en-US" dirty="0">
                <a:solidFill>
                  <a:srgbClr val="434343"/>
                </a:solidFill>
                <a:latin typeface="Salesforce Sans"/>
                <a:ea typeface="Salesforce Sans"/>
                <a:cs typeface="Salesforce Sans"/>
                <a:sym typeface="Salesforce Sans"/>
              </a:rPr>
            </a:b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mj-lt"/>
              <a:buAutoNum type="arabicPeriod"/>
            </a:pPr>
            <a:r>
              <a:rPr lang="en-US" b="1" dirty="0">
                <a:solidFill>
                  <a:srgbClr val="434343"/>
                </a:solidFill>
                <a:latin typeface="Salesforce Sans"/>
                <a:ea typeface="Salesforce Sans"/>
                <a:cs typeface="Salesforce Sans"/>
                <a:sym typeface="Salesforce Sans"/>
              </a:rPr>
              <a:t>Create pathways</a:t>
            </a:r>
            <a:r>
              <a:rPr lang="en-US" dirty="0">
                <a:solidFill>
                  <a:srgbClr val="434343"/>
                </a:solidFill>
                <a:latin typeface="Salesforce Sans"/>
                <a:ea typeface="Salesforce Sans"/>
                <a:cs typeface="Salesforce Sans"/>
                <a:sym typeface="Salesforce Sans"/>
              </a:rPr>
              <a:t>. As mentioned earlier outcomes have many moving parts. When you are able to leverage existing technology such as automations to guide customers through the steps they need to take, and show them where on that pathway they are, you can empower them to achieve. </a:t>
            </a:r>
            <a:br>
              <a:rPr lang="en-US" dirty="0">
                <a:solidFill>
                  <a:srgbClr val="434343"/>
                </a:solidFill>
                <a:latin typeface="Salesforce Sans"/>
                <a:ea typeface="Salesforce Sans"/>
                <a:cs typeface="Salesforce Sans"/>
                <a:sym typeface="Salesforce Sans"/>
              </a:rPr>
            </a:b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mj-lt"/>
              <a:buAutoNum type="arabicPeriod"/>
            </a:pPr>
            <a:r>
              <a:rPr lang="en-US" b="1" dirty="0">
                <a:solidFill>
                  <a:srgbClr val="434343"/>
                </a:solidFill>
                <a:latin typeface="Salesforce Sans"/>
                <a:ea typeface="Salesforce Sans"/>
                <a:cs typeface="Salesforce Sans"/>
                <a:sym typeface="Salesforce Sans"/>
              </a:rPr>
              <a:t>Choice</a:t>
            </a:r>
            <a:r>
              <a:rPr lang="en-US" dirty="0">
                <a:solidFill>
                  <a:srgbClr val="434343"/>
                </a:solidFill>
                <a:latin typeface="Salesforce Sans"/>
                <a:ea typeface="Salesforce Sans"/>
                <a:cs typeface="Salesforce Sans"/>
                <a:sym typeface="Salesforce Sans"/>
              </a:rPr>
              <a:t>. Not all business will have the same outcomes. By providing choice you allow them to again, buy into the outcome as they are deciding what it should be. Choice can be as simple as having </a:t>
            </a:r>
            <a:r>
              <a:rPr lang="en-US" noProof="0" dirty="0">
                <a:solidFill>
                  <a:srgbClr val="434343"/>
                </a:solidFill>
                <a:latin typeface="Salesforce Sans"/>
                <a:ea typeface="Salesforce Sans"/>
                <a:cs typeface="Salesforce Sans"/>
                <a:sym typeface="Salesforce Sans"/>
              </a:rPr>
              <a:t>a</a:t>
            </a:r>
            <a:r>
              <a:rPr lang="en-US" dirty="0">
                <a:solidFill>
                  <a:srgbClr val="434343"/>
                </a:solidFill>
                <a:latin typeface="Salesforce Sans"/>
                <a:ea typeface="Salesforce Sans"/>
                <a:cs typeface="Salesforce Sans"/>
                <a:sym typeface="Salesforce Sans"/>
              </a:rPr>
              <a:t> menu card of outcomes, with the effort required. By letting them pick the plan, they are buying into that path. </a:t>
            </a:r>
            <a:br>
              <a:rPr lang="en-US" dirty="0">
                <a:solidFill>
                  <a:srgbClr val="434343"/>
                </a:solidFill>
                <a:latin typeface="Salesforce Sans"/>
                <a:ea typeface="Salesforce Sans"/>
                <a:cs typeface="Salesforce Sans"/>
                <a:sym typeface="Salesforce Sans"/>
              </a:rPr>
            </a:br>
            <a:endParaRPr lang="en-US" dirty="0">
              <a:solidFill>
                <a:srgbClr val="434343"/>
              </a:solidFill>
              <a:latin typeface="Salesforce Sans"/>
              <a:ea typeface="Salesforce Sans"/>
              <a:cs typeface="Salesforce Sans"/>
              <a:sym typeface="Salesforce Sans"/>
            </a:endParaRPr>
          </a:p>
          <a:p>
            <a:pPr marL="228600" lvl="0" indent="-228600" algn="l" rtl="0">
              <a:spcBef>
                <a:spcPts val="0"/>
              </a:spcBef>
              <a:spcAft>
                <a:spcPts val="0"/>
              </a:spcAft>
              <a:buClr>
                <a:srgbClr val="205CA0"/>
              </a:buClr>
              <a:buSzPts val="1400"/>
              <a:buFont typeface="+mj-lt"/>
              <a:buAutoNum type="arabicPeriod"/>
            </a:pPr>
            <a:r>
              <a:rPr lang="en-US" b="1" dirty="0">
                <a:solidFill>
                  <a:srgbClr val="434343"/>
                </a:solidFill>
                <a:latin typeface="Salesforce Sans"/>
                <a:ea typeface="Salesforce Sans"/>
                <a:cs typeface="Salesforce Sans"/>
                <a:sym typeface="Salesforce Sans"/>
              </a:rPr>
              <a:t>Accountability</a:t>
            </a:r>
            <a:r>
              <a:rPr lang="en-US" dirty="0">
                <a:solidFill>
                  <a:srgbClr val="434343"/>
                </a:solidFill>
                <a:latin typeface="Salesforce Sans"/>
                <a:ea typeface="Salesforce Sans"/>
                <a:cs typeface="Salesforce Sans"/>
                <a:sym typeface="Salesforce Sans"/>
              </a:rPr>
              <a:t>. Using a shared document, or software to keep both customer and vendor aligned and accountable is suggested. This will become critical for those brands who move to an outcome based pricing model.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4192199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One of the more enlightening tactics we came across in our research was the notion of a new collaborative method of innovation.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Businesses have long had Customer Advisory Boards, or CAB’s. These boards are usually of key customers to gain feedback to help drive business innovation. This method is still viable, however with the current rate of change they are not able to keep up. CAB’s are usually large engagements which are only held once a quarter.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One company has found that unhappy customers are a better innovation partner. They are already bought into the solution, and just need it to be better and are happy to co-create not only the idea, but the actual solution. This allows businesses to innovate faster while also keeping customers happy.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588031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8faef5e366_0_4745: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0" name="Google Shape;3580;g8faef5e366_0_4745:notes"/>
          <p:cNvSpPr txBox="1">
            <a:spLocks noGrp="1"/>
          </p:cNvSpPr>
          <p:nvPr>
            <p:ph type="body" idx="1"/>
          </p:nvPr>
        </p:nvSpPr>
        <p:spPr>
          <a:xfrm>
            <a:off x="407987" y="4415790"/>
            <a:ext cx="6194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94402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d97e826f3_0_7: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678" name="Google Shape;678;g7d97e826f3_0_7: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The first series of questions we asked revolved around the changed customer with the express goal of better understanding “who their customer is now”.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Our findings showed across the board a major shift in customer personas, and strategies businesses were using to reach them.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First was the changed customer.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Businesses have noticed their customers have changed. Not just the customers themselves, but the market place as a whole. Many companies before the pandemic were casting large nets, attracting customers from a variety of business verticals. This quickly changed.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Businesses have begun to narrow their focus from large scale efforts, to hyper targeted campaigns directed at two targets.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The first are verticals who are thriving. Businesses are no longer targeting businesses in industries that are significantly affected, and are shifting to those who remain profitable.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Secondly they are focused on customers with the greatest potential CLV. Their second method of growth is expanding with in key accounts. They are looking at multiple factors to determine which customers have the greatest potential CLV in the coming years and diving deeper with in those. Key elements making up their best bets are portfolio penetration, success metrics, and outcome achievement.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To accomplish both of these goals businesses are finding new personas with in the buying cycles as well. As budgets have constricted more executive approval is being required. This is now including new executives as well. CFO’, CRO’s, and CIO’s were listed as new personas they were being tasked with influencing whom they had not had to engage with before.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In addition to new personas what is influencing those personas has also changed. Customers are looking for stability, and warry of smaller players as concerns over business viability loom.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Another interesting finding was the notion of data, and the collective voice of the customer. Businesses are realizing to pivot and meet these new customers they must connect all of the many “voices” of the customer they have. With out a connected view they are unable to effectively craft the desired experience, or achieve the desired outcomes.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63134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d97e826f3_0_7: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678" name="Google Shape;678;g7d97e826f3_0_7: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One of the most common themes running through the interviews as the shift to outcomes. Outcomes has become the new rallying cry for customer success, and in some cases sales success as well.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After spending years focused on customer experiences many of the executives we talked to have found experiences are only powerful when they lead to desired outcomes. It doesn’t matter how easy the order is to place, if the order arrives late, or incomplete. Customers are willing to put up with friction as long as they are receiving the outcomes they desire.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This is leading to a new definition of customer success which we will dive into deeper in the full presentation, but simply the new math is CS = CO/cx. Both still matter, however one is given more weight.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The shift to outcomes also is not a single step. There are many smaller steps these businesses have taken which has led them to outcomes, and even past basic metrics to highly advanced methods and measures. There is a clear maturity curve.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Finally we also heard many leaders express how a shift to outcomes is enabling them to explore new business models. Causing one executive to ask her colleagues, “Are we a product company or a service company?”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The shift form experiences to outcomes is not trivial, and we will dive much deeper into this topic in a few slides. </a:t>
            </a:r>
          </a:p>
          <a:p>
            <a:pPr marL="0" lvl="0" indent="0" algn="l" rtl="0">
              <a:spcBef>
                <a:spcPts val="0"/>
              </a:spcBef>
              <a:spcAft>
                <a:spcPts val="0"/>
              </a:spcAft>
              <a:buNone/>
            </a:pP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360763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With the shift to outcomes is a new premiant metric, Time To Value, or TTV.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Time To Value is not a new metric, however it is now being placed above NPS as the new north start for customer experience teams.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In addition to the new metric, are methods being used to ensure a reduction in TTV. The success planner was one such role we discovered. This role is being deployed in enterprise selling scenarios to connect pre-sale promises, with post-sales success.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Another method we saw was a change in how business reviews are being conducted with customers. There is a move away from quarterly reviews based on adoption and use, and a shift towards outcome achievement. Long presentations are becoming single page working plans, used to guide and advise customers towards their next step on the pathway to their goal.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Finally many executives also brought up the notion of employee experience and it’s role in creating a better customer outcome. This is also supported by new research we’ve just conducted in a separate report validating these claims. </a:t>
            </a:r>
          </a:p>
        </p:txBody>
      </p:sp>
    </p:spTree>
    <p:extLst>
      <p:ext uri="{BB962C8B-B14F-4D97-AF65-F5344CB8AC3E}">
        <p14:creationId xmlns:p14="http://schemas.microsoft.com/office/powerpoint/2010/main" val="1483085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Another major finding that was common among many respondents was the shift to a new organizational structure. We have long discussed the need to move to a customer centric model as a part of digital transformation and this is a perfect example.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Business are seeing the need to focus on outcomes of key moments on the customer journey, not just post sale. This change is requiring many departments to work together to create that moment. IT, Marketing, Sales, Product, UX, </a:t>
            </a:r>
            <a:r>
              <a:rPr lang="en-US" dirty="0" err="1">
                <a:solidFill>
                  <a:srgbClr val="434343"/>
                </a:solidFill>
                <a:latin typeface="Salesforce Sans"/>
                <a:ea typeface="Salesforce Sans"/>
                <a:cs typeface="Salesforce Sans"/>
                <a:sym typeface="Salesforce Sans"/>
              </a:rPr>
              <a:t>etc</a:t>
            </a:r>
            <a:r>
              <a:rPr lang="en-US" dirty="0">
                <a:solidFill>
                  <a:srgbClr val="434343"/>
                </a:solidFill>
                <a:latin typeface="Salesforce Sans"/>
                <a:ea typeface="Salesforce Sans"/>
                <a:cs typeface="Salesforce Sans"/>
                <a:sym typeface="Salesforce Sans"/>
              </a:rPr>
              <a:t> are all now working together with the outcome of the moment as their new north star.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This shift however is not simple. There are many issues arising. One interesting issue was the need for a common Agile language. Agile has been touted for years and adopted by many leading businesses. The issue arising is that each department has a different agile process, and language. When they combine to work together their processes are not able to work together causing a slower waterfall process.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Also underscoring much of these findings was the notion of a central alignment around a moment. To ensure all teams understand the task at hand, and the goal businesses must embrace journey maps. Up leveling these maps are experience guides ensuring that all teams have a common thread through the experience they are creating. Just as brands have brand guidelines, experience guidelines are needed in this new structure.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310474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The final major theme we heard was Co-creation. This is the new stealth strategy businesses are using to better align with customers, and produce better outcomes.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Co-Creation is not a new idea, however the extent to which it is being deployed both internally and externally is opening the doors to new methods of working.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Executives mentioned that when they worked with customers to co-create plans, moments, even solution the outcomes produced were much better.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One executive even mentioned how they are now using unhappy customers to co-create new solutions, because those customers are willing to collaborate and test new ideas.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Co-create is a big topic that can be applied to any moment on the customer journey which we will dive into deeper later one.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Now let’s move to the deeper dives.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349763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6f3f9d50a8_0_632: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27" name="Google Shape;827;g6f3f9d50a8_0_632: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Let’s talk about how to reach the new customer.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First we’ll discuss the 3 new levers to building trust with the new customer.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Next we’ll focus on a key strategy of going narrow and deep, </a:t>
            </a:r>
          </a:p>
          <a:p>
            <a:pPr marL="0" lvl="0" indent="0" algn="l" rtl="0">
              <a:spcBef>
                <a:spcPts val="0"/>
              </a:spcBef>
              <a:spcAft>
                <a:spcPts val="0"/>
              </a:spcAft>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rgbClr val="434343"/>
                </a:solidFill>
                <a:latin typeface="Salesforce Sans"/>
                <a:ea typeface="Salesforce Sans"/>
                <a:cs typeface="Salesforce Sans"/>
                <a:sym typeface="Salesforce Sans"/>
              </a:rPr>
              <a:t>Finally we’ll discuss a new tactic of up leveling the voice of the customer.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41856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6f3f9d50a8_0_67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875" name="Google Shape;875;g6f3f9d50a8_0_678:notes"/>
          <p:cNvSpPr txBox="1">
            <a:spLocks noGrp="1"/>
          </p:cNvSpPr>
          <p:nvPr>
            <p:ph type="body" idx="1"/>
          </p:nvPr>
        </p:nvSpPr>
        <p:spPr>
          <a:xfrm>
            <a:off x="390442" y="4272196"/>
            <a:ext cx="5928000" cy="4047300"/>
          </a:xfrm>
          <a:prstGeom prst="rect">
            <a:avLst/>
          </a:prstGeom>
          <a:noFill/>
          <a:ln>
            <a:noFill/>
          </a:ln>
        </p:spPr>
        <p:txBody>
          <a:bodyPr spcFirstLastPara="1" wrap="square" lIns="87800" tIns="87800" rIns="87800" bIns="87800" anchor="ctr" anchorCtr="0">
            <a:noAutofit/>
          </a:bodyPr>
          <a:lstStyle/>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The new customer is financially constricted. Even if they are not directly impacted, they are holding back spending from pre pandemic levels. This has caused new concerns and levers businesses must be able to pull to gain trust.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First is Viability. There is a growing concern of market constriction. Many customers are afraid of picking a vendor, only to have that vendor shut their doors. As you are going to market be sure to address how your business is planning for success ahead.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Second is a focus on Outcomes. Next is to compete on the ability to deliver outcomes. Customers need to have their outcomes delivered, and as quickly as possible. Highlighting your average TTV, showing customers how you helped others achieve and how, will help you gain traction. If you are also able to pivot to an outcome based pricing model that can put you well ahead of your competition, as it allows the business to know they are only investing in things which work. </a:t>
            </a:r>
          </a:p>
          <a:p>
            <a:pPr marL="0" lvl="0" indent="0" algn="l" rtl="0">
              <a:spcBef>
                <a:spcPts val="0"/>
              </a:spcBef>
              <a:spcAft>
                <a:spcPts val="0"/>
              </a:spcAft>
              <a:buClr>
                <a:srgbClr val="205CA0"/>
              </a:buClr>
              <a:buSzPts val="1400"/>
              <a:buFont typeface="Arial"/>
              <a:buNone/>
            </a:pPr>
            <a:endParaRPr lang="en-US" dirty="0">
              <a:solidFill>
                <a:srgbClr val="434343"/>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400"/>
              <a:buFont typeface="Arial"/>
              <a:buNone/>
            </a:pPr>
            <a:r>
              <a:rPr lang="en-US" dirty="0">
                <a:solidFill>
                  <a:srgbClr val="434343"/>
                </a:solidFill>
                <a:latin typeface="Salesforce Sans"/>
                <a:ea typeface="Salesforce Sans"/>
                <a:cs typeface="Salesforce Sans"/>
                <a:sym typeface="Salesforce Sans"/>
              </a:rPr>
              <a:t>Finally is familiarity. Customers are weary to try new vendors for the growing concern of viability, so brand recognition is powerful at the moment. Additionally customers are looking to go deeper with vendors who they already have pieces or parts of their portfolio. Customers are also seeing greater outcome potential when they are able to connect more services from a single vendor, seeing greater integration and data sharing as key elements to success. </a:t>
            </a:r>
            <a:endParaRPr dirty="0">
              <a:solidFill>
                <a:srgbClr val="434343"/>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355643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use this version and copy and paste text">
  <p:cSld name="CUSTOM_1_2">
    <p:spTree>
      <p:nvGrpSpPr>
        <p:cNvPr id="1" name="Shape 35"/>
        <p:cNvGrpSpPr/>
        <p:nvPr/>
      </p:nvGrpSpPr>
      <p:grpSpPr>
        <a:xfrm>
          <a:off x="0" y="0"/>
          <a:ext cx="0" cy="0"/>
          <a:chOff x="0" y="0"/>
          <a:chExt cx="0" cy="0"/>
        </a:xfrm>
      </p:grpSpPr>
      <p:pic>
        <p:nvPicPr>
          <p:cNvPr id="36" name="Google Shape;36;p3"/>
          <p:cNvPicPr preferRelativeResize="0"/>
          <p:nvPr/>
        </p:nvPicPr>
        <p:blipFill>
          <a:blip r:embed="rId2">
            <a:alphaModFix/>
          </a:blip>
          <a:stretch>
            <a:fillRect/>
          </a:stretch>
        </p:blipFill>
        <p:spPr>
          <a:xfrm>
            <a:off x="0" y="893"/>
            <a:ext cx="12188827" cy="6856215"/>
          </a:xfrm>
          <a:prstGeom prst="rect">
            <a:avLst/>
          </a:prstGeom>
          <a:noFill/>
          <a:ln>
            <a:noFill/>
          </a:ln>
        </p:spPr>
      </p:pic>
      <p:pic>
        <p:nvPicPr>
          <p:cNvPr id="37" name="Google Shape;37;p3"/>
          <p:cNvPicPr preferRelativeResize="0"/>
          <p:nvPr/>
        </p:nvPicPr>
        <p:blipFill>
          <a:blip r:embed="rId3">
            <a:alphaModFix/>
          </a:blip>
          <a:stretch>
            <a:fillRect/>
          </a:stretch>
        </p:blipFill>
        <p:spPr>
          <a:xfrm>
            <a:off x="0" y="3108686"/>
            <a:ext cx="12188827" cy="2774228"/>
          </a:xfrm>
          <a:prstGeom prst="rect">
            <a:avLst/>
          </a:prstGeom>
          <a:noFill/>
          <a:ln>
            <a:noFill/>
          </a:ln>
        </p:spPr>
      </p:pic>
      <p:pic>
        <p:nvPicPr>
          <p:cNvPr id="38" name="Google Shape;38;p3"/>
          <p:cNvPicPr preferRelativeResize="0"/>
          <p:nvPr/>
        </p:nvPicPr>
        <p:blipFill rotWithShape="1">
          <a:blip r:embed="rId4">
            <a:alphaModFix/>
          </a:blip>
          <a:srcRect l="393" t="2240" r="1355" b="-2240"/>
          <a:stretch/>
        </p:blipFill>
        <p:spPr>
          <a:xfrm>
            <a:off x="0" y="0"/>
            <a:ext cx="12188827" cy="7010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B blue BG logo 2 2 1">
  <p:cSld name="C - Title &amp; Subtitle Only 3_2_2_1">
    <p:spTree>
      <p:nvGrpSpPr>
        <p:cNvPr id="1" name="Shape 145"/>
        <p:cNvGrpSpPr/>
        <p:nvPr/>
      </p:nvGrpSpPr>
      <p:grpSpPr>
        <a:xfrm>
          <a:off x="0" y="0"/>
          <a:ext cx="0" cy="0"/>
          <a:chOff x="0" y="0"/>
          <a:chExt cx="0" cy="0"/>
        </a:xfrm>
      </p:grpSpPr>
      <p:sp>
        <p:nvSpPr>
          <p:cNvPr id="146" name="Google Shape;146;p16"/>
          <p:cNvSpPr/>
          <p:nvPr/>
        </p:nvSpPr>
        <p:spPr>
          <a:xfrm>
            <a:off x="-20150" y="0"/>
            <a:ext cx="122091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48" name="Google Shape;148;p16"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pic>
        <p:nvPicPr>
          <p:cNvPr id="150" name="Google Shape;150;p16"/>
          <p:cNvPicPr preferRelativeResize="0"/>
          <p:nvPr/>
        </p:nvPicPr>
        <p:blipFill rotWithShape="1">
          <a:blip r:embed="rId3">
            <a:alphaModFix/>
          </a:blip>
          <a:srcRect l="-1265" r="13997" b="7080"/>
          <a:stretch/>
        </p:blipFill>
        <p:spPr>
          <a:xfrm flipH="1">
            <a:off x="-20276" y="5949116"/>
            <a:ext cx="6266351" cy="9199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B blue BG logo 1">
  <p:cSld name="C - Title &amp; Subtitle Only 3_1">
    <p:spTree>
      <p:nvGrpSpPr>
        <p:cNvPr id="1" name="Shape 151"/>
        <p:cNvGrpSpPr/>
        <p:nvPr/>
      </p:nvGrpSpPr>
      <p:grpSpPr>
        <a:xfrm>
          <a:off x="0" y="0"/>
          <a:ext cx="0" cy="0"/>
          <a:chOff x="0" y="0"/>
          <a:chExt cx="0" cy="0"/>
        </a:xfrm>
      </p:grpSpPr>
      <p:sp>
        <p:nvSpPr>
          <p:cNvPr id="152" name="Google Shape;152;p17"/>
          <p:cNvSpPr/>
          <p:nvPr/>
        </p:nvSpPr>
        <p:spPr>
          <a:xfrm>
            <a:off x="-20150" y="0"/>
            <a:ext cx="122091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54" name="Google Shape;154;p17"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 - Basic - Title Only 1 2">
  <p:cSld name="D - Basic_2_2">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157" name="Google Shape;157;p18"/>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3pPr>
            <a:lvl4pPr marL="1828800" marR="0" lvl="3" indent="-317500" algn="l" rtl="0">
              <a:lnSpc>
                <a:spcPct val="100000"/>
              </a:lnSpc>
              <a:spcBef>
                <a:spcPts val="600"/>
              </a:spcBef>
              <a:spcAft>
                <a:spcPts val="0"/>
              </a:spcAft>
              <a:buClr>
                <a:srgbClr val="666666"/>
              </a:buClr>
              <a:buSzPts val="1400"/>
              <a:buFont typeface="Arial"/>
              <a:buChar char="•"/>
              <a:defRPr sz="1400" b="1" i="0" u="none" strike="noStrike" cap="none">
                <a:solidFill>
                  <a:srgbClr val="666666"/>
                </a:solidFill>
                <a:latin typeface="Arial"/>
                <a:ea typeface="Arial"/>
                <a:cs typeface="Arial"/>
                <a:sym typeface="Arial"/>
              </a:defRPr>
            </a:lvl4pPr>
            <a:lvl5pPr marL="2286000" marR="0" lvl="4" indent="-228600" algn="l" rtl="0">
              <a:lnSpc>
                <a:spcPct val="100000"/>
              </a:lnSpc>
              <a:spcBef>
                <a:spcPts val="600"/>
              </a:spcBef>
              <a:spcAft>
                <a:spcPts val="0"/>
              </a:spcAft>
              <a:buClr>
                <a:srgbClr val="666666"/>
              </a:buClr>
              <a:buSzPts val="1400"/>
              <a:buFont typeface="Arial"/>
              <a:buNone/>
              <a:defRPr sz="2000" b="0" i="0" u="none" strike="noStrike" cap="none">
                <a:solidFill>
                  <a:srgbClr val="666666"/>
                </a:solidFill>
                <a:latin typeface="Arial"/>
                <a:ea typeface="Arial"/>
                <a:cs typeface="Arial"/>
                <a:sym typeface="Arial"/>
              </a:defRPr>
            </a:lvl5pPr>
            <a:lvl6pPr marL="2743200" marR="0" lvl="5" indent="-355600" algn="l" rtl="0">
              <a:lnSpc>
                <a:spcPct val="100000"/>
              </a:lnSpc>
              <a:spcBef>
                <a:spcPts val="6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6pPr>
            <a:lvl7pPr marL="3200400" marR="0" lvl="6"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7pPr>
            <a:lvl8pPr marL="3657600" marR="0" lvl="7"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8pPr>
            <a:lvl9pPr marL="4114800" marR="0" lvl="8"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9pPr>
          </a:lstStyle>
          <a:p>
            <a:endParaRPr/>
          </a:p>
        </p:txBody>
      </p:sp>
      <p:pic>
        <p:nvPicPr>
          <p:cNvPr id="158" name="Google Shape;158;p18"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 - Basic 1">
  <p:cSld name="D - Basic_1_2_1">
    <p:spTree>
      <p:nvGrpSpPr>
        <p:cNvPr id="1" name="Shape 170"/>
        <p:cNvGrpSpPr/>
        <p:nvPr/>
      </p:nvGrpSpPr>
      <p:grpSpPr>
        <a:xfrm>
          <a:off x="0" y="0"/>
          <a:ext cx="0" cy="0"/>
          <a:chOff x="0" y="0"/>
          <a:chExt cx="0" cy="0"/>
        </a:xfrm>
      </p:grpSpPr>
      <p:pic>
        <p:nvPicPr>
          <p:cNvPr id="171" name="Google Shape;171;p21"/>
          <p:cNvPicPr preferRelativeResize="0"/>
          <p:nvPr/>
        </p:nvPicPr>
        <p:blipFill rotWithShape="1">
          <a:blip r:embed="rId2">
            <a:alphaModFix/>
          </a:blip>
          <a:srcRect r="60439" b="41086"/>
          <a:stretch/>
        </p:blipFill>
        <p:spPr>
          <a:xfrm flipH="1">
            <a:off x="0" y="5870624"/>
            <a:ext cx="4821900" cy="990000"/>
          </a:xfrm>
          <a:prstGeom prst="rect">
            <a:avLst/>
          </a:prstGeom>
          <a:noFill/>
          <a:ln>
            <a:noFill/>
          </a:ln>
        </p:spPr>
      </p:pic>
      <p:pic>
        <p:nvPicPr>
          <p:cNvPr id="172" name="Google Shape;172;p21"/>
          <p:cNvPicPr preferRelativeResize="0"/>
          <p:nvPr/>
        </p:nvPicPr>
        <p:blipFill rotWithShape="1">
          <a:blip r:embed="rId3">
            <a:alphaModFix amt="45000"/>
          </a:blip>
          <a:srcRect t="-34264" r="52262"/>
          <a:stretch/>
        </p:blipFill>
        <p:spPr>
          <a:xfrm>
            <a:off x="8595375" y="1535700"/>
            <a:ext cx="3593450" cy="597200"/>
          </a:xfrm>
          <a:prstGeom prst="rect">
            <a:avLst/>
          </a:prstGeom>
          <a:noFill/>
          <a:ln>
            <a:noFill/>
          </a:ln>
        </p:spPr>
      </p:pic>
      <p:pic>
        <p:nvPicPr>
          <p:cNvPr id="173" name="Google Shape;173;p21"/>
          <p:cNvPicPr preferRelativeResize="0"/>
          <p:nvPr/>
        </p:nvPicPr>
        <p:blipFill>
          <a:blip r:embed="rId3">
            <a:alphaModFix amt="45000"/>
          </a:blip>
          <a:stretch>
            <a:fillRect/>
          </a:stretch>
        </p:blipFill>
        <p:spPr>
          <a:xfrm flipH="1">
            <a:off x="6206075" y="291398"/>
            <a:ext cx="3773625" cy="306453"/>
          </a:xfrm>
          <a:prstGeom prst="rect">
            <a:avLst/>
          </a:prstGeom>
          <a:noFill/>
          <a:ln>
            <a:noFill/>
          </a:ln>
        </p:spPr>
      </p:pic>
      <p:sp>
        <p:nvSpPr>
          <p:cNvPr id="174" name="Google Shape;174;p21"/>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175" name="Google Shape;175;p21" descr="pasted-image.pdf"/>
          <p:cNvPicPr preferRelativeResize="0"/>
          <p:nvPr/>
        </p:nvPicPr>
        <p:blipFill rotWithShape="1">
          <a:blip r:embed="rId4">
            <a:alphaModFix/>
          </a:blip>
          <a:srcRect/>
          <a:stretch/>
        </p:blipFill>
        <p:spPr>
          <a:xfrm>
            <a:off x="11030573" y="565459"/>
            <a:ext cx="634464" cy="444739"/>
          </a:xfrm>
          <a:prstGeom prst="rect">
            <a:avLst/>
          </a:prstGeom>
          <a:noFill/>
          <a:ln>
            <a:noFill/>
          </a:ln>
        </p:spPr>
      </p:pic>
      <p:pic>
        <p:nvPicPr>
          <p:cNvPr id="176" name="Google Shape;176;p21"/>
          <p:cNvPicPr preferRelativeResize="0"/>
          <p:nvPr/>
        </p:nvPicPr>
        <p:blipFill rotWithShape="1">
          <a:blip r:embed="rId5">
            <a:alphaModFix/>
          </a:blip>
          <a:srcRect l="544" t="721" r="534" b="415"/>
          <a:stretch/>
        </p:blipFill>
        <p:spPr>
          <a:xfrm>
            <a:off x="1810700" y="1272525"/>
            <a:ext cx="6451751" cy="5234874"/>
          </a:xfrm>
          <a:prstGeom prst="rect">
            <a:avLst/>
          </a:prstGeom>
          <a:noFill/>
          <a:ln w="9525" cap="flat" cmpd="sng">
            <a:solidFill>
              <a:srgbClr val="666666"/>
            </a:solidFill>
            <a:prstDash val="solid"/>
            <a:round/>
            <a:headEnd type="none" w="sm" len="sm"/>
            <a:tailEnd type="none" w="sm" len="sm"/>
          </a:ln>
          <a:effectLst>
            <a:outerShdw blurRad="414338" dist="123825" dir="3540000" algn="bl" rotWithShape="0">
              <a:srgbClr val="666666">
                <a:alpha val="30000"/>
              </a:srgbClr>
            </a:outerShdw>
          </a:effectLst>
        </p:spPr>
      </p:pic>
      <p:grpSp>
        <p:nvGrpSpPr>
          <p:cNvPr id="177" name="Google Shape;177;p21"/>
          <p:cNvGrpSpPr/>
          <p:nvPr/>
        </p:nvGrpSpPr>
        <p:grpSpPr>
          <a:xfrm>
            <a:off x="8709100" y="2889900"/>
            <a:ext cx="1516800" cy="1565324"/>
            <a:chOff x="8709100" y="2889900"/>
            <a:chExt cx="1516800" cy="1565324"/>
          </a:xfrm>
        </p:grpSpPr>
        <p:sp>
          <p:nvSpPr>
            <p:cNvPr id="178" name="Google Shape;178;p21"/>
            <p:cNvSpPr txBox="1"/>
            <p:nvPr/>
          </p:nvSpPr>
          <p:spPr>
            <a:xfrm>
              <a:off x="8709100" y="2889900"/>
              <a:ext cx="15168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434343"/>
                  </a:solidFill>
                </a:rPr>
                <a:t>SCORE KEY</a:t>
              </a:r>
              <a:endParaRPr sz="1200">
                <a:solidFill>
                  <a:srgbClr val="434343"/>
                </a:solidFill>
              </a:endParaRPr>
            </a:p>
          </p:txBody>
        </p:sp>
        <p:sp>
          <p:nvSpPr>
            <p:cNvPr id="179" name="Google Shape;179;p21"/>
            <p:cNvSpPr/>
            <p:nvPr/>
          </p:nvSpPr>
          <p:spPr>
            <a:xfrm>
              <a:off x="8709100" y="4185524"/>
              <a:ext cx="1516800" cy="269700"/>
            </a:xfrm>
            <a:prstGeom prst="rect">
              <a:avLst/>
            </a:prstGeom>
            <a:solidFill>
              <a:srgbClr val="93C47D"/>
            </a:solidFill>
            <a:ln w="9525" cap="flat" cmpd="sng">
              <a:solidFill>
                <a:srgbClr val="3EA1E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LEADING</a:t>
              </a:r>
              <a:endParaRPr sz="900">
                <a:solidFill>
                  <a:srgbClr val="434343"/>
                </a:solidFill>
              </a:endParaRPr>
            </a:p>
          </p:txBody>
        </p:sp>
        <p:sp>
          <p:nvSpPr>
            <p:cNvPr id="180" name="Google Shape;180;p21"/>
            <p:cNvSpPr/>
            <p:nvPr/>
          </p:nvSpPr>
          <p:spPr>
            <a:xfrm>
              <a:off x="8709100" y="3864750"/>
              <a:ext cx="1516800" cy="2697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PRACTICING</a:t>
              </a:r>
              <a:endParaRPr sz="900">
                <a:solidFill>
                  <a:srgbClr val="434343"/>
                </a:solidFill>
              </a:endParaRPr>
            </a:p>
          </p:txBody>
        </p:sp>
        <p:sp>
          <p:nvSpPr>
            <p:cNvPr id="181" name="Google Shape;181;p21"/>
            <p:cNvSpPr/>
            <p:nvPr/>
          </p:nvSpPr>
          <p:spPr>
            <a:xfrm>
              <a:off x="8709100" y="3543975"/>
              <a:ext cx="1516800" cy="269700"/>
            </a:xfrm>
            <a:prstGeom prst="rect">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EMERGING</a:t>
              </a:r>
              <a:endParaRPr sz="900">
                <a:solidFill>
                  <a:srgbClr val="434343"/>
                </a:solidFill>
              </a:endParaRPr>
            </a:p>
          </p:txBody>
        </p:sp>
        <p:sp>
          <p:nvSpPr>
            <p:cNvPr id="182" name="Google Shape;182;p21"/>
            <p:cNvSpPr/>
            <p:nvPr/>
          </p:nvSpPr>
          <p:spPr>
            <a:xfrm>
              <a:off x="8709100" y="3223200"/>
              <a:ext cx="1516800" cy="2697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NON-EXISTENT / BASIC</a:t>
              </a:r>
              <a:endParaRPr sz="900">
                <a:solidFill>
                  <a:srgbClr val="434343"/>
                </a:solidFil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183"/>
        <p:cNvGrpSpPr/>
        <p:nvPr/>
      </p:nvGrpSpPr>
      <p:grpSpPr>
        <a:xfrm>
          <a:off x="0" y="0"/>
          <a:ext cx="0" cy="0"/>
          <a:chOff x="0" y="0"/>
          <a:chExt cx="0" cy="0"/>
        </a:xfrm>
      </p:grpSpPr>
      <p:pic>
        <p:nvPicPr>
          <p:cNvPr id="184" name="Google Shape;184;p22"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2">
  <p:cSld name="CUSTOM_2_2">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188" name="Google Shape;188;p23"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graphicFrame>
        <p:nvGraphicFramePr>
          <p:cNvPr id="189" name="Google Shape;189;p23"/>
          <p:cNvGraphicFramePr/>
          <p:nvPr/>
        </p:nvGraphicFramePr>
        <p:xfrm>
          <a:off x="571445" y="1209968"/>
          <a:ext cx="11045700" cy="4499700"/>
        </p:xfrm>
        <a:graphic>
          <a:graphicData uri="http://schemas.openxmlformats.org/drawingml/2006/table">
            <a:tbl>
              <a:tblPr>
                <a:noFill/>
                <a:tableStyleId>{E6C2F8FA-9FC0-4EF6-837A-0CBF5D469581}</a:tableStyleId>
              </a:tblPr>
              <a:tblGrid>
                <a:gridCol w="3231600">
                  <a:extLst>
                    <a:ext uri="{9D8B030D-6E8A-4147-A177-3AD203B41FA5}">
                      <a16:colId xmlns:a16="http://schemas.microsoft.com/office/drawing/2014/main" val="20000"/>
                    </a:ext>
                  </a:extLst>
                </a:gridCol>
                <a:gridCol w="450300">
                  <a:extLst>
                    <a:ext uri="{9D8B030D-6E8A-4147-A177-3AD203B41FA5}">
                      <a16:colId xmlns:a16="http://schemas.microsoft.com/office/drawing/2014/main" val="20001"/>
                    </a:ext>
                  </a:extLst>
                </a:gridCol>
                <a:gridCol w="3222075">
                  <a:extLst>
                    <a:ext uri="{9D8B030D-6E8A-4147-A177-3AD203B41FA5}">
                      <a16:colId xmlns:a16="http://schemas.microsoft.com/office/drawing/2014/main" val="20002"/>
                    </a:ext>
                  </a:extLst>
                </a:gridCol>
                <a:gridCol w="459825">
                  <a:extLst>
                    <a:ext uri="{9D8B030D-6E8A-4147-A177-3AD203B41FA5}">
                      <a16:colId xmlns:a16="http://schemas.microsoft.com/office/drawing/2014/main" val="20003"/>
                    </a:ext>
                  </a:extLst>
                </a:gridCol>
                <a:gridCol w="3212550">
                  <a:extLst>
                    <a:ext uri="{9D8B030D-6E8A-4147-A177-3AD203B41FA5}">
                      <a16:colId xmlns:a16="http://schemas.microsoft.com/office/drawing/2014/main" val="20004"/>
                    </a:ext>
                  </a:extLst>
                </a:gridCol>
                <a:gridCol w="469350">
                  <a:extLst>
                    <a:ext uri="{9D8B030D-6E8A-4147-A177-3AD203B41FA5}">
                      <a16:colId xmlns:a16="http://schemas.microsoft.com/office/drawing/2014/main" val="20005"/>
                    </a:ext>
                  </a:extLst>
                </a:gridCol>
              </a:tblGrid>
              <a:tr h="238775">
                <a:tc>
                  <a:txBody>
                    <a:bodyPr/>
                    <a:lstStyle/>
                    <a:p>
                      <a:pPr marL="0" marR="0" lvl="0" indent="0" algn="l" rtl="0">
                        <a:lnSpc>
                          <a:spcPct val="110000"/>
                        </a:lnSpc>
                        <a:spcBef>
                          <a:spcPts val="0"/>
                        </a:spcBef>
                        <a:spcAft>
                          <a:spcPts val="0"/>
                        </a:spcAft>
                        <a:buNone/>
                      </a:pPr>
                      <a:r>
                        <a:rPr lang="en" sz="1100" b="1">
                          <a:solidFill>
                            <a:srgbClr val="FFFFFF"/>
                          </a:solidFill>
                        </a:rPr>
                        <a:t>Vision and Strategy</a:t>
                      </a:r>
                      <a:endParaRPr sz="14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marR="0" lvl="0" indent="0" algn="l" rtl="0">
                        <a:lnSpc>
                          <a:spcPct val="110000"/>
                        </a:lnSpc>
                        <a:spcBef>
                          <a:spcPts val="0"/>
                        </a:spcBef>
                        <a:spcAft>
                          <a:spcPts val="0"/>
                        </a:spcAft>
                        <a:buNone/>
                      </a:pPr>
                      <a:endParaRPr sz="1100" b="1" u="none" strike="noStrike" cap="none">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r>
                        <a:rPr lang="en" sz="1100" b="1">
                          <a:solidFill>
                            <a:srgbClr val="FFFFFF"/>
                          </a:solidFill>
                        </a:rPr>
                        <a:t>Governance</a:t>
                      </a:r>
                      <a:endParaRPr sz="1100" b="1" u="none" strike="noStrike" cap="none">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r>
                        <a:rPr lang="en" sz="1100" b="1">
                          <a:solidFill>
                            <a:srgbClr val="FFFFFF"/>
                          </a:solidFill>
                        </a:rPr>
                        <a:t>New Ways of Working</a:t>
                      </a:r>
                      <a:endParaRPr sz="1100" b="1" u="none" strike="noStrike" cap="none">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ctr" rtl="0">
                        <a:lnSpc>
                          <a:spcPct val="110000"/>
                        </a:lnSpc>
                        <a:spcBef>
                          <a:spcPts val="0"/>
                        </a:spcBef>
                        <a:spcAft>
                          <a:spcPts val="0"/>
                        </a:spcAft>
                        <a:buNone/>
                      </a:pP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extLst>
                  <a:ext uri="{0D108BD9-81ED-4DB2-BD59-A6C34878D82A}">
                    <a16:rowId xmlns:a16="http://schemas.microsoft.com/office/drawing/2014/main" val="10000"/>
                  </a:ext>
                </a:extLst>
              </a:tr>
              <a:tr h="252225">
                <a:tc>
                  <a:txBody>
                    <a:bodyPr/>
                    <a:lstStyle/>
                    <a:p>
                      <a:pPr marL="0" lvl="0" indent="0" algn="l" rtl="0">
                        <a:lnSpc>
                          <a:spcPct val="130000"/>
                        </a:lnSpc>
                        <a:spcBef>
                          <a:spcPts val="0"/>
                        </a:spcBef>
                        <a:spcAft>
                          <a:spcPts val="0"/>
                        </a:spcAft>
                        <a:buNone/>
                      </a:pPr>
                      <a:r>
                        <a:rPr lang="en" sz="1100">
                          <a:solidFill>
                            <a:srgbClr val="434343"/>
                          </a:solidFill>
                        </a:rPr>
                        <a:t>Business Objectives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Communication Strategy</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World of Agility</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225">
                <a:tc>
                  <a:txBody>
                    <a:bodyPr/>
                    <a:lstStyle/>
                    <a:p>
                      <a:pPr marL="0" lvl="0" indent="0" algn="l" rtl="0">
                        <a:lnSpc>
                          <a:spcPct val="130000"/>
                        </a:lnSpc>
                        <a:spcBef>
                          <a:spcPts val="0"/>
                        </a:spcBef>
                        <a:spcAft>
                          <a:spcPts val="0"/>
                        </a:spcAft>
                        <a:buNone/>
                      </a:pPr>
                      <a:r>
                        <a:rPr lang="en" sz="1100">
                          <a:solidFill>
                            <a:srgbClr val="434343"/>
                          </a:solidFill>
                        </a:rPr>
                        <a:t>Success Metrics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Backlog Management</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Behaviour Change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extLst>
                  <a:ext uri="{0D108BD9-81ED-4DB2-BD59-A6C34878D82A}">
                    <a16:rowId xmlns:a16="http://schemas.microsoft.com/office/drawing/2014/main" val="10002"/>
                  </a:ext>
                </a:extLst>
              </a:tr>
              <a:tr h="252225">
                <a:tc>
                  <a:txBody>
                    <a:bodyPr/>
                    <a:lstStyle/>
                    <a:p>
                      <a:pPr marL="0" lvl="0" indent="0" algn="l" rtl="0">
                        <a:lnSpc>
                          <a:spcPct val="130000"/>
                        </a:lnSpc>
                        <a:spcBef>
                          <a:spcPts val="0"/>
                        </a:spcBef>
                        <a:spcAft>
                          <a:spcPts val="0"/>
                        </a:spcAft>
                        <a:buNone/>
                      </a:pPr>
                      <a:r>
                        <a:rPr lang="en" sz="1100">
                          <a:solidFill>
                            <a:srgbClr val="434343"/>
                          </a:solidFill>
                        </a:rPr>
                        <a:t>Obstacles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Principles of Software Engineering</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MVP</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52225">
                <a:tc>
                  <a:txBody>
                    <a:bodyPr/>
                    <a:lstStyle/>
                    <a:p>
                      <a:pPr marL="0" lvl="0" indent="0" algn="l" rtl="0">
                        <a:lnSpc>
                          <a:spcPct val="130000"/>
                        </a:lnSpc>
                        <a:spcBef>
                          <a:spcPts val="0"/>
                        </a:spcBef>
                        <a:spcAft>
                          <a:spcPts val="0"/>
                        </a:spcAft>
                        <a:buNone/>
                      </a:pPr>
                      <a:r>
                        <a:rPr lang="en" sz="1100">
                          <a:solidFill>
                            <a:srgbClr val="434343"/>
                          </a:solidFill>
                        </a:rPr>
                        <a:t>Stakeholders Management</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Data</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Continuous Improvement</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extLst>
                  <a:ext uri="{0D108BD9-81ED-4DB2-BD59-A6C34878D82A}">
                    <a16:rowId xmlns:a16="http://schemas.microsoft.com/office/drawing/2014/main" val="10004"/>
                  </a:ext>
                </a:extLst>
              </a:tr>
              <a:tr h="252225">
                <a:tc>
                  <a:txBody>
                    <a:bodyPr/>
                    <a:lstStyle/>
                    <a:p>
                      <a:pPr marL="0" lvl="0" indent="0" algn="l" rtl="0">
                        <a:lnSpc>
                          <a:spcPct val="130000"/>
                        </a:lnSpc>
                        <a:spcBef>
                          <a:spcPts val="0"/>
                        </a:spcBef>
                        <a:spcAft>
                          <a:spcPts val="0"/>
                        </a:spcAft>
                        <a:buNone/>
                      </a:pPr>
                      <a:r>
                        <a:rPr lang="en" sz="1100">
                          <a:solidFill>
                            <a:srgbClr val="434343"/>
                          </a:solidFill>
                        </a:rPr>
                        <a:t>Total for Vision and Strategy</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r>
                        <a:rPr lang="en" sz="1100">
                          <a:solidFill>
                            <a:srgbClr val="434343"/>
                          </a:solidFill>
                        </a:rPr>
                        <a:t>Total for Governance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r>
                        <a:rPr lang="en" sz="1100">
                          <a:solidFill>
                            <a:srgbClr val="434343"/>
                          </a:solidFill>
                        </a:rPr>
                        <a:t>Total for New Ways of Working</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45720" lvl="0" indent="0" algn="l" rtl="0">
                        <a:lnSpc>
                          <a:spcPct val="130000"/>
                        </a:lnSpc>
                        <a:spcBef>
                          <a:spcPts val="0"/>
                        </a:spcBef>
                        <a:spcAft>
                          <a:spcPts val="0"/>
                        </a:spcAft>
                        <a:buNone/>
                      </a:pPr>
                      <a:endParaRPr sz="1100">
                        <a:solidFill>
                          <a:srgbClr val="434343"/>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38775">
                <a:tc>
                  <a:txBody>
                    <a:bodyPr/>
                    <a:lstStyle/>
                    <a:p>
                      <a:pPr marL="0" marR="0" lvl="0" indent="0" algn="l" rtl="0">
                        <a:lnSpc>
                          <a:spcPct val="110000"/>
                        </a:lnSpc>
                        <a:spcBef>
                          <a:spcPts val="0"/>
                        </a:spcBef>
                        <a:spcAft>
                          <a:spcPts val="0"/>
                        </a:spcAft>
                        <a:buNone/>
                      </a:pPr>
                      <a:r>
                        <a:rPr lang="en" sz="1100" b="1">
                          <a:solidFill>
                            <a:srgbClr val="FFFFFF"/>
                          </a:solidFill>
                        </a:rPr>
                        <a:t>Operating Model</a:t>
                      </a: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marR="0" lvl="0" indent="0" algn="l" rtl="0">
                        <a:lnSpc>
                          <a:spcPct val="110000"/>
                        </a:lnSpc>
                        <a:spcBef>
                          <a:spcPts val="0"/>
                        </a:spcBef>
                        <a:spcAft>
                          <a:spcPts val="0"/>
                        </a:spcAft>
                        <a:buNone/>
                      </a:pPr>
                      <a:endParaRPr sz="1100" b="1" u="none" strike="noStrike" cap="none">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r>
                        <a:rPr lang="en" sz="1100" b="1">
                          <a:solidFill>
                            <a:srgbClr val="FFFFFF"/>
                          </a:solidFill>
                        </a:rPr>
                        <a:t>Team Members</a:t>
                      </a: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r>
                        <a:rPr lang="en" sz="1100" b="1">
                          <a:solidFill>
                            <a:srgbClr val="FFFFFF"/>
                          </a:solidFill>
                        </a:rPr>
                        <a:t>Architecture</a:t>
                      </a:r>
                      <a:endParaRPr sz="1100" b="1" u="none" strike="noStrike" cap="none">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ctr" rtl="0">
                        <a:lnSpc>
                          <a:spcPct val="110000"/>
                        </a:lnSpc>
                        <a:spcBef>
                          <a:spcPts val="0"/>
                        </a:spcBef>
                        <a:spcAft>
                          <a:spcPts val="0"/>
                        </a:spcAft>
                        <a:buNone/>
                      </a:pP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extLst>
                  <a:ext uri="{0D108BD9-81ED-4DB2-BD59-A6C34878D82A}">
                    <a16:rowId xmlns:a16="http://schemas.microsoft.com/office/drawing/2014/main" val="10006"/>
                  </a:ext>
                </a:extLst>
              </a:tr>
              <a:tr h="252225">
                <a:tc>
                  <a:txBody>
                    <a:bodyPr/>
                    <a:lstStyle/>
                    <a:p>
                      <a:pPr marL="0" lvl="0" indent="0" algn="l" rtl="0">
                        <a:lnSpc>
                          <a:spcPct val="130000"/>
                        </a:lnSpc>
                        <a:spcBef>
                          <a:spcPts val="0"/>
                        </a:spcBef>
                        <a:spcAft>
                          <a:spcPts val="0"/>
                        </a:spcAft>
                        <a:buNone/>
                      </a:pPr>
                      <a:r>
                        <a:rPr lang="en" sz="1100">
                          <a:solidFill>
                            <a:srgbClr val="434343"/>
                          </a:solidFill>
                        </a:rPr>
                        <a:t>Team Structure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Roles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Solution Architecture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extLst>
                  <a:ext uri="{0D108BD9-81ED-4DB2-BD59-A6C34878D82A}">
                    <a16:rowId xmlns:a16="http://schemas.microsoft.com/office/drawing/2014/main" val="10007"/>
                  </a:ext>
                </a:extLst>
              </a:tr>
              <a:tr h="252225">
                <a:tc>
                  <a:txBody>
                    <a:bodyPr/>
                    <a:lstStyle/>
                    <a:p>
                      <a:pPr marL="0" lvl="0" indent="0" algn="l" rtl="0">
                        <a:lnSpc>
                          <a:spcPct val="130000"/>
                        </a:lnSpc>
                        <a:spcBef>
                          <a:spcPts val="0"/>
                        </a:spcBef>
                        <a:spcAft>
                          <a:spcPts val="0"/>
                        </a:spcAft>
                        <a:buNone/>
                      </a:pPr>
                      <a:r>
                        <a:rPr lang="en" sz="1100">
                          <a:solidFill>
                            <a:srgbClr val="434343"/>
                          </a:solidFill>
                        </a:rPr>
                        <a:t>Committees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Responsibilities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Technical Debt</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52225">
                <a:tc>
                  <a:txBody>
                    <a:bodyPr/>
                    <a:lstStyle/>
                    <a:p>
                      <a:pPr marL="0" lvl="0" indent="0" algn="l" rtl="0">
                        <a:lnSpc>
                          <a:spcPct val="130000"/>
                        </a:lnSpc>
                        <a:spcBef>
                          <a:spcPts val="0"/>
                        </a:spcBef>
                        <a:spcAft>
                          <a:spcPts val="0"/>
                        </a:spcAft>
                        <a:buNone/>
                      </a:pPr>
                      <a:r>
                        <a:rPr lang="en" sz="1100">
                          <a:solidFill>
                            <a:srgbClr val="434343"/>
                          </a:solidFill>
                        </a:rPr>
                        <a:t>Development Approach</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Skills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Technical Best Practices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extLst>
                  <a:ext uri="{0D108BD9-81ED-4DB2-BD59-A6C34878D82A}">
                    <a16:rowId xmlns:a16="http://schemas.microsoft.com/office/drawing/2014/main" val="10009"/>
                  </a:ext>
                </a:extLst>
              </a:tr>
              <a:tr h="252225">
                <a:tc>
                  <a:txBody>
                    <a:bodyPr/>
                    <a:lstStyle/>
                    <a:p>
                      <a:pPr marL="0" lvl="0" indent="0" algn="l" rtl="0">
                        <a:lnSpc>
                          <a:spcPct val="130000"/>
                        </a:lnSpc>
                        <a:spcBef>
                          <a:spcPts val="0"/>
                        </a:spcBef>
                        <a:spcAft>
                          <a:spcPts val="0"/>
                        </a:spcAft>
                        <a:buNone/>
                      </a:pPr>
                      <a:r>
                        <a:rPr lang="en" sz="1100">
                          <a:solidFill>
                            <a:srgbClr val="434343"/>
                          </a:solidFill>
                        </a:rPr>
                        <a:t>Support and Administration</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Partner Management</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Software development lifecycle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45720" lvl="0" indent="0" algn="l" rtl="0">
                        <a:lnSpc>
                          <a:spcPct val="130000"/>
                        </a:lnSpc>
                        <a:spcBef>
                          <a:spcPts val="0"/>
                        </a:spcBef>
                        <a:spcAft>
                          <a:spcPts val="0"/>
                        </a:spcAft>
                        <a:buNone/>
                      </a:pPr>
                      <a:endParaRPr sz="1100" b="1">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52225">
                <a:tc>
                  <a:txBody>
                    <a:bodyPr/>
                    <a:lstStyle/>
                    <a:p>
                      <a:pPr marL="0" lvl="0" indent="0" algn="l" rtl="0">
                        <a:lnSpc>
                          <a:spcPct val="130000"/>
                        </a:lnSpc>
                        <a:spcBef>
                          <a:spcPts val="0"/>
                        </a:spcBef>
                        <a:spcAft>
                          <a:spcPts val="0"/>
                        </a:spcAft>
                        <a:buNone/>
                      </a:pPr>
                      <a:r>
                        <a:rPr lang="en" sz="1100">
                          <a:solidFill>
                            <a:srgbClr val="434343"/>
                          </a:solidFill>
                        </a:rPr>
                        <a:t>Total for Operating Model</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r>
                        <a:rPr lang="en" sz="1100">
                          <a:solidFill>
                            <a:srgbClr val="434343"/>
                          </a:solidFill>
                        </a:rPr>
                        <a:t>Total for Team Members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r>
                        <a:rPr lang="en" sz="1100">
                          <a:solidFill>
                            <a:srgbClr val="434343"/>
                          </a:solidFill>
                        </a:rPr>
                        <a:t>Total for Architecture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45720" lvl="0" indent="0" algn="l" rtl="0">
                        <a:lnSpc>
                          <a:spcPct val="130000"/>
                        </a:lnSpc>
                        <a:spcBef>
                          <a:spcPts val="0"/>
                        </a:spcBef>
                        <a:spcAft>
                          <a:spcPts val="0"/>
                        </a:spcAft>
                        <a:buNone/>
                      </a:pPr>
                      <a:endParaRPr sz="1100">
                        <a:solidFill>
                          <a:srgbClr val="43557B"/>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extLst>
                  <a:ext uri="{0D108BD9-81ED-4DB2-BD59-A6C34878D82A}">
                    <a16:rowId xmlns:a16="http://schemas.microsoft.com/office/drawing/2014/main" val="10011"/>
                  </a:ext>
                </a:extLst>
              </a:tr>
              <a:tr h="238775">
                <a:tc>
                  <a:txBody>
                    <a:bodyPr/>
                    <a:lstStyle/>
                    <a:p>
                      <a:pPr marL="0" marR="0" lvl="0" indent="0" algn="l" rtl="0">
                        <a:lnSpc>
                          <a:spcPct val="110000"/>
                        </a:lnSpc>
                        <a:spcBef>
                          <a:spcPts val="0"/>
                        </a:spcBef>
                        <a:spcAft>
                          <a:spcPts val="0"/>
                        </a:spcAft>
                        <a:buNone/>
                      </a:pPr>
                      <a:r>
                        <a:rPr lang="en" sz="1100" b="1">
                          <a:solidFill>
                            <a:srgbClr val="FFFFFF"/>
                          </a:solidFill>
                        </a:rPr>
                        <a:t>Change Management</a:t>
                      </a:r>
                      <a:endParaRPr sz="14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marR="0" lvl="0" indent="0" algn="l" rtl="0">
                        <a:lnSpc>
                          <a:spcPct val="110000"/>
                        </a:lnSpc>
                        <a:spcBef>
                          <a:spcPts val="0"/>
                        </a:spcBef>
                        <a:spcAft>
                          <a:spcPts val="0"/>
                        </a:spcAft>
                        <a:buNone/>
                      </a:pPr>
                      <a:endParaRPr sz="1100" b="1" u="none" strike="noStrike" cap="none">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r>
                        <a:rPr lang="en" sz="1100" b="1">
                          <a:solidFill>
                            <a:srgbClr val="FFFFFF"/>
                          </a:solidFill>
                        </a:rPr>
                        <a:t>Business Processes and Value</a:t>
                      </a: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a:txBody>
                    <a:bodyPr/>
                    <a:lstStyle/>
                    <a:p>
                      <a:pPr marL="0" lvl="0" indent="0" algn="l" rtl="0">
                        <a:lnSpc>
                          <a:spcPct val="110000"/>
                        </a:lnSpc>
                        <a:spcBef>
                          <a:spcPts val="0"/>
                        </a:spcBef>
                        <a:spcAft>
                          <a:spcPts val="0"/>
                        </a:spcAft>
                        <a:buNone/>
                      </a:pPr>
                      <a:endParaRPr sz="1100" b="1">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5F9BDF"/>
                    </a:solidFill>
                  </a:tcPr>
                </a:tc>
                <a:tc rowSpan="6" gridSpan="2">
                  <a:txBody>
                    <a:bodyPr/>
                    <a:lstStyle/>
                    <a:p>
                      <a:pPr marL="0" lvl="0" indent="0" algn="ctr" rtl="0">
                        <a:lnSpc>
                          <a:spcPct val="110000"/>
                        </a:lnSpc>
                        <a:spcBef>
                          <a:spcPts val="0"/>
                        </a:spcBef>
                        <a:spcAft>
                          <a:spcPts val="0"/>
                        </a:spcAft>
                        <a:buNone/>
                      </a:pPr>
                      <a:r>
                        <a:rPr lang="en" sz="1100">
                          <a:solidFill>
                            <a:srgbClr val="FFFFFF"/>
                          </a:solidFill>
                        </a:rPr>
                        <a:t>Reserved for future use</a:t>
                      </a:r>
                      <a:endParaRPr sz="1100">
                        <a:solidFill>
                          <a:srgbClr val="FFFFFF"/>
                        </a:solidFill>
                      </a:endParaRPr>
                    </a:p>
                  </a:txBody>
                  <a:tcPr marL="91450" marR="91450" marT="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B7B7B7"/>
                    </a:solidFill>
                  </a:tcPr>
                </a:tc>
                <a:tc rowSpan="6" hMerge="1">
                  <a:txBody>
                    <a:bodyPr/>
                    <a:lstStyle/>
                    <a:p>
                      <a:endParaRPr lang="en-US"/>
                    </a:p>
                  </a:txBody>
                  <a:tcPr/>
                </a:tc>
                <a:extLst>
                  <a:ext uri="{0D108BD9-81ED-4DB2-BD59-A6C34878D82A}">
                    <a16:rowId xmlns:a16="http://schemas.microsoft.com/office/drawing/2014/main" val="10012"/>
                  </a:ext>
                </a:extLst>
              </a:tr>
              <a:tr h="252225">
                <a:tc>
                  <a:txBody>
                    <a:bodyPr/>
                    <a:lstStyle/>
                    <a:p>
                      <a:pPr marL="0" lvl="0" indent="0" algn="l" rtl="0">
                        <a:lnSpc>
                          <a:spcPct val="130000"/>
                        </a:lnSpc>
                        <a:spcBef>
                          <a:spcPts val="0"/>
                        </a:spcBef>
                        <a:spcAft>
                          <a:spcPts val="0"/>
                        </a:spcAft>
                        <a:buNone/>
                      </a:pPr>
                      <a:r>
                        <a:rPr lang="en" sz="1100">
                          <a:solidFill>
                            <a:srgbClr val="434343"/>
                          </a:solidFill>
                        </a:rPr>
                        <a:t>Technology</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Business Value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3"/>
                  </a:ext>
                </a:extLst>
              </a:tr>
              <a:tr h="252225">
                <a:tc>
                  <a:txBody>
                    <a:bodyPr/>
                    <a:lstStyle/>
                    <a:p>
                      <a:pPr marL="0" lvl="0" indent="0" algn="l" rtl="0">
                        <a:lnSpc>
                          <a:spcPct val="130000"/>
                        </a:lnSpc>
                        <a:spcBef>
                          <a:spcPts val="0"/>
                        </a:spcBef>
                        <a:spcAft>
                          <a:spcPts val="0"/>
                        </a:spcAft>
                        <a:buNone/>
                      </a:pPr>
                      <a:r>
                        <a:rPr lang="en" sz="1100">
                          <a:solidFill>
                            <a:srgbClr val="434343"/>
                          </a:solidFill>
                        </a:rPr>
                        <a:t>Business Process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Capabilities Maturity</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4"/>
                  </a:ext>
                </a:extLst>
              </a:tr>
              <a:tr h="252225">
                <a:tc>
                  <a:txBody>
                    <a:bodyPr/>
                    <a:lstStyle/>
                    <a:p>
                      <a:pPr marL="0" lvl="0" indent="0" algn="l" rtl="0">
                        <a:lnSpc>
                          <a:spcPct val="130000"/>
                        </a:lnSpc>
                        <a:spcBef>
                          <a:spcPts val="0"/>
                        </a:spcBef>
                        <a:spcAft>
                          <a:spcPts val="0"/>
                        </a:spcAft>
                        <a:buNone/>
                      </a:pPr>
                      <a:r>
                        <a:rPr lang="en" sz="1100">
                          <a:solidFill>
                            <a:srgbClr val="434343"/>
                          </a:solidFill>
                        </a:rPr>
                        <a:t>People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r>
                        <a:rPr lang="en" sz="1100">
                          <a:solidFill>
                            <a:srgbClr val="434343"/>
                          </a:solidFill>
                        </a:rPr>
                        <a:t>Prioritization/Roadmap</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FFFFF"/>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5"/>
                  </a:ext>
                </a:extLst>
              </a:tr>
              <a:tr h="252225">
                <a:tc>
                  <a:txBody>
                    <a:bodyPr/>
                    <a:lstStyle/>
                    <a:p>
                      <a:pPr marL="0" lvl="0" indent="0" algn="l" rtl="0">
                        <a:lnSpc>
                          <a:spcPct val="130000"/>
                        </a:lnSpc>
                        <a:spcBef>
                          <a:spcPts val="0"/>
                        </a:spcBef>
                        <a:spcAft>
                          <a:spcPts val="0"/>
                        </a:spcAft>
                        <a:buNone/>
                      </a:pPr>
                      <a:r>
                        <a:rPr lang="en" sz="1100">
                          <a:solidFill>
                            <a:srgbClr val="434343"/>
                          </a:solidFill>
                        </a:rPr>
                        <a:t>Methodology</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r>
                        <a:rPr lang="en" sz="1100">
                          <a:solidFill>
                            <a:srgbClr val="434343"/>
                          </a:solidFill>
                        </a:rPr>
                        <a:t>Success Metrics</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F8F8F8"/>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6"/>
                  </a:ext>
                </a:extLst>
              </a:tr>
              <a:tr h="252225">
                <a:tc>
                  <a:txBody>
                    <a:bodyPr/>
                    <a:lstStyle/>
                    <a:p>
                      <a:pPr marL="0" lvl="0" indent="0" algn="l" rtl="0">
                        <a:lnSpc>
                          <a:spcPct val="130000"/>
                        </a:lnSpc>
                        <a:spcBef>
                          <a:spcPts val="0"/>
                        </a:spcBef>
                        <a:spcAft>
                          <a:spcPts val="0"/>
                        </a:spcAft>
                        <a:buNone/>
                      </a:pPr>
                      <a:r>
                        <a:rPr lang="en" sz="1100">
                          <a:solidFill>
                            <a:srgbClr val="434343"/>
                          </a:solidFill>
                        </a:rPr>
                        <a:t>Total for Change Management</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r>
                        <a:rPr lang="en" sz="1100">
                          <a:solidFill>
                            <a:srgbClr val="434343"/>
                          </a:solidFill>
                        </a:rPr>
                        <a:t>Total for Business Processes and Value</a:t>
                      </a:r>
                      <a:endParaRPr sz="1100">
                        <a:solidFill>
                          <a:srgbClr val="434343"/>
                        </a:solidFill>
                      </a:endParaRPr>
                    </a:p>
                  </a:txBody>
                  <a:tcPr marL="914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a:txBody>
                    <a:bodyPr/>
                    <a:lstStyle/>
                    <a:p>
                      <a:pPr marL="0" lvl="0" indent="0" algn="l" rtl="0">
                        <a:lnSpc>
                          <a:spcPct val="130000"/>
                        </a:lnSpc>
                        <a:spcBef>
                          <a:spcPts val="0"/>
                        </a:spcBef>
                        <a:spcAft>
                          <a:spcPts val="0"/>
                        </a:spcAft>
                        <a:buNone/>
                      </a:pPr>
                      <a:endParaRPr sz="1100">
                        <a:solidFill>
                          <a:srgbClr val="434343"/>
                        </a:solidFill>
                      </a:endParaRPr>
                    </a:p>
                  </a:txBody>
                  <a:tcPr marL="60925" marR="60925" marT="45700" marB="0" anchor="ctr">
                    <a:lnL w="9525" cap="flat" cmpd="sng">
                      <a:solidFill>
                        <a:srgbClr val="D0D9DE"/>
                      </a:solidFill>
                      <a:prstDash val="solid"/>
                      <a:round/>
                      <a:headEnd type="none" w="sm" len="sm"/>
                      <a:tailEnd type="none" w="sm" len="sm"/>
                    </a:lnL>
                    <a:lnR w="9525" cap="flat" cmpd="sng">
                      <a:solidFill>
                        <a:srgbClr val="D0D9DE"/>
                      </a:solidFill>
                      <a:prstDash val="solid"/>
                      <a:round/>
                      <a:headEnd type="none" w="sm" len="sm"/>
                      <a:tailEnd type="none" w="sm" len="sm"/>
                    </a:lnR>
                    <a:lnT w="9525" cap="flat" cmpd="sng">
                      <a:solidFill>
                        <a:srgbClr val="D0D9DE"/>
                      </a:solidFill>
                      <a:prstDash val="solid"/>
                      <a:round/>
                      <a:headEnd type="none" w="sm" len="sm"/>
                      <a:tailEnd type="none" w="sm" len="sm"/>
                    </a:lnT>
                    <a:lnB w="9525" cap="flat" cmpd="sng">
                      <a:solidFill>
                        <a:srgbClr val="D0D9DE"/>
                      </a:solidFill>
                      <a:prstDash val="solid"/>
                      <a:round/>
                      <a:headEnd type="none" w="sm" len="sm"/>
                      <a:tailEnd type="none" w="sm" len="sm"/>
                    </a:lnB>
                    <a:solidFill>
                      <a:srgbClr val="D9D9D9"/>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7"/>
                  </a:ext>
                </a:extLst>
              </a:tr>
            </a:tbl>
          </a:graphicData>
        </a:graphic>
      </p:graphicFrame>
      <p:grpSp>
        <p:nvGrpSpPr>
          <p:cNvPr id="190" name="Google Shape;190;p23"/>
          <p:cNvGrpSpPr/>
          <p:nvPr/>
        </p:nvGrpSpPr>
        <p:grpSpPr>
          <a:xfrm>
            <a:off x="561925" y="6054700"/>
            <a:ext cx="7190375" cy="323150"/>
            <a:chOff x="561925" y="6130900"/>
            <a:chExt cx="7190375" cy="323150"/>
          </a:xfrm>
        </p:grpSpPr>
        <p:sp>
          <p:nvSpPr>
            <p:cNvPr id="191" name="Google Shape;191;p23"/>
            <p:cNvSpPr txBox="1"/>
            <p:nvPr/>
          </p:nvSpPr>
          <p:spPr>
            <a:xfrm>
              <a:off x="561925" y="6130900"/>
              <a:ext cx="1046400" cy="2421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200">
                  <a:solidFill>
                    <a:srgbClr val="434343"/>
                  </a:solidFill>
                </a:rPr>
                <a:t>SCORE KEY</a:t>
              </a:r>
              <a:endParaRPr sz="1200">
                <a:solidFill>
                  <a:srgbClr val="434343"/>
                </a:solidFill>
              </a:endParaRPr>
            </a:p>
          </p:txBody>
        </p:sp>
        <p:sp>
          <p:nvSpPr>
            <p:cNvPr id="192" name="Google Shape;192;p23"/>
            <p:cNvSpPr/>
            <p:nvPr/>
          </p:nvSpPr>
          <p:spPr>
            <a:xfrm>
              <a:off x="6235500" y="6184350"/>
              <a:ext cx="1516800" cy="2697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LEADING</a:t>
              </a:r>
              <a:endParaRPr sz="900">
                <a:solidFill>
                  <a:srgbClr val="434343"/>
                </a:solidFill>
              </a:endParaRPr>
            </a:p>
          </p:txBody>
        </p:sp>
        <p:sp>
          <p:nvSpPr>
            <p:cNvPr id="193" name="Google Shape;193;p23"/>
            <p:cNvSpPr/>
            <p:nvPr/>
          </p:nvSpPr>
          <p:spPr>
            <a:xfrm>
              <a:off x="4669571" y="6184350"/>
              <a:ext cx="1516800" cy="2697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PRACTICING</a:t>
              </a:r>
              <a:endParaRPr sz="900">
                <a:solidFill>
                  <a:srgbClr val="434343"/>
                </a:solidFill>
              </a:endParaRPr>
            </a:p>
          </p:txBody>
        </p:sp>
        <p:sp>
          <p:nvSpPr>
            <p:cNvPr id="194" name="Google Shape;194;p23"/>
            <p:cNvSpPr/>
            <p:nvPr/>
          </p:nvSpPr>
          <p:spPr>
            <a:xfrm>
              <a:off x="3103642" y="6184350"/>
              <a:ext cx="1516800" cy="269700"/>
            </a:xfrm>
            <a:prstGeom prst="rect">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EMERGING</a:t>
              </a:r>
              <a:endParaRPr sz="900">
                <a:solidFill>
                  <a:srgbClr val="434343"/>
                </a:solidFill>
              </a:endParaRPr>
            </a:p>
          </p:txBody>
        </p:sp>
        <p:sp>
          <p:nvSpPr>
            <p:cNvPr id="195" name="Google Shape;195;p23"/>
            <p:cNvSpPr/>
            <p:nvPr/>
          </p:nvSpPr>
          <p:spPr>
            <a:xfrm>
              <a:off x="1537712" y="6184350"/>
              <a:ext cx="1516800" cy="2697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NON-EXISTENT / BASIC</a:t>
              </a:r>
              <a:endParaRPr sz="900">
                <a:solidFill>
                  <a:srgbClr val="434343"/>
                </a:solidFil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 - Basic - Title Only 1 2 1">
  <p:cSld name="D - Basic_2_2_1">
    <p:spTree>
      <p:nvGrpSpPr>
        <p:cNvPr id="1" name="Shape 234"/>
        <p:cNvGrpSpPr/>
        <p:nvPr/>
      </p:nvGrpSpPr>
      <p:grpSpPr>
        <a:xfrm>
          <a:off x="0" y="0"/>
          <a:ext cx="0" cy="0"/>
          <a:chOff x="0" y="0"/>
          <a:chExt cx="0" cy="0"/>
        </a:xfrm>
      </p:grpSpPr>
      <p:sp>
        <p:nvSpPr>
          <p:cNvPr id="235" name="Google Shape;235;p27"/>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236" name="Google Shape;236;p27"/>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sp>
        <p:nvSpPr>
          <p:cNvPr id="237" name="Google Shape;237;p27"/>
          <p:cNvSpPr/>
          <p:nvPr/>
        </p:nvSpPr>
        <p:spPr>
          <a:xfrm>
            <a:off x="-20150" y="0"/>
            <a:ext cx="122091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205CA0"/>
              </a:buClr>
              <a:buSzPts val="1800"/>
              <a:buFont typeface="Arial"/>
              <a:buNone/>
            </a:pPr>
            <a:endParaRPr sz="1800" b="0" i="0" u="none" strike="noStrike" cap="none">
              <a:solidFill>
                <a:srgbClr val="205CA0"/>
              </a:solidFill>
              <a:latin typeface="Arial"/>
              <a:ea typeface="Arial"/>
              <a:cs typeface="Arial"/>
              <a:sym typeface="Arial"/>
            </a:endParaRPr>
          </a:p>
        </p:txBody>
      </p:sp>
      <p:pic>
        <p:nvPicPr>
          <p:cNvPr id="238" name="Google Shape;238;p27"/>
          <p:cNvPicPr preferRelativeResize="0"/>
          <p:nvPr/>
        </p:nvPicPr>
        <p:blipFill rotWithShape="1">
          <a:blip r:embed="rId2">
            <a:alphaModFix amt="66000"/>
          </a:blip>
          <a:srcRect l="559" t="55420" r="1285"/>
          <a:stretch/>
        </p:blipFill>
        <p:spPr>
          <a:xfrm>
            <a:off x="-20275" y="-11417"/>
            <a:ext cx="12209098" cy="6869416"/>
          </a:xfrm>
          <a:prstGeom prst="rect">
            <a:avLst/>
          </a:prstGeom>
          <a:noFill/>
          <a:ln>
            <a:noFill/>
          </a:ln>
        </p:spPr>
      </p:pic>
      <p:pic>
        <p:nvPicPr>
          <p:cNvPr id="239" name="Google Shape;239;p27"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pic>
        <p:nvPicPr>
          <p:cNvPr id="240" name="Google Shape;240;p27"/>
          <p:cNvPicPr preferRelativeResize="0"/>
          <p:nvPr/>
        </p:nvPicPr>
        <p:blipFill>
          <a:blip r:embed="rId4">
            <a:alphaModFix amt="45000"/>
          </a:blip>
          <a:stretch>
            <a:fillRect/>
          </a:stretch>
        </p:blipFill>
        <p:spPr>
          <a:xfrm>
            <a:off x="6761493" y="1130089"/>
            <a:ext cx="8245619" cy="487175"/>
          </a:xfrm>
          <a:prstGeom prst="rect">
            <a:avLst/>
          </a:prstGeom>
          <a:noFill/>
          <a:ln>
            <a:noFill/>
          </a:ln>
        </p:spPr>
      </p:pic>
      <p:pic>
        <p:nvPicPr>
          <p:cNvPr id="241" name="Google Shape;241;p27"/>
          <p:cNvPicPr preferRelativeResize="0"/>
          <p:nvPr/>
        </p:nvPicPr>
        <p:blipFill>
          <a:blip r:embed="rId4">
            <a:alphaModFix amt="45000"/>
          </a:blip>
          <a:stretch>
            <a:fillRect/>
          </a:stretch>
        </p:blipFill>
        <p:spPr>
          <a:xfrm flipH="1">
            <a:off x="5124227" y="207975"/>
            <a:ext cx="4401899" cy="357475"/>
          </a:xfrm>
          <a:prstGeom prst="rect">
            <a:avLst/>
          </a:prstGeom>
          <a:noFill/>
          <a:ln>
            <a:noFill/>
          </a:ln>
        </p:spPr>
      </p:pic>
      <p:grpSp>
        <p:nvGrpSpPr>
          <p:cNvPr id="242" name="Google Shape;242;p27"/>
          <p:cNvGrpSpPr/>
          <p:nvPr/>
        </p:nvGrpSpPr>
        <p:grpSpPr>
          <a:xfrm>
            <a:off x="577950" y="1733100"/>
            <a:ext cx="11302200" cy="4209525"/>
            <a:chOff x="577950" y="1656900"/>
            <a:chExt cx="11302200" cy="4209525"/>
          </a:xfrm>
        </p:grpSpPr>
        <p:grpSp>
          <p:nvGrpSpPr>
            <p:cNvPr id="243" name="Google Shape;243;p27"/>
            <p:cNvGrpSpPr/>
            <p:nvPr/>
          </p:nvGrpSpPr>
          <p:grpSpPr>
            <a:xfrm>
              <a:off x="577950" y="1656900"/>
              <a:ext cx="2670525" cy="4209525"/>
              <a:chOff x="577950" y="1580700"/>
              <a:chExt cx="2670525" cy="4209525"/>
            </a:xfrm>
          </p:grpSpPr>
          <p:sp>
            <p:nvSpPr>
              <p:cNvPr id="244" name="Google Shape;244;p27"/>
              <p:cNvSpPr/>
              <p:nvPr/>
            </p:nvSpPr>
            <p:spPr>
              <a:xfrm>
                <a:off x="592275" y="1956525"/>
                <a:ext cx="2656200" cy="1393800"/>
              </a:xfrm>
              <a:prstGeom prst="round2SameRect">
                <a:avLst>
                  <a:gd name="adj1" fmla="val 8430"/>
                  <a:gd name="adj2" fmla="val 0"/>
                </a:avLst>
              </a:prstGeom>
              <a:solidFill>
                <a:srgbClr val="5F9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27"/>
              <p:cNvPicPr preferRelativeResize="0"/>
              <p:nvPr/>
            </p:nvPicPr>
            <p:blipFill rotWithShape="1">
              <a:blip r:embed="rId5">
                <a:alphaModFix/>
              </a:blip>
              <a:srcRect/>
              <a:stretch/>
            </p:blipFill>
            <p:spPr>
              <a:xfrm>
                <a:off x="1528125" y="1580700"/>
                <a:ext cx="784500" cy="784500"/>
              </a:xfrm>
              <a:prstGeom prst="ellipse">
                <a:avLst/>
              </a:prstGeom>
              <a:noFill/>
              <a:ln w="19050" cap="flat" cmpd="sng">
                <a:solidFill>
                  <a:srgbClr val="FFFFFF"/>
                </a:solidFill>
                <a:prstDash val="solid"/>
                <a:round/>
                <a:headEnd type="none" w="sm" len="sm"/>
                <a:tailEnd type="none" w="sm" len="sm"/>
              </a:ln>
            </p:spPr>
          </p:pic>
          <p:sp>
            <p:nvSpPr>
              <p:cNvPr id="246" name="Google Shape;246;p27"/>
              <p:cNvSpPr/>
              <p:nvPr/>
            </p:nvSpPr>
            <p:spPr>
              <a:xfrm>
                <a:off x="598725" y="3350325"/>
                <a:ext cx="2643300" cy="2439900"/>
              </a:xfrm>
              <a:prstGeom prst="rect">
                <a:avLst/>
              </a:prstGeom>
              <a:solidFill>
                <a:srgbClr val="F3F3F3"/>
              </a:solidFill>
              <a:ln w="9525" cap="flat" cmpd="sng">
                <a:solidFill>
                  <a:srgbClr val="3EA1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47" name="Google Shape;247;p27"/>
              <p:cNvSpPr txBox="1"/>
              <p:nvPr/>
            </p:nvSpPr>
            <p:spPr>
              <a:xfrm>
                <a:off x="577950" y="2600693"/>
                <a:ext cx="2656200" cy="5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rPr>
                  <a:t>Business Objectives</a:t>
                </a:r>
                <a:endParaRPr sz="1800" b="1">
                  <a:solidFill>
                    <a:srgbClr val="FFFFFF"/>
                  </a:solidFill>
                </a:endParaRPr>
              </a:p>
              <a:p>
                <a:pPr marL="0" lvl="0" indent="0" algn="ctr" rtl="0">
                  <a:spcBef>
                    <a:spcPts val="0"/>
                  </a:spcBef>
                  <a:spcAft>
                    <a:spcPts val="0"/>
                  </a:spcAft>
                  <a:buNone/>
                </a:pPr>
                <a:endParaRPr sz="1800" b="1">
                  <a:solidFill>
                    <a:srgbClr val="FFFFFF"/>
                  </a:solidFill>
                </a:endParaRPr>
              </a:p>
              <a:p>
                <a:pPr marL="0" lvl="0" indent="0" algn="ctr" rtl="0">
                  <a:spcBef>
                    <a:spcPts val="0"/>
                  </a:spcBef>
                  <a:spcAft>
                    <a:spcPts val="0"/>
                  </a:spcAft>
                  <a:buNone/>
                </a:pPr>
                <a:endParaRPr sz="1800" b="1">
                  <a:solidFill>
                    <a:srgbClr val="FFFFFF"/>
                  </a:solidFill>
                </a:endParaRPr>
              </a:p>
            </p:txBody>
          </p:sp>
        </p:grpSp>
        <p:sp>
          <p:nvSpPr>
            <p:cNvPr id="248" name="Google Shape;248;p27"/>
            <p:cNvSpPr/>
            <p:nvPr/>
          </p:nvSpPr>
          <p:spPr>
            <a:xfrm>
              <a:off x="3469500" y="2032725"/>
              <a:ext cx="2656200" cy="1393800"/>
            </a:xfrm>
            <a:prstGeom prst="round2SameRect">
              <a:avLst>
                <a:gd name="adj1" fmla="val 8430"/>
                <a:gd name="adj2" fmla="val 0"/>
              </a:avLst>
            </a:prstGeom>
            <a:solidFill>
              <a:srgbClr val="5F9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3475950" y="3426525"/>
              <a:ext cx="2643300" cy="2439900"/>
            </a:xfrm>
            <a:prstGeom prst="rect">
              <a:avLst/>
            </a:prstGeom>
            <a:solidFill>
              <a:srgbClr val="F3F3F3"/>
            </a:solidFill>
            <a:ln w="9525" cap="flat" cmpd="sng">
              <a:solidFill>
                <a:srgbClr val="3EA1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50" name="Google Shape;250;p27"/>
            <p:cNvSpPr txBox="1"/>
            <p:nvPr/>
          </p:nvSpPr>
          <p:spPr>
            <a:xfrm>
              <a:off x="3455175" y="2676893"/>
              <a:ext cx="2656200" cy="5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rPr>
                <a:t>Success Metrics*</a:t>
              </a:r>
              <a:endParaRPr sz="1800" b="1">
                <a:solidFill>
                  <a:srgbClr val="FFFFFF"/>
                </a:solidFill>
              </a:endParaRPr>
            </a:p>
          </p:txBody>
        </p:sp>
        <p:sp>
          <p:nvSpPr>
            <p:cNvPr id="251" name="Google Shape;251;p27"/>
            <p:cNvSpPr/>
            <p:nvPr/>
          </p:nvSpPr>
          <p:spPr>
            <a:xfrm>
              <a:off x="6346725" y="2032725"/>
              <a:ext cx="2656200" cy="1393800"/>
            </a:xfrm>
            <a:prstGeom prst="round2SameRect">
              <a:avLst>
                <a:gd name="adj1" fmla="val 8430"/>
                <a:gd name="adj2" fmla="val 0"/>
              </a:avLst>
            </a:prstGeom>
            <a:solidFill>
              <a:srgbClr val="5F9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6353175" y="3426525"/>
              <a:ext cx="2643300" cy="2439900"/>
            </a:xfrm>
            <a:prstGeom prst="rect">
              <a:avLst/>
            </a:prstGeom>
            <a:solidFill>
              <a:srgbClr val="F3F3F3"/>
            </a:solidFill>
            <a:ln w="9525" cap="flat" cmpd="sng">
              <a:solidFill>
                <a:srgbClr val="3EA1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53" name="Google Shape;253;p27"/>
            <p:cNvSpPr txBox="1"/>
            <p:nvPr/>
          </p:nvSpPr>
          <p:spPr>
            <a:xfrm>
              <a:off x="6332400" y="2676893"/>
              <a:ext cx="2656200" cy="5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rPr>
                <a:t>Obstacles</a:t>
              </a:r>
              <a:endParaRPr sz="1800" b="1">
                <a:solidFill>
                  <a:srgbClr val="FFFFFF"/>
                </a:solidFill>
              </a:endParaRPr>
            </a:p>
            <a:p>
              <a:pPr marL="0" lvl="0" indent="0" algn="ctr" rtl="0">
                <a:spcBef>
                  <a:spcPts val="0"/>
                </a:spcBef>
                <a:spcAft>
                  <a:spcPts val="0"/>
                </a:spcAft>
                <a:buNone/>
              </a:pPr>
              <a:endParaRPr sz="1800" b="1">
                <a:solidFill>
                  <a:srgbClr val="FFFFFF"/>
                </a:solidFill>
              </a:endParaRPr>
            </a:p>
            <a:p>
              <a:pPr marL="0" lvl="0" indent="0" algn="ctr" rtl="0">
                <a:spcBef>
                  <a:spcPts val="0"/>
                </a:spcBef>
                <a:spcAft>
                  <a:spcPts val="0"/>
                </a:spcAft>
                <a:buNone/>
              </a:pPr>
              <a:endParaRPr sz="1800" b="1">
                <a:solidFill>
                  <a:srgbClr val="FFFFFF"/>
                </a:solidFill>
              </a:endParaRPr>
            </a:p>
          </p:txBody>
        </p:sp>
        <p:sp>
          <p:nvSpPr>
            <p:cNvPr id="254" name="Google Shape;254;p27"/>
            <p:cNvSpPr/>
            <p:nvPr/>
          </p:nvSpPr>
          <p:spPr>
            <a:xfrm>
              <a:off x="9223950" y="2032725"/>
              <a:ext cx="2656200" cy="1393800"/>
            </a:xfrm>
            <a:prstGeom prst="round2SameRect">
              <a:avLst>
                <a:gd name="adj1" fmla="val 8430"/>
                <a:gd name="adj2" fmla="val 0"/>
              </a:avLst>
            </a:prstGeom>
            <a:solidFill>
              <a:srgbClr val="5F9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9230400" y="3426525"/>
              <a:ext cx="2643300" cy="2439900"/>
            </a:xfrm>
            <a:prstGeom prst="rect">
              <a:avLst/>
            </a:prstGeom>
            <a:solidFill>
              <a:srgbClr val="F3F3F3"/>
            </a:solidFill>
            <a:ln w="9525" cap="flat" cmpd="sng">
              <a:solidFill>
                <a:srgbClr val="3EA1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56" name="Google Shape;256;p27"/>
            <p:cNvSpPr txBox="1"/>
            <p:nvPr/>
          </p:nvSpPr>
          <p:spPr>
            <a:xfrm>
              <a:off x="9209625" y="2524493"/>
              <a:ext cx="2656200" cy="5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rPr>
                <a:t>Stakeholder Management*</a:t>
              </a:r>
              <a:endParaRPr sz="1800" b="1">
                <a:solidFill>
                  <a:srgbClr val="FFFFFF"/>
                </a:solidFill>
              </a:endParaRPr>
            </a:p>
            <a:p>
              <a:pPr marL="0" lvl="0" indent="0" algn="ctr" rtl="0">
                <a:spcBef>
                  <a:spcPts val="0"/>
                </a:spcBef>
                <a:spcAft>
                  <a:spcPts val="0"/>
                </a:spcAft>
                <a:buNone/>
              </a:pPr>
              <a:endParaRPr sz="1800" b="1">
                <a:solidFill>
                  <a:srgbClr val="FFFFFF"/>
                </a:solidFill>
              </a:endParaRPr>
            </a:p>
            <a:p>
              <a:pPr marL="0" lvl="0" indent="0" algn="ctr" rtl="0">
                <a:spcBef>
                  <a:spcPts val="0"/>
                </a:spcBef>
                <a:spcAft>
                  <a:spcPts val="0"/>
                </a:spcAft>
                <a:buNone/>
              </a:pPr>
              <a:endParaRPr sz="1800" b="1">
                <a:solidFill>
                  <a:srgbClr val="FFFFFF"/>
                </a:solidFill>
              </a:endParaRPr>
            </a:p>
          </p:txBody>
        </p:sp>
        <p:pic>
          <p:nvPicPr>
            <p:cNvPr id="257" name="Google Shape;257;p27"/>
            <p:cNvPicPr preferRelativeResize="0"/>
            <p:nvPr/>
          </p:nvPicPr>
          <p:blipFill rotWithShape="1">
            <a:blip r:embed="rId6">
              <a:alphaModFix/>
            </a:blip>
            <a:srcRect/>
            <a:stretch/>
          </p:blipFill>
          <p:spPr>
            <a:xfrm>
              <a:off x="4404299" y="1656900"/>
              <a:ext cx="786600" cy="786600"/>
            </a:xfrm>
            <a:prstGeom prst="ellipse">
              <a:avLst/>
            </a:prstGeom>
            <a:noFill/>
            <a:ln w="28575" cap="flat" cmpd="sng">
              <a:solidFill>
                <a:srgbClr val="FFFFFF"/>
              </a:solidFill>
              <a:prstDash val="solid"/>
              <a:round/>
              <a:headEnd type="none" w="sm" len="sm"/>
              <a:tailEnd type="none" w="sm" len="sm"/>
            </a:ln>
          </p:spPr>
        </p:pic>
        <p:pic>
          <p:nvPicPr>
            <p:cNvPr id="258" name="Google Shape;258;p27"/>
            <p:cNvPicPr preferRelativeResize="0"/>
            <p:nvPr/>
          </p:nvPicPr>
          <p:blipFill rotWithShape="1">
            <a:blip r:embed="rId7">
              <a:alphaModFix/>
            </a:blip>
            <a:srcRect/>
            <a:stretch/>
          </p:blipFill>
          <p:spPr>
            <a:xfrm>
              <a:off x="7281532" y="1728367"/>
              <a:ext cx="786600" cy="786600"/>
            </a:xfrm>
            <a:prstGeom prst="ellipse">
              <a:avLst/>
            </a:prstGeom>
            <a:noFill/>
            <a:ln w="28575" cap="flat" cmpd="sng">
              <a:solidFill>
                <a:srgbClr val="FFFFFF"/>
              </a:solidFill>
              <a:prstDash val="solid"/>
              <a:round/>
              <a:headEnd type="none" w="sm" len="sm"/>
              <a:tailEnd type="none" w="sm" len="sm"/>
            </a:ln>
          </p:spPr>
        </p:pic>
        <p:pic>
          <p:nvPicPr>
            <p:cNvPr id="259" name="Google Shape;259;p27"/>
            <p:cNvPicPr preferRelativeResize="0"/>
            <p:nvPr/>
          </p:nvPicPr>
          <p:blipFill rotWithShape="1">
            <a:blip r:embed="rId8">
              <a:alphaModFix/>
            </a:blip>
            <a:srcRect/>
            <a:stretch/>
          </p:blipFill>
          <p:spPr>
            <a:xfrm>
              <a:off x="10159605" y="1656909"/>
              <a:ext cx="786600" cy="786600"/>
            </a:xfrm>
            <a:prstGeom prst="ellipse">
              <a:avLst/>
            </a:prstGeom>
            <a:noFill/>
            <a:ln w="28575" cap="flat" cmpd="sng">
              <a:solidFill>
                <a:srgbClr val="FFFFFF"/>
              </a:solidFill>
              <a:prstDash val="solid"/>
              <a:round/>
              <a:headEnd type="none" w="sm" len="sm"/>
              <a:tailEnd type="none" w="sm" len="sm"/>
            </a:ln>
          </p:spPr>
        </p:pic>
      </p:grpSp>
      <p:sp>
        <p:nvSpPr>
          <p:cNvPr id="260" name="Google Shape;260;p27"/>
          <p:cNvSpPr txBox="1">
            <a:spLocks noGrp="1"/>
          </p:cNvSpPr>
          <p:nvPr>
            <p:ph type="title" idx="2"/>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261" name="Google Shape;261;p27"/>
          <p:cNvSpPr txBox="1">
            <a:spLocks noGrp="1"/>
          </p:cNvSpPr>
          <p:nvPr>
            <p:ph type="body" idx="3"/>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sp>
        <p:nvSpPr>
          <p:cNvPr id="262" name="Google Shape;262;p27"/>
          <p:cNvSpPr txBox="1"/>
          <p:nvPr/>
        </p:nvSpPr>
        <p:spPr>
          <a:xfrm>
            <a:off x="9705450" y="6062675"/>
            <a:ext cx="2250900" cy="400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000"/>
              <a:buFont typeface="Arial"/>
              <a:buNone/>
            </a:pPr>
            <a:r>
              <a:rPr lang="en" sz="1000">
                <a:solidFill>
                  <a:srgbClr val="434343"/>
                </a:solidFill>
              </a:rPr>
              <a:t>*Dependent on product</a:t>
            </a:r>
            <a:endParaRPr sz="1000" b="0" i="0" u="none" strike="noStrike" cap="none">
              <a:solidFill>
                <a:srgbClr val="434343"/>
              </a:solidFill>
              <a:latin typeface="Arial"/>
              <a:ea typeface="Arial"/>
              <a:cs typeface="Arial"/>
              <a:sym typeface="Arial"/>
            </a:endParaRPr>
          </a:p>
        </p:txBody>
      </p:sp>
      <p:pic>
        <p:nvPicPr>
          <p:cNvPr id="263" name="Google Shape;263;p27"/>
          <p:cNvPicPr preferRelativeResize="0"/>
          <p:nvPr/>
        </p:nvPicPr>
        <p:blipFill rotWithShape="1">
          <a:blip r:embed="rId9">
            <a:alphaModFix/>
          </a:blip>
          <a:srcRect r="60439" b="41086"/>
          <a:stretch/>
        </p:blipFill>
        <p:spPr>
          <a:xfrm flipH="1">
            <a:off x="0" y="5867999"/>
            <a:ext cx="4821900" cy="990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 - Basic 2 2 1 1 1">
  <p:cSld name="D - Basic_1_3_2_1_1_1">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266" name="Google Shape;266;p28"/>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267" name="Google Shape;267;p28"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 - Basic 1 1">
  <p:cSld name="D - Basic_1_2_2">
    <p:spTree>
      <p:nvGrpSpPr>
        <p:cNvPr id="1" name="Shape 400"/>
        <p:cNvGrpSpPr/>
        <p:nvPr/>
      </p:nvGrpSpPr>
      <p:grpSpPr>
        <a:xfrm>
          <a:off x="0" y="0"/>
          <a:ext cx="0" cy="0"/>
          <a:chOff x="0" y="0"/>
          <a:chExt cx="0" cy="0"/>
        </a:xfrm>
      </p:grpSpPr>
      <p:pic>
        <p:nvPicPr>
          <p:cNvPr id="401" name="Google Shape;401;p30"/>
          <p:cNvPicPr preferRelativeResize="0"/>
          <p:nvPr/>
        </p:nvPicPr>
        <p:blipFill rotWithShape="1">
          <a:blip r:embed="rId2">
            <a:alphaModFix/>
          </a:blip>
          <a:srcRect r="60439" b="41086"/>
          <a:stretch/>
        </p:blipFill>
        <p:spPr>
          <a:xfrm flipH="1">
            <a:off x="0" y="5870624"/>
            <a:ext cx="4821900" cy="990000"/>
          </a:xfrm>
          <a:prstGeom prst="rect">
            <a:avLst/>
          </a:prstGeom>
          <a:noFill/>
          <a:ln>
            <a:noFill/>
          </a:ln>
        </p:spPr>
      </p:pic>
      <p:pic>
        <p:nvPicPr>
          <p:cNvPr id="402" name="Google Shape;402;p30"/>
          <p:cNvPicPr preferRelativeResize="0"/>
          <p:nvPr/>
        </p:nvPicPr>
        <p:blipFill rotWithShape="1">
          <a:blip r:embed="rId3">
            <a:alphaModFix amt="45000"/>
          </a:blip>
          <a:srcRect t="-34264" r="52262"/>
          <a:stretch/>
        </p:blipFill>
        <p:spPr>
          <a:xfrm>
            <a:off x="8595375" y="1535700"/>
            <a:ext cx="3593450" cy="597200"/>
          </a:xfrm>
          <a:prstGeom prst="rect">
            <a:avLst/>
          </a:prstGeom>
          <a:noFill/>
          <a:ln>
            <a:noFill/>
          </a:ln>
        </p:spPr>
      </p:pic>
      <p:pic>
        <p:nvPicPr>
          <p:cNvPr id="403" name="Google Shape;403;p30"/>
          <p:cNvPicPr preferRelativeResize="0"/>
          <p:nvPr/>
        </p:nvPicPr>
        <p:blipFill>
          <a:blip r:embed="rId3">
            <a:alphaModFix amt="45000"/>
          </a:blip>
          <a:stretch>
            <a:fillRect/>
          </a:stretch>
        </p:blipFill>
        <p:spPr>
          <a:xfrm flipH="1">
            <a:off x="6206075" y="291398"/>
            <a:ext cx="3773625" cy="306453"/>
          </a:xfrm>
          <a:prstGeom prst="rect">
            <a:avLst/>
          </a:prstGeom>
          <a:noFill/>
          <a:ln>
            <a:noFill/>
          </a:ln>
        </p:spPr>
      </p:pic>
      <p:pic>
        <p:nvPicPr>
          <p:cNvPr id="404" name="Google Shape;404;p30"/>
          <p:cNvPicPr preferRelativeResize="0"/>
          <p:nvPr/>
        </p:nvPicPr>
        <p:blipFill rotWithShape="1">
          <a:blip r:embed="rId4">
            <a:alphaModFix/>
          </a:blip>
          <a:srcRect l="544" t="721" r="534" b="415"/>
          <a:stretch/>
        </p:blipFill>
        <p:spPr>
          <a:xfrm>
            <a:off x="1810700" y="1272525"/>
            <a:ext cx="6451751" cy="5234874"/>
          </a:xfrm>
          <a:prstGeom prst="rect">
            <a:avLst/>
          </a:prstGeom>
          <a:noFill/>
          <a:ln w="9525" cap="flat" cmpd="sng">
            <a:solidFill>
              <a:srgbClr val="666666"/>
            </a:solidFill>
            <a:prstDash val="solid"/>
            <a:round/>
            <a:headEnd type="none" w="sm" len="sm"/>
            <a:tailEnd type="none" w="sm" len="sm"/>
          </a:ln>
          <a:effectLst>
            <a:outerShdw blurRad="414338" dist="123825" dir="3540000" algn="bl" rotWithShape="0">
              <a:srgbClr val="666666">
                <a:alpha val="30000"/>
              </a:srgbClr>
            </a:outerShdw>
          </a:effectLst>
        </p:spPr>
      </p:pic>
      <p:grpSp>
        <p:nvGrpSpPr>
          <p:cNvPr id="405" name="Google Shape;405;p30"/>
          <p:cNvGrpSpPr/>
          <p:nvPr/>
        </p:nvGrpSpPr>
        <p:grpSpPr>
          <a:xfrm>
            <a:off x="8709100" y="2889900"/>
            <a:ext cx="1516800" cy="1565324"/>
            <a:chOff x="8709100" y="2889900"/>
            <a:chExt cx="1516800" cy="1565324"/>
          </a:xfrm>
        </p:grpSpPr>
        <p:sp>
          <p:nvSpPr>
            <p:cNvPr id="406" name="Google Shape;406;p30"/>
            <p:cNvSpPr txBox="1"/>
            <p:nvPr/>
          </p:nvSpPr>
          <p:spPr>
            <a:xfrm>
              <a:off x="8709100" y="2889900"/>
              <a:ext cx="15168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434343"/>
                  </a:solidFill>
                </a:rPr>
                <a:t>SCORE KEY</a:t>
              </a:r>
              <a:endParaRPr sz="1200">
                <a:solidFill>
                  <a:srgbClr val="434343"/>
                </a:solidFill>
              </a:endParaRPr>
            </a:p>
          </p:txBody>
        </p:sp>
        <p:sp>
          <p:nvSpPr>
            <p:cNvPr id="407" name="Google Shape;407;p30"/>
            <p:cNvSpPr/>
            <p:nvPr/>
          </p:nvSpPr>
          <p:spPr>
            <a:xfrm>
              <a:off x="8709100" y="4185524"/>
              <a:ext cx="1516800" cy="2697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LEADING</a:t>
              </a:r>
              <a:endParaRPr sz="900">
                <a:solidFill>
                  <a:srgbClr val="434343"/>
                </a:solidFill>
              </a:endParaRPr>
            </a:p>
          </p:txBody>
        </p:sp>
        <p:sp>
          <p:nvSpPr>
            <p:cNvPr id="408" name="Google Shape;408;p30"/>
            <p:cNvSpPr/>
            <p:nvPr/>
          </p:nvSpPr>
          <p:spPr>
            <a:xfrm>
              <a:off x="8709100" y="3864750"/>
              <a:ext cx="1516800" cy="2697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PRACTICING</a:t>
              </a:r>
              <a:endParaRPr sz="900">
                <a:solidFill>
                  <a:srgbClr val="434343"/>
                </a:solidFill>
              </a:endParaRPr>
            </a:p>
          </p:txBody>
        </p:sp>
        <p:sp>
          <p:nvSpPr>
            <p:cNvPr id="409" name="Google Shape;409;p30"/>
            <p:cNvSpPr/>
            <p:nvPr/>
          </p:nvSpPr>
          <p:spPr>
            <a:xfrm>
              <a:off x="8709100" y="3543975"/>
              <a:ext cx="1516800" cy="269700"/>
            </a:xfrm>
            <a:prstGeom prst="rect">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EMERGING</a:t>
              </a:r>
              <a:endParaRPr sz="900">
                <a:solidFill>
                  <a:srgbClr val="434343"/>
                </a:solidFill>
              </a:endParaRPr>
            </a:p>
          </p:txBody>
        </p:sp>
        <p:sp>
          <p:nvSpPr>
            <p:cNvPr id="410" name="Google Shape;410;p30"/>
            <p:cNvSpPr/>
            <p:nvPr/>
          </p:nvSpPr>
          <p:spPr>
            <a:xfrm>
              <a:off x="8709100" y="3223200"/>
              <a:ext cx="1516800" cy="2697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434343"/>
                  </a:solidFill>
                </a:rPr>
                <a:t>NON-EXISTENT / BASIC</a:t>
              </a:r>
              <a:endParaRPr sz="900">
                <a:solidFill>
                  <a:srgbClr val="434343"/>
                </a:solidFill>
              </a:endParaRPr>
            </a:p>
          </p:txBody>
        </p:sp>
      </p:grpSp>
      <p:sp>
        <p:nvSpPr>
          <p:cNvPr id="411" name="Google Shape;411;p30"/>
          <p:cNvSpPr txBox="1">
            <a:spLocks noGrp="1"/>
          </p:cNvSpPr>
          <p:nvPr>
            <p:ph type="title"/>
          </p:nvPr>
        </p:nvSpPr>
        <p:spPr>
          <a:xfrm>
            <a:off x="495300" y="139700"/>
            <a:ext cx="55992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412" name="Google Shape;412;p30" descr="pasted-image.pdf"/>
          <p:cNvPicPr preferRelativeResize="0"/>
          <p:nvPr/>
        </p:nvPicPr>
        <p:blipFill rotWithShape="1">
          <a:blip r:embed="rId5">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 - Basic 1 2">
  <p:cSld name="D - Basic_1_2_3">
    <p:spTree>
      <p:nvGrpSpPr>
        <p:cNvPr id="1" name="Shape 413"/>
        <p:cNvGrpSpPr/>
        <p:nvPr/>
      </p:nvGrpSpPr>
      <p:grpSpPr>
        <a:xfrm>
          <a:off x="0" y="0"/>
          <a:ext cx="0" cy="0"/>
          <a:chOff x="0" y="0"/>
          <a:chExt cx="0" cy="0"/>
        </a:xfrm>
      </p:grpSpPr>
      <p:pic>
        <p:nvPicPr>
          <p:cNvPr id="414" name="Google Shape;414;p31"/>
          <p:cNvPicPr preferRelativeResize="0"/>
          <p:nvPr/>
        </p:nvPicPr>
        <p:blipFill rotWithShape="1">
          <a:blip r:embed="rId2">
            <a:alphaModFix/>
          </a:blip>
          <a:srcRect r="60439" b="41086"/>
          <a:stretch/>
        </p:blipFill>
        <p:spPr>
          <a:xfrm flipH="1">
            <a:off x="0" y="5870624"/>
            <a:ext cx="4821900" cy="990000"/>
          </a:xfrm>
          <a:prstGeom prst="rect">
            <a:avLst/>
          </a:prstGeom>
          <a:noFill/>
          <a:ln>
            <a:noFill/>
          </a:ln>
        </p:spPr>
      </p:pic>
      <p:pic>
        <p:nvPicPr>
          <p:cNvPr id="415" name="Google Shape;415;p31"/>
          <p:cNvPicPr preferRelativeResize="0"/>
          <p:nvPr/>
        </p:nvPicPr>
        <p:blipFill rotWithShape="1">
          <a:blip r:embed="rId3">
            <a:alphaModFix amt="45000"/>
          </a:blip>
          <a:srcRect t="-34264" r="52262"/>
          <a:stretch/>
        </p:blipFill>
        <p:spPr>
          <a:xfrm>
            <a:off x="8595375" y="1535700"/>
            <a:ext cx="3593450" cy="597200"/>
          </a:xfrm>
          <a:prstGeom prst="rect">
            <a:avLst/>
          </a:prstGeom>
          <a:noFill/>
          <a:ln>
            <a:noFill/>
          </a:ln>
        </p:spPr>
      </p:pic>
      <p:pic>
        <p:nvPicPr>
          <p:cNvPr id="416" name="Google Shape;416;p31"/>
          <p:cNvPicPr preferRelativeResize="0"/>
          <p:nvPr/>
        </p:nvPicPr>
        <p:blipFill>
          <a:blip r:embed="rId3">
            <a:alphaModFix amt="45000"/>
          </a:blip>
          <a:stretch>
            <a:fillRect/>
          </a:stretch>
        </p:blipFill>
        <p:spPr>
          <a:xfrm flipH="1">
            <a:off x="6206075" y="291398"/>
            <a:ext cx="3773625" cy="306453"/>
          </a:xfrm>
          <a:prstGeom prst="rect">
            <a:avLst/>
          </a:prstGeom>
          <a:noFill/>
          <a:ln>
            <a:noFill/>
          </a:ln>
        </p:spPr>
      </p:pic>
      <p:sp>
        <p:nvSpPr>
          <p:cNvPr id="417" name="Google Shape;417;p31"/>
          <p:cNvSpPr txBox="1">
            <a:spLocks noGrp="1"/>
          </p:cNvSpPr>
          <p:nvPr>
            <p:ph type="title"/>
          </p:nvPr>
        </p:nvSpPr>
        <p:spPr>
          <a:xfrm>
            <a:off x="495300" y="139700"/>
            <a:ext cx="55992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418" name="Google Shape;418;p31" descr="pasted-image.pdf"/>
          <p:cNvPicPr preferRelativeResize="0"/>
          <p:nvPr/>
        </p:nvPicPr>
        <p:blipFill rotWithShape="1">
          <a:blip r:embed="rId4">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sic">
  <p:cSld name="D - Basic">
    <p:spTree>
      <p:nvGrpSpPr>
        <p:cNvPr id="1" name="Shape 40"/>
        <p:cNvGrpSpPr/>
        <p:nvPr/>
      </p:nvGrpSpPr>
      <p:grpSpPr>
        <a:xfrm>
          <a:off x="0" y="0"/>
          <a:ext cx="0" cy="0"/>
          <a:chOff x="0" y="0"/>
          <a:chExt cx="0" cy="0"/>
        </a:xfrm>
      </p:grpSpPr>
      <p:sp>
        <p:nvSpPr>
          <p:cNvPr id="41" name="Google Shape;41;p4"/>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42" name="Google Shape;42;p4"/>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43" name="Google Shape;43;p4"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 - Basic 2">
  <p:cSld name="D - Basic_1_3_3">
    <p:spTree>
      <p:nvGrpSpPr>
        <p:cNvPr id="1" name="Shape 420"/>
        <p:cNvGrpSpPr/>
        <p:nvPr/>
      </p:nvGrpSpPr>
      <p:grpSpPr>
        <a:xfrm>
          <a:off x="0" y="0"/>
          <a:ext cx="0" cy="0"/>
          <a:chOff x="0" y="0"/>
          <a:chExt cx="0" cy="0"/>
        </a:xfrm>
      </p:grpSpPr>
      <p:pic>
        <p:nvPicPr>
          <p:cNvPr id="421" name="Google Shape;421;p32"/>
          <p:cNvPicPr preferRelativeResize="0"/>
          <p:nvPr/>
        </p:nvPicPr>
        <p:blipFill rotWithShape="1">
          <a:blip r:embed="rId2">
            <a:alphaModFix/>
          </a:blip>
          <a:srcRect t="12854" r="10128" b="2241"/>
          <a:stretch/>
        </p:blipFill>
        <p:spPr>
          <a:xfrm>
            <a:off x="0" y="381000"/>
            <a:ext cx="12188828" cy="6477001"/>
          </a:xfrm>
          <a:prstGeom prst="rect">
            <a:avLst/>
          </a:prstGeom>
          <a:noFill/>
          <a:ln>
            <a:noFill/>
          </a:ln>
        </p:spPr>
      </p:pic>
      <p:sp>
        <p:nvSpPr>
          <p:cNvPr id="422" name="Google Shape;422;p32"/>
          <p:cNvSpPr/>
          <p:nvPr/>
        </p:nvSpPr>
        <p:spPr>
          <a:xfrm>
            <a:off x="8362950" y="3581400"/>
            <a:ext cx="3829050" cy="1876425"/>
          </a:xfrm>
          <a:custGeom>
            <a:avLst/>
            <a:gdLst/>
            <a:ahLst/>
            <a:cxnLst/>
            <a:rect l="l" t="t" r="r" b="b"/>
            <a:pathLst>
              <a:path w="153162" h="75057" extrusionOk="0">
                <a:moveTo>
                  <a:pt x="0" y="75057"/>
                </a:moveTo>
                <a:lnTo>
                  <a:pt x="77724" y="70866"/>
                </a:lnTo>
                <a:lnTo>
                  <a:pt x="132969" y="70866"/>
                </a:lnTo>
                <a:lnTo>
                  <a:pt x="153162" y="71628"/>
                </a:lnTo>
                <a:lnTo>
                  <a:pt x="153162" y="381"/>
                </a:lnTo>
                <a:lnTo>
                  <a:pt x="140208" y="0"/>
                </a:lnTo>
                <a:lnTo>
                  <a:pt x="127469" y="11207"/>
                </a:lnTo>
                <a:lnTo>
                  <a:pt x="111839" y="13428"/>
                </a:lnTo>
                <a:lnTo>
                  <a:pt x="96655" y="22753"/>
                </a:lnTo>
                <a:lnTo>
                  <a:pt x="78347" y="21864"/>
                </a:lnTo>
                <a:lnTo>
                  <a:pt x="48427" y="28081"/>
                </a:lnTo>
                <a:lnTo>
                  <a:pt x="21632" y="47175"/>
                </a:lnTo>
                <a:close/>
              </a:path>
            </a:pathLst>
          </a:custGeom>
          <a:solidFill>
            <a:srgbClr val="F3FAFF"/>
          </a:solidFill>
          <a:ln>
            <a:noFill/>
          </a:ln>
        </p:spPr>
      </p:sp>
      <p:pic>
        <p:nvPicPr>
          <p:cNvPr id="423" name="Google Shape;423;p32"/>
          <p:cNvPicPr preferRelativeResize="0"/>
          <p:nvPr/>
        </p:nvPicPr>
        <p:blipFill rotWithShape="1">
          <a:blip r:embed="rId3">
            <a:alphaModFix/>
          </a:blip>
          <a:srcRect l="37062" r="34528" b="36548"/>
          <a:stretch/>
        </p:blipFill>
        <p:spPr>
          <a:xfrm>
            <a:off x="8402072" y="3358087"/>
            <a:ext cx="3793781" cy="1928702"/>
          </a:xfrm>
          <a:prstGeom prst="rect">
            <a:avLst/>
          </a:prstGeom>
          <a:noFill/>
          <a:ln>
            <a:noFill/>
          </a:ln>
        </p:spPr>
      </p:pic>
      <p:sp>
        <p:nvSpPr>
          <p:cNvPr id="424" name="Google Shape;424;p32"/>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425" name="Google Shape;425;p32"/>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426" name="Google Shape;426;p32"/>
          <p:cNvPicPr preferRelativeResize="0"/>
          <p:nvPr/>
        </p:nvPicPr>
        <p:blipFill>
          <a:blip r:embed="rId4">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grpSp>
        <p:nvGrpSpPr>
          <p:cNvPr id="427" name="Google Shape;427;p32"/>
          <p:cNvGrpSpPr/>
          <p:nvPr/>
        </p:nvGrpSpPr>
        <p:grpSpPr>
          <a:xfrm>
            <a:off x="4441855" y="5555181"/>
            <a:ext cx="1343100" cy="902432"/>
            <a:chOff x="6003955" y="5614156"/>
            <a:chExt cx="1343100" cy="902432"/>
          </a:xfrm>
        </p:grpSpPr>
        <p:pic>
          <p:nvPicPr>
            <p:cNvPr id="428" name="Google Shape;428;p32"/>
            <p:cNvPicPr preferRelativeResize="0"/>
            <p:nvPr/>
          </p:nvPicPr>
          <p:blipFill rotWithShape="1">
            <a:blip r:embed="rId5">
              <a:alphaModFix amt="54000"/>
            </a:blip>
            <a:srcRect/>
            <a:stretch/>
          </p:blipFill>
          <p:spPr>
            <a:xfrm>
              <a:off x="6019560" y="6095017"/>
              <a:ext cx="1296063" cy="421572"/>
            </a:xfrm>
            <a:prstGeom prst="rect">
              <a:avLst/>
            </a:prstGeom>
            <a:noFill/>
            <a:ln>
              <a:noFill/>
            </a:ln>
          </p:spPr>
        </p:pic>
        <p:pic>
          <p:nvPicPr>
            <p:cNvPr id="429" name="Google Shape;429;p32" descr="pasted-image.pdf"/>
            <p:cNvPicPr preferRelativeResize="0"/>
            <p:nvPr/>
          </p:nvPicPr>
          <p:blipFill rotWithShape="1">
            <a:blip r:embed="rId6">
              <a:alphaModFix/>
            </a:blip>
            <a:srcRect/>
            <a:stretch/>
          </p:blipFill>
          <p:spPr>
            <a:xfrm>
              <a:off x="6003955" y="5614156"/>
              <a:ext cx="1343100" cy="745739"/>
            </a:xfrm>
            <a:prstGeom prst="rect">
              <a:avLst/>
            </a:prstGeom>
            <a:noFill/>
            <a:ln>
              <a:noFill/>
            </a:ln>
          </p:spPr>
        </p:pic>
      </p:grpSp>
      <p:grpSp>
        <p:nvGrpSpPr>
          <p:cNvPr id="430" name="Google Shape;430;p32"/>
          <p:cNvGrpSpPr/>
          <p:nvPr/>
        </p:nvGrpSpPr>
        <p:grpSpPr>
          <a:xfrm>
            <a:off x="1809510" y="5336103"/>
            <a:ext cx="1438941" cy="1267285"/>
            <a:chOff x="1923810" y="5545653"/>
            <a:chExt cx="1438941" cy="1267285"/>
          </a:xfrm>
        </p:grpSpPr>
        <p:pic>
          <p:nvPicPr>
            <p:cNvPr id="431" name="Google Shape;431;p32"/>
            <p:cNvPicPr preferRelativeResize="0"/>
            <p:nvPr/>
          </p:nvPicPr>
          <p:blipFill rotWithShape="1">
            <a:blip r:embed="rId5">
              <a:alphaModFix amt="54000"/>
            </a:blip>
            <a:srcRect/>
            <a:stretch/>
          </p:blipFill>
          <p:spPr>
            <a:xfrm>
              <a:off x="1923810" y="6391367"/>
              <a:ext cx="1296063" cy="421572"/>
            </a:xfrm>
            <a:prstGeom prst="rect">
              <a:avLst/>
            </a:prstGeom>
            <a:noFill/>
            <a:ln>
              <a:noFill/>
            </a:ln>
          </p:spPr>
        </p:pic>
        <p:pic>
          <p:nvPicPr>
            <p:cNvPr id="432" name="Google Shape;432;p32"/>
            <p:cNvPicPr preferRelativeResize="0"/>
            <p:nvPr/>
          </p:nvPicPr>
          <p:blipFill rotWithShape="1">
            <a:blip r:embed="rId5">
              <a:alphaModFix amt="54000"/>
            </a:blip>
            <a:srcRect/>
            <a:stretch/>
          </p:blipFill>
          <p:spPr>
            <a:xfrm>
              <a:off x="2396952" y="6334225"/>
              <a:ext cx="965799" cy="421575"/>
            </a:xfrm>
            <a:prstGeom prst="rect">
              <a:avLst/>
            </a:prstGeom>
            <a:noFill/>
            <a:ln>
              <a:noFill/>
            </a:ln>
          </p:spPr>
        </p:pic>
        <p:pic>
          <p:nvPicPr>
            <p:cNvPr id="433" name="Google Shape;433;p32" descr="Picture 61"/>
            <p:cNvPicPr preferRelativeResize="0"/>
            <p:nvPr/>
          </p:nvPicPr>
          <p:blipFill rotWithShape="1">
            <a:blip r:embed="rId7">
              <a:alphaModFix/>
            </a:blip>
            <a:srcRect/>
            <a:stretch/>
          </p:blipFill>
          <p:spPr>
            <a:xfrm>
              <a:off x="2159844" y="5545653"/>
              <a:ext cx="958898" cy="1102049"/>
            </a:xfrm>
            <a:prstGeom prst="rect">
              <a:avLst/>
            </a:prstGeom>
            <a:noFill/>
            <a:ln>
              <a:noFill/>
            </a:ln>
          </p:spPr>
        </p:pic>
      </p:grpSp>
      <p:pic>
        <p:nvPicPr>
          <p:cNvPr id="434" name="Google Shape;434;p32"/>
          <p:cNvPicPr preferRelativeResize="0"/>
          <p:nvPr/>
        </p:nvPicPr>
        <p:blipFill>
          <a:blip r:embed="rId8">
            <a:alphaModFix/>
          </a:blip>
          <a:stretch>
            <a:fillRect/>
          </a:stretch>
        </p:blipFill>
        <p:spPr>
          <a:xfrm flipH="1">
            <a:off x="7973962" y="4845199"/>
            <a:ext cx="712524" cy="1512277"/>
          </a:xfrm>
          <a:prstGeom prst="rect">
            <a:avLst/>
          </a:prstGeom>
          <a:noFill/>
          <a:ln>
            <a:noFill/>
          </a:ln>
        </p:spPr>
      </p:pic>
      <p:pic>
        <p:nvPicPr>
          <p:cNvPr id="435" name="Google Shape;435;p32"/>
          <p:cNvPicPr preferRelativeResize="0"/>
          <p:nvPr/>
        </p:nvPicPr>
        <p:blipFill>
          <a:blip r:embed="rId9">
            <a:alphaModFix/>
          </a:blip>
          <a:stretch>
            <a:fillRect/>
          </a:stretch>
        </p:blipFill>
        <p:spPr>
          <a:xfrm>
            <a:off x="8657912" y="4921400"/>
            <a:ext cx="710368" cy="151227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A2 - Title Slide B 1">
  <p:cSld name="A2 - Title Slide B">
    <p:spTree>
      <p:nvGrpSpPr>
        <p:cNvPr id="1" name="Shape 453"/>
        <p:cNvGrpSpPr/>
        <p:nvPr/>
      </p:nvGrpSpPr>
      <p:grpSpPr>
        <a:xfrm>
          <a:off x="0" y="0"/>
          <a:ext cx="0" cy="0"/>
          <a:chOff x="0" y="0"/>
          <a:chExt cx="0" cy="0"/>
        </a:xfrm>
      </p:grpSpPr>
      <p:pic>
        <p:nvPicPr>
          <p:cNvPr id="454" name="Google Shape;454;p34"/>
          <p:cNvPicPr preferRelativeResize="0"/>
          <p:nvPr/>
        </p:nvPicPr>
        <p:blipFill rotWithShape="1">
          <a:blip r:embed="rId2">
            <a:alphaModFix/>
          </a:blip>
          <a:srcRect t="5382" b="7660"/>
          <a:stretch/>
        </p:blipFill>
        <p:spPr>
          <a:xfrm>
            <a:off x="0" y="0"/>
            <a:ext cx="12188823" cy="6858000"/>
          </a:xfrm>
          <a:prstGeom prst="rect">
            <a:avLst/>
          </a:prstGeom>
          <a:noFill/>
          <a:ln>
            <a:noFill/>
          </a:ln>
        </p:spPr>
      </p:pic>
      <p:pic>
        <p:nvPicPr>
          <p:cNvPr id="455" name="Google Shape;455;p34"/>
          <p:cNvPicPr preferRelativeResize="0"/>
          <p:nvPr/>
        </p:nvPicPr>
        <p:blipFill>
          <a:blip r:embed="rId3">
            <a:alphaModFix amt="45000"/>
          </a:blip>
          <a:stretch>
            <a:fillRect/>
          </a:stretch>
        </p:blipFill>
        <p:spPr>
          <a:xfrm>
            <a:off x="-643369" y="271964"/>
            <a:ext cx="8245619" cy="487175"/>
          </a:xfrm>
          <a:prstGeom prst="rect">
            <a:avLst/>
          </a:prstGeom>
          <a:noFill/>
          <a:ln>
            <a:noFill/>
          </a:ln>
        </p:spPr>
      </p:pic>
      <p:pic>
        <p:nvPicPr>
          <p:cNvPr id="456" name="Google Shape;456;p34"/>
          <p:cNvPicPr preferRelativeResize="0"/>
          <p:nvPr/>
        </p:nvPicPr>
        <p:blipFill>
          <a:blip r:embed="rId3">
            <a:alphaModFix amt="45000"/>
          </a:blip>
          <a:stretch>
            <a:fillRect/>
          </a:stretch>
        </p:blipFill>
        <p:spPr>
          <a:xfrm flipH="1">
            <a:off x="7602252" y="1000800"/>
            <a:ext cx="4401899" cy="357475"/>
          </a:xfrm>
          <a:prstGeom prst="rect">
            <a:avLst/>
          </a:prstGeom>
          <a:noFill/>
          <a:ln>
            <a:noFill/>
          </a:ln>
        </p:spPr>
      </p:pic>
      <p:sp>
        <p:nvSpPr>
          <p:cNvPr id="458" name="Google Shape;458;p34"/>
          <p:cNvSpPr/>
          <p:nvPr/>
        </p:nvSpPr>
        <p:spPr>
          <a:xfrm>
            <a:off x="10123933" y="1843520"/>
            <a:ext cx="845400" cy="727800"/>
          </a:xfrm>
          <a:prstGeom prst="star4">
            <a:avLst>
              <a:gd name="adj" fmla="val 12500"/>
            </a:avLst>
          </a:prstGeom>
          <a:solidFill>
            <a:srgbClr val="205CA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9" name="Google Shape;459;p34" descr="pasted-image.pdf"/>
          <p:cNvPicPr preferRelativeResize="0"/>
          <p:nvPr/>
        </p:nvPicPr>
        <p:blipFill rotWithShape="1">
          <a:blip r:embed="rId4">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3">
  <p:cSld name="CUSTOM_3">
    <p:spTree>
      <p:nvGrpSpPr>
        <p:cNvPr id="1" name="Shape 460"/>
        <p:cNvGrpSpPr/>
        <p:nvPr/>
      </p:nvGrpSpPr>
      <p:grpSpPr>
        <a:xfrm>
          <a:off x="0" y="0"/>
          <a:ext cx="0" cy="0"/>
          <a:chOff x="0" y="0"/>
          <a:chExt cx="0" cy="0"/>
        </a:xfrm>
      </p:grpSpPr>
      <p:pic>
        <p:nvPicPr>
          <p:cNvPr id="461" name="Google Shape;461;p35"/>
          <p:cNvPicPr preferRelativeResize="0"/>
          <p:nvPr/>
        </p:nvPicPr>
        <p:blipFill rotWithShape="1">
          <a:blip r:embed="rId2">
            <a:alphaModFix/>
          </a:blip>
          <a:srcRect l="790" r="365"/>
          <a:stretch/>
        </p:blipFill>
        <p:spPr>
          <a:xfrm>
            <a:off x="0" y="3651775"/>
            <a:ext cx="12188827" cy="2806625"/>
          </a:xfrm>
          <a:prstGeom prst="rect">
            <a:avLst/>
          </a:prstGeom>
          <a:noFill/>
          <a:ln>
            <a:noFill/>
          </a:ln>
        </p:spPr>
      </p:pic>
      <p:pic>
        <p:nvPicPr>
          <p:cNvPr id="462" name="Google Shape;462;p35"/>
          <p:cNvPicPr preferRelativeResize="0"/>
          <p:nvPr/>
        </p:nvPicPr>
        <p:blipFill>
          <a:blip r:embed="rId3">
            <a:alphaModFix/>
          </a:blip>
          <a:stretch>
            <a:fillRect/>
          </a:stretch>
        </p:blipFill>
        <p:spPr>
          <a:xfrm>
            <a:off x="0" y="4457397"/>
            <a:ext cx="12188826" cy="2372456"/>
          </a:xfrm>
          <a:prstGeom prst="rect">
            <a:avLst/>
          </a:prstGeom>
          <a:noFill/>
          <a:ln>
            <a:noFill/>
          </a:ln>
        </p:spPr>
      </p:pic>
      <p:pic>
        <p:nvPicPr>
          <p:cNvPr id="463" name="Google Shape;463;p35"/>
          <p:cNvPicPr preferRelativeResize="0"/>
          <p:nvPr/>
        </p:nvPicPr>
        <p:blipFill rotWithShape="1">
          <a:blip r:embed="rId4">
            <a:alphaModFix/>
          </a:blip>
          <a:srcRect b="33186"/>
          <a:stretch/>
        </p:blipFill>
        <p:spPr>
          <a:xfrm>
            <a:off x="-9525" y="5315550"/>
            <a:ext cx="12211051" cy="1542450"/>
          </a:xfrm>
          <a:prstGeom prst="rect">
            <a:avLst/>
          </a:prstGeom>
          <a:noFill/>
          <a:ln>
            <a:noFill/>
          </a:ln>
        </p:spPr>
      </p:pic>
      <p:pic>
        <p:nvPicPr>
          <p:cNvPr id="464" name="Google Shape;464;p35"/>
          <p:cNvPicPr preferRelativeResize="0"/>
          <p:nvPr/>
        </p:nvPicPr>
        <p:blipFill>
          <a:blip r:embed="rId5">
            <a:alphaModFix/>
          </a:blip>
          <a:stretch>
            <a:fillRect/>
          </a:stretch>
        </p:blipFill>
        <p:spPr>
          <a:xfrm>
            <a:off x="2017575" y="3866725"/>
            <a:ext cx="1729000" cy="2909600"/>
          </a:xfrm>
          <a:prstGeom prst="rect">
            <a:avLst/>
          </a:prstGeom>
          <a:noFill/>
          <a:ln>
            <a:noFill/>
          </a:ln>
        </p:spPr>
      </p:pic>
      <p:pic>
        <p:nvPicPr>
          <p:cNvPr id="465" name="Google Shape;465;p35" descr="pasted-image.pdf"/>
          <p:cNvPicPr preferRelativeResize="0"/>
          <p:nvPr/>
        </p:nvPicPr>
        <p:blipFill rotWithShape="1">
          <a:blip r:embed="rId6">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5">
  <p:cSld name="CUSTOM_5">
    <p:spTree>
      <p:nvGrpSpPr>
        <p:cNvPr id="1" name="Shape 471"/>
        <p:cNvGrpSpPr/>
        <p:nvPr/>
      </p:nvGrpSpPr>
      <p:grpSpPr>
        <a:xfrm>
          <a:off x="0" y="0"/>
          <a:ext cx="0" cy="0"/>
          <a:chOff x="0" y="0"/>
          <a:chExt cx="0" cy="0"/>
        </a:xfrm>
      </p:grpSpPr>
      <p:pic>
        <p:nvPicPr>
          <p:cNvPr id="472" name="Google Shape;472;p37"/>
          <p:cNvPicPr preferRelativeResize="0"/>
          <p:nvPr/>
        </p:nvPicPr>
        <p:blipFill rotWithShape="1">
          <a:blip r:embed="rId2">
            <a:alphaModFix/>
          </a:blip>
          <a:srcRect l="790" r="365"/>
          <a:stretch/>
        </p:blipFill>
        <p:spPr>
          <a:xfrm>
            <a:off x="0" y="3651775"/>
            <a:ext cx="12188827" cy="2806625"/>
          </a:xfrm>
          <a:prstGeom prst="rect">
            <a:avLst/>
          </a:prstGeom>
          <a:noFill/>
          <a:ln>
            <a:noFill/>
          </a:ln>
        </p:spPr>
      </p:pic>
      <p:pic>
        <p:nvPicPr>
          <p:cNvPr id="473" name="Google Shape;473;p37"/>
          <p:cNvPicPr preferRelativeResize="0"/>
          <p:nvPr/>
        </p:nvPicPr>
        <p:blipFill>
          <a:blip r:embed="rId3">
            <a:alphaModFix/>
          </a:blip>
          <a:stretch>
            <a:fillRect/>
          </a:stretch>
        </p:blipFill>
        <p:spPr>
          <a:xfrm>
            <a:off x="0" y="4457397"/>
            <a:ext cx="12188826" cy="2372456"/>
          </a:xfrm>
          <a:prstGeom prst="rect">
            <a:avLst/>
          </a:prstGeom>
          <a:noFill/>
          <a:ln>
            <a:noFill/>
          </a:ln>
        </p:spPr>
      </p:pic>
      <p:pic>
        <p:nvPicPr>
          <p:cNvPr id="474" name="Google Shape;474;p37"/>
          <p:cNvPicPr preferRelativeResize="0"/>
          <p:nvPr/>
        </p:nvPicPr>
        <p:blipFill rotWithShape="1">
          <a:blip r:embed="rId4">
            <a:alphaModFix/>
          </a:blip>
          <a:srcRect b="33186"/>
          <a:stretch/>
        </p:blipFill>
        <p:spPr>
          <a:xfrm>
            <a:off x="-9525" y="5315550"/>
            <a:ext cx="12211051" cy="1542450"/>
          </a:xfrm>
          <a:prstGeom prst="rect">
            <a:avLst/>
          </a:prstGeom>
          <a:noFill/>
          <a:ln>
            <a:noFill/>
          </a:ln>
        </p:spPr>
      </p:pic>
      <p:pic>
        <p:nvPicPr>
          <p:cNvPr id="475" name="Google Shape;475;p37"/>
          <p:cNvPicPr preferRelativeResize="0"/>
          <p:nvPr/>
        </p:nvPicPr>
        <p:blipFill>
          <a:blip r:embed="rId5">
            <a:alphaModFix/>
          </a:blip>
          <a:stretch>
            <a:fillRect/>
          </a:stretch>
        </p:blipFill>
        <p:spPr>
          <a:xfrm>
            <a:off x="2017575" y="3866725"/>
            <a:ext cx="1729000" cy="2909600"/>
          </a:xfrm>
          <a:prstGeom prst="rect">
            <a:avLst/>
          </a:prstGeom>
          <a:noFill/>
          <a:ln>
            <a:noFill/>
          </a:ln>
        </p:spPr>
      </p:pic>
      <p:pic>
        <p:nvPicPr>
          <p:cNvPr id="476" name="Google Shape;476;p37" descr="pasted-image.pdf"/>
          <p:cNvPicPr preferRelativeResize="0"/>
          <p:nvPr/>
        </p:nvPicPr>
        <p:blipFill rotWithShape="1">
          <a:blip r:embed="rId6">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1">
  <p:cSld name="CUSTOM_2_1">
    <p:spTree>
      <p:nvGrpSpPr>
        <p:cNvPr id="1" name="Shape 478"/>
        <p:cNvGrpSpPr/>
        <p:nvPr/>
      </p:nvGrpSpPr>
      <p:grpSpPr>
        <a:xfrm>
          <a:off x="0" y="0"/>
          <a:ext cx="0" cy="0"/>
          <a:chOff x="0" y="0"/>
          <a:chExt cx="0" cy="0"/>
        </a:xfrm>
      </p:grpSpPr>
      <p:pic>
        <p:nvPicPr>
          <p:cNvPr id="479" name="Google Shape;479;p38"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
        <p:nvSpPr>
          <p:cNvPr id="480" name="Google Shape;480;p38"/>
          <p:cNvSpPr txBox="1"/>
          <p:nvPr/>
        </p:nvSpPr>
        <p:spPr>
          <a:xfrm>
            <a:off x="571503" y="63500"/>
            <a:ext cx="11045700" cy="9906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endParaRPr sz="3000">
              <a:solidFill>
                <a:srgbClr val="205CA0"/>
              </a:solidFill>
            </a:endParaRPr>
          </a:p>
        </p:txBody>
      </p:sp>
      <p:sp>
        <p:nvSpPr>
          <p:cNvPr id="481" name="Google Shape;481;p38"/>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482" name="Google Shape;482;p38"/>
          <p:cNvPicPr preferRelativeResize="0"/>
          <p:nvPr/>
        </p:nvPicPr>
        <p:blipFill>
          <a:blip r:embed="rId3">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1 1">
  <p:cSld name="CUSTOM_2_1_1">
    <p:spTree>
      <p:nvGrpSpPr>
        <p:cNvPr id="1" name="Shape 506"/>
        <p:cNvGrpSpPr/>
        <p:nvPr/>
      </p:nvGrpSpPr>
      <p:grpSpPr>
        <a:xfrm>
          <a:off x="0" y="0"/>
          <a:ext cx="0" cy="0"/>
          <a:chOff x="0" y="0"/>
          <a:chExt cx="0" cy="0"/>
        </a:xfrm>
      </p:grpSpPr>
      <p:sp>
        <p:nvSpPr>
          <p:cNvPr id="507" name="Google Shape;507;p40"/>
          <p:cNvSpPr/>
          <p:nvPr/>
        </p:nvSpPr>
        <p:spPr>
          <a:xfrm>
            <a:off x="-20150" y="0"/>
            <a:ext cx="122091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205CA0"/>
              </a:buClr>
              <a:buSzPts val="1800"/>
              <a:buFont typeface="Arial"/>
              <a:buNone/>
            </a:pPr>
            <a:endParaRPr sz="1800" b="0" i="0" u="none" strike="noStrike" cap="none">
              <a:solidFill>
                <a:srgbClr val="205CA0"/>
              </a:solidFill>
              <a:latin typeface="Arial"/>
              <a:ea typeface="Arial"/>
              <a:cs typeface="Arial"/>
              <a:sym typeface="Arial"/>
            </a:endParaRPr>
          </a:p>
        </p:txBody>
      </p:sp>
      <p:pic>
        <p:nvPicPr>
          <p:cNvPr id="509" name="Google Shape;509;p40"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pic>
        <p:nvPicPr>
          <p:cNvPr id="511" name="Google Shape;511;p40"/>
          <p:cNvPicPr preferRelativeResize="0"/>
          <p:nvPr/>
        </p:nvPicPr>
        <p:blipFill rotWithShape="1">
          <a:blip r:embed="rId3">
            <a:alphaModFix/>
          </a:blip>
          <a:srcRect l="-1265" r="13997" b="7080"/>
          <a:stretch/>
        </p:blipFill>
        <p:spPr>
          <a:xfrm flipH="1">
            <a:off x="-20273" y="6098175"/>
            <a:ext cx="5250973" cy="7708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 - Basic 1 3">
  <p:cSld name="D - Basic_1_2_4">
    <p:spTree>
      <p:nvGrpSpPr>
        <p:cNvPr id="1" name="Shape 518"/>
        <p:cNvGrpSpPr/>
        <p:nvPr/>
      </p:nvGrpSpPr>
      <p:grpSpPr>
        <a:xfrm>
          <a:off x="0" y="0"/>
          <a:ext cx="0" cy="0"/>
          <a:chOff x="0" y="0"/>
          <a:chExt cx="0" cy="0"/>
        </a:xfrm>
      </p:grpSpPr>
      <p:pic>
        <p:nvPicPr>
          <p:cNvPr id="519" name="Google Shape;519;p42"/>
          <p:cNvPicPr preferRelativeResize="0"/>
          <p:nvPr/>
        </p:nvPicPr>
        <p:blipFill rotWithShape="1">
          <a:blip r:embed="rId2">
            <a:alphaModFix/>
          </a:blip>
          <a:srcRect r="60439" b="41086"/>
          <a:stretch/>
        </p:blipFill>
        <p:spPr>
          <a:xfrm flipH="1">
            <a:off x="0" y="5870624"/>
            <a:ext cx="4821900" cy="990000"/>
          </a:xfrm>
          <a:prstGeom prst="rect">
            <a:avLst/>
          </a:prstGeom>
          <a:noFill/>
          <a:ln>
            <a:noFill/>
          </a:ln>
        </p:spPr>
      </p:pic>
      <p:pic>
        <p:nvPicPr>
          <p:cNvPr id="520" name="Google Shape;520;p42"/>
          <p:cNvPicPr preferRelativeResize="0"/>
          <p:nvPr/>
        </p:nvPicPr>
        <p:blipFill rotWithShape="1">
          <a:blip r:embed="rId3">
            <a:alphaModFix amt="45000"/>
          </a:blip>
          <a:srcRect t="-34264" r="52262"/>
          <a:stretch/>
        </p:blipFill>
        <p:spPr>
          <a:xfrm>
            <a:off x="8595375" y="1535700"/>
            <a:ext cx="3593450" cy="597200"/>
          </a:xfrm>
          <a:prstGeom prst="rect">
            <a:avLst/>
          </a:prstGeom>
          <a:noFill/>
          <a:ln>
            <a:noFill/>
          </a:ln>
        </p:spPr>
      </p:pic>
      <p:pic>
        <p:nvPicPr>
          <p:cNvPr id="521" name="Google Shape;521;p42"/>
          <p:cNvPicPr preferRelativeResize="0"/>
          <p:nvPr/>
        </p:nvPicPr>
        <p:blipFill>
          <a:blip r:embed="rId3">
            <a:alphaModFix amt="45000"/>
          </a:blip>
          <a:stretch>
            <a:fillRect/>
          </a:stretch>
        </p:blipFill>
        <p:spPr>
          <a:xfrm flipH="1">
            <a:off x="6206075" y="291398"/>
            <a:ext cx="3773625" cy="306453"/>
          </a:xfrm>
          <a:prstGeom prst="rect">
            <a:avLst/>
          </a:prstGeom>
          <a:noFill/>
          <a:ln>
            <a:noFill/>
          </a:ln>
        </p:spPr>
      </p:pic>
      <p:sp>
        <p:nvSpPr>
          <p:cNvPr id="522" name="Google Shape;522;p42"/>
          <p:cNvSpPr txBox="1">
            <a:spLocks noGrp="1"/>
          </p:cNvSpPr>
          <p:nvPr>
            <p:ph type="title"/>
          </p:nvPr>
        </p:nvSpPr>
        <p:spPr>
          <a:xfrm>
            <a:off x="495300" y="139700"/>
            <a:ext cx="102942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523" name="Google Shape;523;p42" descr="pasted-image.pdf"/>
          <p:cNvPicPr preferRelativeResize="0"/>
          <p:nvPr/>
        </p:nvPicPr>
        <p:blipFill rotWithShape="1">
          <a:blip r:embed="rId4">
            <a:alphaModFix/>
          </a:blip>
          <a:srcRect/>
          <a:stretch/>
        </p:blipFill>
        <p:spPr>
          <a:xfrm>
            <a:off x="11030573" y="565459"/>
            <a:ext cx="634464" cy="444739"/>
          </a:xfrm>
          <a:prstGeom prst="rect">
            <a:avLst/>
          </a:prstGeom>
          <a:noFill/>
          <a:ln>
            <a:noFill/>
          </a:ln>
        </p:spPr>
      </p:pic>
      <p:pic>
        <p:nvPicPr>
          <p:cNvPr id="524" name="Google Shape;524;p42"/>
          <p:cNvPicPr preferRelativeResize="0"/>
          <p:nvPr/>
        </p:nvPicPr>
        <p:blipFill>
          <a:blip r:embed="rId5">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sp>
        <p:nvSpPr>
          <p:cNvPr id="525" name="Google Shape;525;p42"/>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o Compass logo bigger mountains">
  <p:cSld name="CUSTOM_6">
    <p:spTree>
      <p:nvGrpSpPr>
        <p:cNvPr id="1" name="Shape 526"/>
        <p:cNvGrpSpPr/>
        <p:nvPr/>
      </p:nvGrpSpPr>
      <p:grpSpPr>
        <a:xfrm>
          <a:off x="0" y="0"/>
          <a:ext cx="0" cy="0"/>
          <a:chOff x="0" y="0"/>
          <a:chExt cx="0" cy="0"/>
        </a:xfrm>
      </p:grpSpPr>
      <p:pic>
        <p:nvPicPr>
          <p:cNvPr id="527" name="Google Shape;527;p43"/>
          <p:cNvPicPr preferRelativeResize="0"/>
          <p:nvPr/>
        </p:nvPicPr>
        <p:blipFill rotWithShape="1">
          <a:blip r:embed="rId2">
            <a:alphaModFix/>
          </a:blip>
          <a:srcRect r="60439" b="41086"/>
          <a:stretch/>
        </p:blipFill>
        <p:spPr>
          <a:xfrm flipH="1">
            <a:off x="0" y="5870624"/>
            <a:ext cx="4821900" cy="990000"/>
          </a:xfrm>
          <a:prstGeom prst="rect">
            <a:avLst/>
          </a:prstGeom>
          <a:noFill/>
          <a:ln>
            <a:noFill/>
          </a:ln>
        </p:spPr>
      </p:pic>
      <p:pic>
        <p:nvPicPr>
          <p:cNvPr id="528" name="Google Shape;528;p43"/>
          <p:cNvPicPr preferRelativeResize="0"/>
          <p:nvPr/>
        </p:nvPicPr>
        <p:blipFill rotWithShape="1">
          <a:blip r:embed="rId3">
            <a:alphaModFix amt="45000"/>
          </a:blip>
          <a:srcRect t="-34264" r="52262"/>
          <a:stretch/>
        </p:blipFill>
        <p:spPr>
          <a:xfrm>
            <a:off x="8595375" y="1535700"/>
            <a:ext cx="3593450" cy="597200"/>
          </a:xfrm>
          <a:prstGeom prst="rect">
            <a:avLst/>
          </a:prstGeom>
          <a:noFill/>
          <a:ln>
            <a:noFill/>
          </a:ln>
        </p:spPr>
      </p:pic>
      <p:pic>
        <p:nvPicPr>
          <p:cNvPr id="529" name="Google Shape;529;p43"/>
          <p:cNvPicPr preferRelativeResize="0"/>
          <p:nvPr/>
        </p:nvPicPr>
        <p:blipFill>
          <a:blip r:embed="rId3">
            <a:alphaModFix amt="45000"/>
          </a:blip>
          <a:stretch>
            <a:fillRect/>
          </a:stretch>
        </p:blipFill>
        <p:spPr>
          <a:xfrm flipH="1">
            <a:off x="6206075" y="291398"/>
            <a:ext cx="3773625" cy="306453"/>
          </a:xfrm>
          <a:prstGeom prst="rect">
            <a:avLst/>
          </a:prstGeom>
          <a:noFill/>
          <a:ln>
            <a:noFill/>
          </a:ln>
        </p:spPr>
      </p:pic>
      <p:pic>
        <p:nvPicPr>
          <p:cNvPr id="530" name="Google Shape;530;p43" descr="pasted-image.pdf"/>
          <p:cNvPicPr preferRelativeResize="0"/>
          <p:nvPr/>
        </p:nvPicPr>
        <p:blipFill rotWithShape="1">
          <a:blip r:embed="rId4">
            <a:alphaModFix/>
          </a:blip>
          <a:srcRect/>
          <a:stretch/>
        </p:blipFill>
        <p:spPr>
          <a:xfrm>
            <a:off x="11030573" y="565459"/>
            <a:ext cx="635734" cy="44509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535"/>
        <p:cNvGrpSpPr/>
        <p:nvPr/>
      </p:nvGrpSpPr>
      <p:grpSpPr>
        <a:xfrm>
          <a:off x="0" y="0"/>
          <a:ext cx="0" cy="0"/>
          <a:chOff x="0" y="0"/>
          <a:chExt cx="0" cy="0"/>
        </a:xfrm>
      </p:grpSpPr>
      <p:sp>
        <p:nvSpPr>
          <p:cNvPr id="536" name="Google Shape;536;p45"/>
          <p:cNvSpPr txBox="1">
            <a:spLocks noGrp="1"/>
          </p:cNvSpPr>
          <p:nvPr>
            <p:ph type="body" idx="1"/>
          </p:nvPr>
        </p:nvSpPr>
        <p:spPr>
          <a:xfrm>
            <a:off x="571503" y="1097179"/>
            <a:ext cx="11046000" cy="33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100"/>
              </a:spcBef>
              <a:spcAft>
                <a:spcPts val="0"/>
              </a:spcAft>
              <a:buClr>
                <a:srgbClr val="434343"/>
              </a:buClr>
              <a:buSzPts val="2200"/>
              <a:buNone/>
              <a:defRPr sz="2200" b="0" i="0">
                <a:solidFill>
                  <a:srgbClr val="434343"/>
                </a:solidFill>
                <a:latin typeface="Arial"/>
                <a:ea typeface="Arial"/>
                <a:cs typeface="Arial"/>
                <a:sym typeface="Arial"/>
              </a:defRPr>
            </a:lvl1pPr>
            <a:lvl2pPr marL="914400" lvl="1" indent="-342900" algn="l" rtl="0">
              <a:lnSpc>
                <a:spcPct val="100000"/>
              </a:lnSpc>
              <a:spcBef>
                <a:spcPts val="3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537" name="Google Shape;537;p45"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sp>
        <p:nvSpPr>
          <p:cNvPr id="538" name="Google Shape;538;p45"/>
          <p:cNvSpPr txBox="1">
            <a:spLocks noGrp="1"/>
          </p:cNvSpPr>
          <p:nvPr>
            <p:ph type="title"/>
          </p:nvPr>
        </p:nvSpPr>
        <p:spPr>
          <a:xfrm>
            <a:off x="571500" y="63500"/>
            <a:ext cx="10354500" cy="9906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sic 2">
  <p:cSld name="Basic 2">
    <p:spTree>
      <p:nvGrpSpPr>
        <p:cNvPr id="1" name="Shape 539"/>
        <p:cNvGrpSpPr/>
        <p:nvPr/>
      </p:nvGrpSpPr>
      <p:grpSpPr>
        <a:xfrm>
          <a:off x="0" y="0"/>
          <a:ext cx="0" cy="0"/>
          <a:chOff x="0" y="0"/>
          <a:chExt cx="0" cy="0"/>
        </a:xfrm>
      </p:grpSpPr>
      <p:pic>
        <p:nvPicPr>
          <p:cNvPr id="540" name="Google Shape;540;p46"/>
          <p:cNvPicPr preferRelativeResize="0"/>
          <p:nvPr/>
        </p:nvPicPr>
        <p:blipFill>
          <a:blip r:embed="rId2">
            <a:alphaModFix/>
          </a:blip>
          <a:stretch>
            <a:fillRect/>
          </a:stretch>
        </p:blipFill>
        <p:spPr>
          <a:xfrm>
            <a:off x="0" y="-26541"/>
            <a:ext cx="12188824" cy="6884543"/>
          </a:xfrm>
          <a:prstGeom prst="rect">
            <a:avLst/>
          </a:prstGeom>
          <a:noFill/>
          <a:ln>
            <a:noFill/>
          </a:ln>
        </p:spPr>
      </p:pic>
      <p:sp>
        <p:nvSpPr>
          <p:cNvPr id="541" name="Google Shape;541;p46"/>
          <p:cNvSpPr txBox="1">
            <a:spLocks noGrp="1"/>
          </p:cNvSpPr>
          <p:nvPr>
            <p:ph type="body" idx="1"/>
          </p:nvPr>
        </p:nvSpPr>
        <p:spPr>
          <a:xfrm>
            <a:off x="571503" y="1097179"/>
            <a:ext cx="11046000" cy="33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100"/>
              </a:spcBef>
              <a:spcAft>
                <a:spcPts val="0"/>
              </a:spcAft>
              <a:buClr>
                <a:srgbClr val="434343"/>
              </a:buClr>
              <a:buSzPts val="2200"/>
              <a:buNone/>
              <a:defRPr sz="2200" b="0" i="0">
                <a:solidFill>
                  <a:srgbClr val="434343"/>
                </a:solidFill>
                <a:latin typeface="Arial"/>
                <a:ea typeface="Arial"/>
                <a:cs typeface="Arial"/>
                <a:sym typeface="Arial"/>
              </a:defRPr>
            </a:lvl1pPr>
            <a:lvl2pPr marL="914400" lvl="1" indent="-342900" algn="l" rtl="0">
              <a:lnSpc>
                <a:spcPct val="100000"/>
              </a:lnSpc>
              <a:spcBef>
                <a:spcPts val="3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228600" algn="l" rtl="0">
              <a:lnSpc>
                <a:spcPct val="100000"/>
              </a:lnSpc>
              <a:spcBef>
                <a:spcPts val="600"/>
              </a:spcBef>
              <a:spcAft>
                <a:spcPts val="0"/>
              </a:spcAft>
              <a:buSzPts val="1400"/>
              <a:buNone/>
              <a:defRPr/>
            </a:lvl5pPr>
            <a:lvl6pPr marL="2743200" lvl="5" indent="-342900" algn="l" rtl="0">
              <a:lnSpc>
                <a:spcPct val="100000"/>
              </a:lnSpc>
              <a:spcBef>
                <a:spcPts val="60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542" name="Google Shape;542;p46" descr="pasted-image.pdf"/>
          <p:cNvPicPr preferRelativeResize="0"/>
          <p:nvPr/>
        </p:nvPicPr>
        <p:blipFill rotWithShape="1">
          <a:blip r:embed="rId3">
            <a:alphaModFix/>
          </a:blip>
          <a:srcRect/>
          <a:stretch/>
        </p:blipFill>
        <p:spPr>
          <a:xfrm>
            <a:off x="11030573" y="565459"/>
            <a:ext cx="635734" cy="445095"/>
          </a:xfrm>
          <a:prstGeom prst="rect">
            <a:avLst/>
          </a:prstGeom>
          <a:noFill/>
          <a:ln>
            <a:noFill/>
          </a:ln>
        </p:spPr>
      </p:pic>
      <p:sp>
        <p:nvSpPr>
          <p:cNvPr id="543" name="Google Shape;543;p46"/>
          <p:cNvSpPr txBox="1">
            <a:spLocks noGrp="1"/>
          </p:cNvSpPr>
          <p:nvPr>
            <p:ph type="title"/>
          </p:nvPr>
        </p:nvSpPr>
        <p:spPr>
          <a:xfrm>
            <a:off x="571500" y="63500"/>
            <a:ext cx="10354500" cy="9906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 - Basic - Title Only 1">
  <p:cSld name="D - Basic_2">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46" name="Google Shape;46;p5"/>
          <p:cNvSpPr txBox="1">
            <a:spLocks noGrp="1"/>
          </p:cNvSpPr>
          <p:nvPr>
            <p:ph type="body" idx="1"/>
          </p:nvPr>
        </p:nvSpPr>
        <p:spPr>
          <a:xfrm>
            <a:off x="502714" y="1389888"/>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000"/>
              <a:buFont typeface="Arial"/>
              <a:buNone/>
              <a:defRPr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47" name="Google Shape;47;p5"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
        <p:nvSpPr>
          <p:cNvPr id="48" name="Google Shape;48;p5"/>
          <p:cNvSpPr txBox="1"/>
          <p:nvPr/>
        </p:nvSpPr>
        <p:spPr>
          <a:xfrm>
            <a:off x="3557700" y="0"/>
            <a:ext cx="5148600" cy="395700"/>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000"/>
              <a:buFont typeface="Arial"/>
              <a:buNone/>
            </a:pPr>
            <a:r>
              <a:rPr lang="en" sz="1800">
                <a:solidFill>
                  <a:srgbClr val="FF0000"/>
                </a:solidFill>
              </a:rPr>
              <a:t>R</a:t>
            </a:r>
            <a:r>
              <a:rPr lang="en" sz="1800" b="0" i="0" u="none" strike="noStrike" cap="none">
                <a:solidFill>
                  <a:srgbClr val="FF0000"/>
                </a:solidFill>
                <a:latin typeface="Arial"/>
                <a:ea typeface="Arial"/>
                <a:cs typeface="Arial"/>
                <a:sym typeface="Arial"/>
              </a:rPr>
              <a:t>emove</a:t>
            </a:r>
            <a:r>
              <a:rPr lang="en" sz="1800">
                <a:solidFill>
                  <a:srgbClr val="FF0000"/>
                </a:solidFill>
              </a:rPr>
              <a:t> this slide</a:t>
            </a:r>
            <a:r>
              <a:rPr lang="en" sz="1800" b="0" i="0" u="none" strike="noStrike" cap="none">
                <a:solidFill>
                  <a:srgbClr val="FF0000"/>
                </a:solidFill>
                <a:latin typeface="Arial"/>
                <a:ea typeface="Arial"/>
                <a:cs typeface="Arial"/>
                <a:sym typeface="Arial"/>
              </a:rPr>
              <a:t> before customer presentations</a:t>
            </a:r>
            <a:endParaRPr sz="1800" b="0" i="0" u="none" strike="noStrike" cap="none">
              <a:solidFill>
                <a:srgbClr val="000000"/>
              </a:solidFill>
              <a:latin typeface="Arial"/>
              <a:ea typeface="Arial"/>
              <a:cs typeface="Arial"/>
              <a:sym typeface="Arial"/>
            </a:endParaRPr>
          </a:p>
        </p:txBody>
      </p:sp>
      <p:pic>
        <p:nvPicPr>
          <p:cNvPr id="49" name="Google Shape;49;p5"/>
          <p:cNvPicPr preferRelativeResize="0"/>
          <p:nvPr/>
        </p:nvPicPr>
        <p:blipFill rotWithShape="1">
          <a:blip r:embed="rId3">
            <a:alphaModFix amt="45000"/>
          </a:blip>
          <a:srcRect t="-34264" r="52262"/>
          <a:stretch/>
        </p:blipFill>
        <p:spPr>
          <a:xfrm>
            <a:off x="8595375" y="1535700"/>
            <a:ext cx="3593450" cy="597200"/>
          </a:xfrm>
          <a:prstGeom prst="rect">
            <a:avLst/>
          </a:prstGeom>
          <a:noFill/>
          <a:ln>
            <a:noFill/>
          </a:ln>
        </p:spPr>
      </p:pic>
      <p:pic>
        <p:nvPicPr>
          <p:cNvPr id="50" name="Google Shape;50;p5"/>
          <p:cNvPicPr preferRelativeResize="0"/>
          <p:nvPr/>
        </p:nvPicPr>
        <p:blipFill>
          <a:blip r:embed="rId4">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pic>
        <p:nvPicPr>
          <p:cNvPr id="51" name="Google Shape;51;p5"/>
          <p:cNvPicPr preferRelativeResize="0"/>
          <p:nvPr/>
        </p:nvPicPr>
        <p:blipFill rotWithShape="1">
          <a:blip r:embed="rId5">
            <a:alphaModFix/>
          </a:blip>
          <a:srcRect r="60439" b="41086"/>
          <a:stretch/>
        </p:blipFill>
        <p:spPr>
          <a:xfrm flipH="1">
            <a:off x="0" y="5870624"/>
            <a:ext cx="4821900" cy="990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544"/>
        <p:cNvGrpSpPr/>
        <p:nvPr/>
      </p:nvGrpSpPr>
      <p:grpSpPr>
        <a:xfrm>
          <a:off x="0" y="0"/>
          <a:ext cx="0" cy="0"/>
          <a:chOff x="0" y="0"/>
          <a:chExt cx="0" cy="0"/>
        </a:xfrm>
      </p:grpSpPr>
      <p:pic>
        <p:nvPicPr>
          <p:cNvPr id="545" name="Google Shape;545;p47"/>
          <p:cNvPicPr preferRelativeResize="0"/>
          <p:nvPr/>
        </p:nvPicPr>
        <p:blipFill>
          <a:blip r:embed="rId2">
            <a:alphaModFix/>
          </a:blip>
          <a:stretch>
            <a:fillRect/>
          </a:stretch>
        </p:blipFill>
        <p:spPr>
          <a:xfrm>
            <a:off x="0" y="893"/>
            <a:ext cx="12188827" cy="6856215"/>
          </a:xfrm>
          <a:prstGeom prst="rect">
            <a:avLst/>
          </a:prstGeom>
          <a:noFill/>
          <a:ln>
            <a:noFill/>
          </a:ln>
        </p:spPr>
      </p:pic>
      <p:pic>
        <p:nvPicPr>
          <p:cNvPr id="546" name="Google Shape;546;p47"/>
          <p:cNvPicPr preferRelativeResize="0"/>
          <p:nvPr/>
        </p:nvPicPr>
        <p:blipFill>
          <a:blip r:embed="rId3">
            <a:alphaModFix/>
          </a:blip>
          <a:stretch>
            <a:fillRect/>
          </a:stretch>
        </p:blipFill>
        <p:spPr>
          <a:xfrm>
            <a:off x="0" y="3108686"/>
            <a:ext cx="12188827" cy="2774228"/>
          </a:xfrm>
          <a:prstGeom prst="rect">
            <a:avLst/>
          </a:prstGeom>
          <a:noFill/>
          <a:ln>
            <a:noFill/>
          </a:ln>
        </p:spPr>
      </p:pic>
      <p:pic>
        <p:nvPicPr>
          <p:cNvPr id="547" name="Google Shape;547;p47"/>
          <p:cNvPicPr preferRelativeResize="0"/>
          <p:nvPr/>
        </p:nvPicPr>
        <p:blipFill rotWithShape="1">
          <a:blip r:embed="rId4">
            <a:alphaModFix/>
          </a:blip>
          <a:srcRect l="393" t="2240" r="1355" b="-2240"/>
          <a:stretch/>
        </p:blipFill>
        <p:spPr>
          <a:xfrm>
            <a:off x="209862" y="224853"/>
            <a:ext cx="12188827" cy="70103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th slide">
  <p:cSld name="D - Basic_1_3">
    <p:spTree>
      <p:nvGrpSpPr>
        <p:cNvPr id="1" name="Shape 549"/>
        <p:cNvGrpSpPr/>
        <p:nvPr/>
      </p:nvGrpSpPr>
      <p:grpSpPr>
        <a:xfrm>
          <a:off x="0" y="0"/>
          <a:ext cx="0" cy="0"/>
          <a:chOff x="0" y="0"/>
          <a:chExt cx="0" cy="0"/>
        </a:xfrm>
      </p:grpSpPr>
      <p:sp>
        <p:nvSpPr>
          <p:cNvPr id="550" name="Google Shape;550;p48"/>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818181"/>
              </a:buClr>
              <a:buSzPts val="2200"/>
              <a:buFont typeface="Arial"/>
              <a:buNone/>
              <a:defRPr sz="2200" b="0" i="0" u="none" strike="noStrike" cap="none">
                <a:solidFill>
                  <a:srgbClr val="818181"/>
                </a:solidFill>
                <a:latin typeface="Arial"/>
                <a:ea typeface="Arial"/>
                <a:cs typeface="Arial"/>
                <a:sym typeface="Arial"/>
              </a:defRPr>
            </a:lvl1pPr>
            <a:lvl2pPr marL="914400" marR="0" lvl="1" indent="-342900" algn="l" rtl="0">
              <a:lnSpc>
                <a:spcPct val="100000"/>
              </a:lnSpc>
              <a:spcBef>
                <a:spcPts val="200"/>
              </a:spcBef>
              <a:spcAft>
                <a:spcPts val="0"/>
              </a:spcAft>
              <a:buClr>
                <a:srgbClr val="818181"/>
              </a:buClr>
              <a:buSzPts val="1800"/>
              <a:buFont typeface="Arial"/>
              <a:buChar char="•"/>
              <a:defRPr sz="1800" b="0" i="0" u="none" strike="noStrike" cap="none">
                <a:solidFill>
                  <a:srgbClr val="818181"/>
                </a:solidFill>
                <a:latin typeface="Arial"/>
                <a:ea typeface="Arial"/>
                <a:cs typeface="Arial"/>
                <a:sym typeface="Arial"/>
              </a:defRPr>
            </a:lvl2pPr>
            <a:lvl3pPr marL="1371600" marR="0" lvl="2" indent="-330200" algn="l" rtl="0">
              <a:lnSpc>
                <a:spcPct val="100000"/>
              </a:lnSpc>
              <a:spcBef>
                <a:spcPts val="600"/>
              </a:spcBef>
              <a:spcAft>
                <a:spcPts val="0"/>
              </a:spcAft>
              <a:buClr>
                <a:srgbClr val="818181"/>
              </a:buClr>
              <a:buSzPts val="1600"/>
              <a:buFont typeface="Arial"/>
              <a:buChar char="•"/>
              <a:defRPr sz="1600" b="0" i="0" u="none" strike="noStrike" cap="none">
                <a:solidFill>
                  <a:srgbClr val="818181"/>
                </a:solidFill>
                <a:latin typeface="Arial"/>
                <a:ea typeface="Arial"/>
                <a:cs typeface="Arial"/>
                <a:sym typeface="Arial"/>
              </a:defRPr>
            </a:lvl3pPr>
            <a:lvl4pPr marL="1828800" marR="0" lvl="3" indent="-317500" algn="l" rtl="0">
              <a:lnSpc>
                <a:spcPct val="100000"/>
              </a:lnSpc>
              <a:spcBef>
                <a:spcPts val="600"/>
              </a:spcBef>
              <a:spcAft>
                <a:spcPts val="0"/>
              </a:spcAft>
              <a:buClr>
                <a:srgbClr val="818181"/>
              </a:buClr>
              <a:buSzPts val="1400"/>
              <a:buFont typeface="Arial"/>
              <a:buChar char="•"/>
              <a:defRPr sz="1400" b="1" i="0" u="none" strike="noStrike" cap="none">
                <a:solidFill>
                  <a:srgbClr val="818181"/>
                </a:solidFill>
                <a:latin typeface="Arial"/>
                <a:ea typeface="Arial"/>
                <a:cs typeface="Arial"/>
                <a:sym typeface="Arial"/>
              </a:defRPr>
            </a:lvl4pPr>
            <a:lvl5pPr marL="2286000" marR="0" lvl="4" indent="-228600" algn="l" rtl="0">
              <a:lnSpc>
                <a:spcPct val="100000"/>
              </a:lnSpc>
              <a:spcBef>
                <a:spcPts val="600"/>
              </a:spcBef>
              <a:spcAft>
                <a:spcPts val="0"/>
              </a:spcAft>
              <a:buClr>
                <a:srgbClr val="818181"/>
              </a:buClr>
              <a:buSzPts val="1400"/>
              <a:buFont typeface="Arial"/>
              <a:buNone/>
              <a:defRPr sz="2000" b="0" i="0" u="none" strike="noStrike" cap="none">
                <a:solidFill>
                  <a:srgbClr val="818181"/>
                </a:solidFill>
                <a:latin typeface="Arial"/>
                <a:ea typeface="Arial"/>
                <a:cs typeface="Arial"/>
                <a:sym typeface="Arial"/>
              </a:defRPr>
            </a:lvl5pPr>
            <a:lvl6pPr marL="2743200" marR="0" lvl="5" indent="-355600" algn="l" rtl="0">
              <a:lnSpc>
                <a:spcPct val="100000"/>
              </a:lnSpc>
              <a:spcBef>
                <a:spcPts val="600"/>
              </a:spcBef>
              <a:spcAft>
                <a:spcPts val="0"/>
              </a:spcAft>
              <a:buClr>
                <a:srgbClr val="818181"/>
              </a:buClr>
              <a:buSzPts val="2000"/>
              <a:buFont typeface="Arial"/>
              <a:buChar char="•"/>
              <a:defRPr sz="2000" b="0" i="0" u="none" strike="noStrike" cap="none">
                <a:solidFill>
                  <a:srgbClr val="818181"/>
                </a:solidFill>
                <a:latin typeface="Arial"/>
                <a:ea typeface="Arial"/>
                <a:cs typeface="Arial"/>
                <a:sym typeface="Arial"/>
              </a:defRPr>
            </a:lvl6pPr>
            <a:lvl7pPr marL="3200400" marR="0" lvl="6" indent="-355600" algn="l" rtl="0">
              <a:lnSpc>
                <a:spcPct val="100000"/>
              </a:lnSpc>
              <a:spcBef>
                <a:spcPts val="400"/>
              </a:spcBef>
              <a:spcAft>
                <a:spcPts val="0"/>
              </a:spcAft>
              <a:buClr>
                <a:srgbClr val="818181"/>
              </a:buClr>
              <a:buSzPts val="2000"/>
              <a:buFont typeface="Arial"/>
              <a:buChar char="•"/>
              <a:defRPr sz="2000" b="0" i="0" u="none" strike="noStrike" cap="none">
                <a:solidFill>
                  <a:srgbClr val="818181"/>
                </a:solidFill>
                <a:latin typeface="Arial"/>
                <a:ea typeface="Arial"/>
                <a:cs typeface="Arial"/>
                <a:sym typeface="Arial"/>
              </a:defRPr>
            </a:lvl7pPr>
            <a:lvl8pPr marL="3657600" marR="0" lvl="7" indent="-355600" algn="l" rtl="0">
              <a:lnSpc>
                <a:spcPct val="100000"/>
              </a:lnSpc>
              <a:spcBef>
                <a:spcPts val="400"/>
              </a:spcBef>
              <a:spcAft>
                <a:spcPts val="0"/>
              </a:spcAft>
              <a:buClr>
                <a:srgbClr val="818181"/>
              </a:buClr>
              <a:buSzPts val="2000"/>
              <a:buFont typeface="Arial"/>
              <a:buChar char="•"/>
              <a:defRPr sz="2000" b="0" i="0" u="none" strike="noStrike" cap="none">
                <a:solidFill>
                  <a:srgbClr val="818181"/>
                </a:solidFill>
                <a:latin typeface="Arial"/>
                <a:ea typeface="Arial"/>
                <a:cs typeface="Arial"/>
                <a:sym typeface="Arial"/>
              </a:defRPr>
            </a:lvl8pPr>
            <a:lvl9pPr marL="4114800" marR="0" lvl="8" indent="-355600" algn="l" rtl="0">
              <a:lnSpc>
                <a:spcPct val="100000"/>
              </a:lnSpc>
              <a:spcBef>
                <a:spcPts val="400"/>
              </a:spcBef>
              <a:spcAft>
                <a:spcPts val="0"/>
              </a:spcAft>
              <a:buClr>
                <a:srgbClr val="818181"/>
              </a:buClr>
              <a:buSzPts val="2000"/>
              <a:buFont typeface="Arial"/>
              <a:buChar char="•"/>
              <a:defRPr sz="2000" b="0" i="0" u="none" strike="noStrike" cap="none">
                <a:solidFill>
                  <a:srgbClr val="818181"/>
                </a:solidFill>
                <a:latin typeface="Arial"/>
                <a:ea typeface="Arial"/>
                <a:cs typeface="Arial"/>
                <a:sym typeface="Arial"/>
              </a:defRPr>
            </a:lvl9pPr>
          </a:lstStyle>
          <a:p>
            <a:endParaRPr/>
          </a:p>
        </p:txBody>
      </p:sp>
      <p:sp>
        <p:nvSpPr>
          <p:cNvPr id="551" name="Google Shape;551;p48"/>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552" name="Google Shape;552;p48"/>
          <p:cNvSpPr txBox="1">
            <a:spLocks noGrp="1"/>
          </p:cNvSpPr>
          <p:nvPr>
            <p:ph type="body" idx="2"/>
          </p:nvPr>
        </p:nvSpPr>
        <p:spPr>
          <a:xfrm>
            <a:off x="511774" y="1616290"/>
            <a:ext cx="11029500" cy="4223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100"/>
              </a:spcBef>
              <a:spcAft>
                <a:spcPts val="0"/>
              </a:spcAft>
              <a:buClr>
                <a:srgbClr val="7F7F7F"/>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42900" algn="l" rtl="0">
              <a:lnSpc>
                <a:spcPct val="100000"/>
              </a:lnSpc>
              <a:spcBef>
                <a:spcPts val="300"/>
              </a:spcBef>
              <a:spcAft>
                <a:spcPts val="0"/>
              </a:spcAft>
              <a:buClr>
                <a:srgbClr val="818181"/>
              </a:buClr>
              <a:buSzPts val="1800"/>
              <a:buFont typeface="Arial"/>
              <a:buChar char="•"/>
              <a:defRPr sz="1800" b="0" i="0" u="none" strike="noStrike" cap="none">
                <a:solidFill>
                  <a:srgbClr val="818181"/>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2"/>
              </a:buClr>
              <a:buSzPts val="1400"/>
              <a:buFont typeface="Arial"/>
              <a:buNone/>
              <a:defRPr sz="2000" b="0" i="0" u="none" strike="noStrike" cap="none">
                <a:solidFill>
                  <a:schemeClr val="accent2"/>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53" name="Google Shape;553;p48"/>
          <p:cNvPicPr preferRelativeResize="0"/>
          <p:nvPr/>
        </p:nvPicPr>
        <p:blipFill>
          <a:blip r:embed="rId2">
            <a:alphaModFix/>
          </a:blip>
          <a:stretch>
            <a:fillRect/>
          </a:stretch>
        </p:blipFill>
        <p:spPr>
          <a:xfrm>
            <a:off x="-711" y="-400"/>
            <a:ext cx="12189538" cy="685799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 - Basic">
  <p:cSld name="D - Basic_1_6">
    <p:spTree>
      <p:nvGrpSpPr>
        <p:cNvPr id="1" name="Shape 618"/>
        <p:cNvGrpSpPr/>
        <p:nvPr/>
      </p:nvGrpSpPr>
      <p:grpSpPr>
        <a:xfrm>
          <a:off x="0" y="0"/>
          <a:ext cx="0" cy="0"/>
          <a:chOff x="0" y="0"/>
          <a:chExt cx="0" cy="0"/>
        </a:xfrm>
      </p:grpSpPr>
      <p:sp>
        <p:nvSpPr>
          <p:cNvPr id="619" name="Google Shape;619;p57"/>
          <p:cNvSpPr/>
          <p:nvPr/>
        </p:nvSpPr>
        <p:spPr>
          <a:xfrm>
            <a:off x="-8250" y="-8025"/>
            <a:ext cx="12216000" cy="6858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7"/>
          <p:cNvSpPr/>
          <p:nvPr/>
        </p:nvSpPr>
        <p:spPr>
          <a:xfrm>
            <a:off x="-150" y="-4425"/>
            <a:ext cx="12188700" cy="1651200"/>
          </a:xfrm>
          <a:prstGeom prst="rect">
            <a:avLst/>
          </a:prstGeom>
          <a:solidFill>
            <a:srgbClr val="3087D1"/>
          </a:solidFill>
          <a:ln>
            <a:noFill/>
          </a:ln>
        </p:spPr>
        <p:txBody>
          <a:bodyPr spcFirstLastPara="1" wrap="square" lIns="38075" tIns="38075" rIns="38075" bIns="38075" anchor="ctr" anchorCtr="0">
            <a:noAutofit/>
          </a:bodyPr>
          <a:lstStyle/>
          <a:p>
            <a:pPr marL="0" marR="0" lvl="0" indent="0" algn="ctr" rtl="0">
              <a:lnSpc>
                <a:spcPct val="90000"/>
              </a:lnSpc>
              <a:spcBef>
                <a:spcPts val="0"/>
              </a:spcBef>
              <a:spcAft>
                <a:spcPts val="0"/>
              </a:spcAft>
              <a:buNone/>
            </a:pPr>
            <a:endParaRPr sz="2400">
              <a:solidFill>
                <a:srgbClr val="205CA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1 - Cityscape Vignette" userDrawn="1">
  <p:cSld name="S1 - Cityscape Vignette">
    <p:spTree>
      <p:nvGrpSpPr>
        <p:cNvPr id="1" name="Shape 50"/>
        <p:cNvGrpSpPr/>
        <p:nvPr/>
      </p:nvGrpSpPr>
      <p:grpSpPr>
        <a:xfrm>
          <a:off x="0" y="0"/>
          <a:ext cx="0" cy="0"/>
          <a:chOff x="0" y="0"/>
          <a:chExt cx="0" cy="0"/>
        </a:xfrm>
      </p:grpSpPr>
      <p:pic>
        <p:nvPicPr>
          <p:cNvPr id="54" name="Google Shape;54;p13" descr="pasted-image.pdf"/>
          <p:cNvPicPr preferRelativeResize="0"/>
          <p:nvPr/>
        </p:nvPicPr>
        <p:blipFill rotWithShape="1">
          <a:blip r:embed="rId2">
            <a:alphaModFix/>
          </a:blip>
          <a:srcRect/>
          <a:stretch/>
        </p:blipFill>
        <p:spPr>
          <a:xfrm>
            <a:off x="11030572" y="565461"/>
            <a:ext cx="635568" cy="445095"/>
          </a:xfrm>
          <a:prstGeom prst="rect">
            <a:avLst/>
          </a:prstGeom>
          <a:noFill/>
          <a:ln>
            <a:noFill/>
          </a:ln>
        </p:spPr>
      </p:pic>
      <p:cxnSp>
        <p:nvCxnSpPr>
          <p:cNvPr id="4" name="Straight Connector 3">
            <a:extLst>
              <a:ext uri="{FF2B5EF4-FFF2-40B4-BE49-F238E27FC236}">
                <a16:creationId xmlns:a16="http://schemas.microsoft.com/office/drawing/2014/main" id="{42FADB0E-86B7-874D-B8FB-A687391864E5}"/>
              </a:ext>
            </a:extLst>
          </p:cNvPr>
          <p:cNvCxnSpPr/>
          <p:nvPr userDrawn="1"/>
        </p:nvCxnSpPr>
        <p:spPr>
          <a:xfrm>
            <a:off x="10796149" y="548891"/>
            <a:ext cx="0" cy="461665"/>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869C90D-66D7-A64E-BF1B-160AD976E05E}"/>
              </a:ext>
            </a:extLst>
          </p:cNvPr>
          <p:cNvSpPr txBox="1"/>
          <p:nvPr userDrawn="1"/>
        </p:nvSpPr>
        <p:spPr>
          <a:xfrm>
            <a:off x="9248931" y="565461"/>
            <a:ext cx="1547218" cy="461665"/>
          </a:xfrm>
          <a:prstGeom prst="rect">
            <a:avLst/>
          </a:prstGeom>
          <a:noFill/>
        </p:spPr>
        <p:txBody>
          <a:bodyPr wrap="none" rtlCol="0">
            <a:spAutoFit/>
          </a:bodyPr>
          <a:lstStyle/>
          <a:p>
            <a:r>
              <a:rPr lang="en-US" sz="1200" b="0" i="0" dirty="0">
                <a:solidFill>
                  <a:schemeClr val="bg2">
                    <a:lumMod val="75000"/>
                  </a:schemeClr>
                </a:solidFill>
                <a:latin typeface="Salesforce Sans Thin" panose="020B0205020202020203" pitchFamily="34" charset="77"/>
              </a:rPr>
              <a:t>From The Office Of </a:t>
            </a:r>
          </a:p>
          <a:p>
            <a:r>
              <a:rPr lang="en-US" sz="1200" b="0" i="1" dirty="0">
                <a:solidFill>
                  <a:srgbClr val="00B0F0"/>
                </a:solidFill>
                <a:latin typeface="Salesforce Sans Thin" panose="020B0205020202020203" pitchFamily="34" charset="77"/>
              </a:rPr>
              <a:t>Market Strategy </a:t>
            </a:r>
          </a:p>
        </p:txBody>
      </p:sp>
    </p:spTree>
    <p:extLst>
      <p:ext uri="{BB962C8B-B14F-4D97-AF65-F5344CB8AC3E}">
        <p14:creationId xmlns:p14="http://schemas.microsoft.com/office/powerpoint/2010/main" val="2266269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3 - Title Slide_ C">
  <p:cSld name="A3 - Title Slide_ C">
    <p:bg>
      <p:bgPr>
        <a:solidFill>
          <a:srgbClr val="F4F4F4"/>
        </a:solidFill>
        <a:effectLst/>
      </p:bgPr>
    </p:bg>
    <p:spTree>
      <p:nvGrpSpPr>
        <p:cNvPr id="1" name="Shape 117"/>
        <p:cNvGrpSpPr/>
        <p:nvPr/>
      </p:nvGrpSpPr>
      <p:grpSpPr>
        <a:xfrm>
          <a:off x="0" y="0"/>
          <a:ext cx="0" cy="0"/>
          <a:chOff x="0" y="0"/>
          <a:chExt cx="0" cy="0"/>
        </a:xfrm>
      </p:grpSpPr>
      <p:pic>
        <p:nvPicPr>
          <p:cNvPr id="118" name="Google Shape;118;p22"/>
          <p:cNvPicPr preferRelativeResize="0"/>
          <p:nvPr/>
        </p:nvPicPr>
        <p:blipFill rotWithShape="1">
          <a:blip r:embed="rId2">
            <a:alphaModFix/>
          </a:blip>
          <a:srcRect l="-1804" r="2676"/>
          <a:stretch/>
        </p:blipFill>
        <p:spPr>
          <a:xfrm>
            <a:off x="1015969" y="515233"/>
            <a:ext cx="11172859" cy="6341867"/>
          </a:xfrm>
          <a:prstGeom prst="rect">
            <a:avLst/>
          </a:prstGeom>
          <a:noFill/>
          <a:ln>
            <a:noFill/>
          </a:ln>
        </p:spPr>
      </p:pic>
      <p:cxnSp>
        <p:nvCxnSpPr>
          <p:cNvPr id="119" name="Google Shape;119;p22"/>
          <p:cNvCxnSpPr/>
          <p:nvPr/>
        </p:nvCxnSpPr>
        <p:spPr>
          <a:xfrm>
            <a:off x="2218766" y="391199"/>
            <a:ext cx="0" cy="824400"/>
          </a:xfrm>
          <a:prstGeom prst="straightConnector1">
            <a:avLst/>
          </a:prstGeom>
          <a:noFill/>
          <a:ln w="9525" cap="flat" cmpd="sng">
            <a:solidFill>
              <a:schemeClr val="lt2"/>
            </a:solidFill>
            <a:prstDash val="solid"/>
            <a:round/>
            <a:headEnd type="none" w="sm" len="sm"/>
            <a:tailEnd type="none" w="sm" len="sm"/>
          </a:ln>
        </p:spPr>
      </p:cxnSp>
      <p:sp>
        <p:nvSpPr>
          <p:cNvPr id="120" name="Google Shape;120;p22"/>
          <p:cNvSpPr txBox="1">
            <a:spLocks noGrp="1"/>
          </p:cNvSpPr>
          <p:nvPr>
            <p:ph type="ctrTitle"/>
          </p:nvPr>
        </p:nvSpPr>
        <p:spPr>
          <a:xfrm>
            <a:off x="567278" y="2077864"/>
            <a:ext cx="4704774" cy="12984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2800"/>
              <a:buNone/>
              <a:defRPr sz="3466">
                <a:solidFill>
                  <a:schemeClr val="dk1"/>
                </a:solidFill>
                <a:latin typeface="Salesforce Sans"/>
                <a:ea typeface="Salesforce Sans"/>
                <a:cs typeface="Salesforce Sans"/>
                <a:sym typeface="Salesforce Sans"/>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21" name="Google Shape;121;p22"/>
          <p:cNvSpPr txBox="1">
            <a:spLocks noGrp="1"/>
          </p:cNvSpPr>
          <p:nvPr>
            <p:ph type="subTitle" idx="1"/>
          </p:nvPr>
        </p:nvSpPr>
        <p:spPr>
          <a:xfrm>
            <a:off x="578058" y="3397029"/>
            <a:ext cx="4697176" cy="4768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2399" b="0" i="0">
                <a:solidFill>
                  <a:schemeClr val="dk1"/>
                </a:solidFill>
                <a:latin typeface="Salesforce Sans"/>
                <a:ea typeface="Salesforce Sans"/>
                <a:cs typeface="Salesforce Sans"/>
                <a:sym typeface="Salesforce Sans"/>
              </a:defRPr>
            </a:lvl1pPr>
            <a:lvl2pPr lvl="1" algn="ctr" rtl="0">
              <a:spcBef>
                <a:spcPts val="267"/>
              </a:spcBef>
              <a:spcAft>
                <a:spcPts val="0"/>
              </a:spcAft>
              <a:buSzPts val="1400"/>
              <a:buNone/>
              <a:defRPr>
                <a:solidFill>
                  <a:srgbClr val="8A9ABD"/>
                </a:solidFill>
              </a:defRPr>
            </a:lvl2pPr>
            <a:lvl3pPr lvl="2" algn="ctr" rtl="0">
              <a:spcBef>
                <a:spcPts val="667"/>
              </a:spcBef>
              <a:spcAft>
                <a:spcPts val="0"/>
              </a:spcAft>
              <a:buSzPts val="1200"/>
              <a:buNone/>
              <a:defRPr>
                <a:solidFill>
                  <a:srgbClr val="8A9ABD"/>
                </a:solidFill>
              </a:defRPr>
            </a:lvl3pPr>
            <a:lvl4pPr lvl="3" algn="ctr" rtl="0">
              <a:spcBef>
                <a:spcPts val="667"/>
              </a:spcBef>
              <a:spcAft>
                <a:spcPts val="0"/>
              </a:spcAft>
              <a:buSzPts val="1100"/>
              <a:buNone/>
              <a:defRPr>
                <a:solidFill>
                  <a:srgbClr val="8A9ABD"/>
                </a:solidFill>
              </a:defRPr>
            </a:lvl4pPr>
            <a:lvl5pPr lvl="4" algn="ctr" rtl="0">
              <a:spcBef>
                <a:spcPts val="667"/>
              </a:spcBef>
              <a:spcAft>
                <a:spcPts val="0"/>
              </a:spcAft>
              <a:buSzPts val="1500"/>
              <a:buNone/>
              <a:defRPr>
                <a:solidFill>
                  <a:srgbClr val="8A9ABD"/>
                </a:solidFill>
              </a:defRPr>
            </a:lvl5pPr>
            <a:lvl6pPr lvl="5" algn="ctr" rtl="0">
              <a:spcBef>
                <a:spcPts val="667"/>
              </a:spcBef>
              <a:spcAft>
                <a:spcPts val="0"/>
              </a:spcAft>
              <a:buClr>
                <a:srgbClr val="8A9ABD"/>
              </a:buClr>
              <a:buSzPts val="1500"/>
              <a:buNone/>
              <a:defRPr>
                <a:solidFill>
                  <a:srgbClr val="8A9ABD"/>
                </a:solidFill>
              </a:defRPr>
            </a:lvl6pPr>
            <a:lvl7pPr lvl="6" algn="ctr" rtl="0">
              <a:spcBef>
                <a:spcPts val="2133"/>
              </a:spcBef>
              <a:spcAft>
                <a:spcPts val="0"/>
              </a:spcAft>
              <a:buClr>
                <a:srgbClr val="8A9ABD"/>
              </a:buClr>
              <a:buSzPts val="1500"/>
              <a:buNone/>
              <a:defRPr>
                <a:solidFill>
                  <a:srgbClr val="8A9ABD"/>
                </a:solidFill>
              </a:defRPr>
            </a:lvl7pPr>
            <a:lvl8pPr lvl="7" algn="ctr" rtl="0">
              <a:spcBef>
                <a:spcPts val="2133"/>
              </a:spcBef>
              <a:spcAft>
                <a:spcPts val="0"/>
              </a:spcAft>
              <a:buClr>
                <a:srgbClr val="8A9ABD"/>
              </a:buClr>
              <a:buSzPts val="1500"/>
              <a:buNone/>
              <a:defRPr>
                <a:solidFill>
                  <a:srgbClr val="8A9ABD"/>
                </a:solidFill>
              </a:defRPr>
            </a:lvl8pPr>
            <a:lvl9pPr lvl="8" algn="ctr" rtl="0">
              <a:spcBef>
                <a:spcPts val="2133"/>
              </a:spcBef>
              <a:spcAft>
                <a:spcPts val="2133"/>
              </a:spcAft>
              <a:buClr>
                <a:srgbClr val="8A9ABD"/>
              </a:buClr>
              <a:buSzPts val="1500"/>
              <a:buNone/>
              <a:defRPr>
                <a:solidFill>
                  <a:srgbClr val="8A9ABD"/>
                </a:solidFill>
              </a:defRPr>
            </a:lvl9pPr>
          </a:lstStyle>
          <a:p>
            <a:endParaRPr/>
          </a:p>
        </p:txBody>
      </p:sp>
      <p:sp>
        <p:nvSpPr>
          <p:cNvPr id="122" name="Google Shape;122;p22"/>
          <p:cNvSpPr txBox="1">
            <a:spLocks noGrp="1"/>
          </p:cNvSpPr>
          <p:nvPr>
            <p:ph type="body" idx="2"/>
          </p:nvPr>
        </p:nvSpPr>
        <p:spPr>
          <a:xfrm>
            <a:off x="578056" y="5245288"/>
            <a:ext cx="4693977" cy="285200"/>
          </a:xfrm>
          <a:prstGeom prst="rect">
            <a:avLst/>
          </a:prstGeom>
          <a:noFill/>
          <a:ln>
            <a:noFill/>
          </a:ln>
        </p:spPr>
        <p:txBody>
          <a:bodyPr spcFirstLastPara="1" wrap="square" lIns="0" tIns="0" rIns="0" bIns="0" anchor="t" anchorCtr="0">
            <a:noAutofit/>
          </a:bodyPr>
          <a:lstStyle>
            <a:lvl1pPr marL="609448" lvl="0" indent="-304724" algn="l" rtl="0">
              <a:spcBef>
                <a:spcPts val="0"/>
              </a:spcBef>
              <a:spcAft>
                <a:spcPts val="0"/>
              </a:spcAft>
              <a:buSzPts val="1400"/>
              <a:buFont typeface="Salesforce Sans"/>
              <a:buNone/>
              <a:defRPr sz="1866" b="0" i="0">
                <a:solidFill>
                  <a:schemeClr val="dk1"/>
                </a:solidFill>
                <a:latin typeface="Salesforce Sans"/>
                <a:ea typeface="Salesforce Sans"/>
                <a:cs typeface="Salesforce Sans"/>
                <a:sym typeface="Salesforce Sans"/>
              </a:defRPr>
            </a:lvl1pPr>
            <a:lvl2pPr marL="1218895" lvl="1" indent="-304724" algn="l" rtl="0">
              <a:spcBef>
                <a:spcPts val="267"/>
              </a:spcBef>
              <a:spcAft>
                <a:spcPts val="0"/>
              </a:spcAft>
              <a:buSzPts val="1200"/>
              <a:buFont typeface="Arial"/>
              <a:buNone/>
              <a:defRPr sz="1466">
                <a:solidFill>
                  <a:schemeClr val="lt2"/>
                </a:solidFill>
                <a:latin typeface="Salesforce Sans"/>
                <a:ea typeface="Salesforce Sans"/>
                <a:cs typeface="Salesforce Sans"/>
                <a:sym typeface="Salesforce Sans"/>
              </a:defRPr>
            </a:lvl2pPr>
            <a:lvl3pPr marL="1828343" marR="0" lvl="2" indent="-304724" algn="l" rtl="0">
              <a:lnSpc>
                <a:spcPct val="95000"/>
              </a:lnSpc>
              <a:spcBef>
                <a:spcPts val="267"/>
              </a:spcBef>
              <a:spcAft>
                <a:spcPts val="0"/>
              </a:spcAft>
              <a:buClr>
                <a:srgbClr val="BFBFBF"/>
              </a:buClr>
              <a:buSzPts val="1100"/>
              <a:buFont typeface="Arial"/>
              <a:buNone/>
              <a:defRPr sz="1466">
                <a:solidFill>
                  <a:schemeClr val="lt2"/>
                </a:solidFill>
                <a:latin typeface="Salesforce Sans"/>
                <a:ea typeface="Salesforce Sans"/>
                <a:cs typeface="Salesforce Sans"/>
                <a:sym typeface="Salesforce Sans"/>
              </a:defRPr>
            </a:lvl3pPr>
            <a:lvl4pPr marL="2437790" lvl="3" indent="-363976" algn="l" rtl="0">
              <a:spcBef>
                <a:spcPts val="0"/>
              </a:spcBef>
              <a:spcAft>
                <a:spcPts val="0"/>
              </a:spcAft>
              <a:buSzPts val="700"/>
              <a:buChar char="●"/>
              <a:defRPr sz="933">
                <a:solidFill>
                  <a:schemeClr val="lt1"/>
                </a:solidFill>
                <a:latin typeface="Salesforce Sans"/>
                <a:ea typeface="Salesforce Sans"/>
                <a:cs typeface="Salesforce Sans"/>
                <a:sym typeface="Salesforce Sans"/>
              </a:defRPr>
            </a:lvl4pPr>
            <a:lvl5pPr marL="3047238" lvl="4" indent="-304724" algn="l" rtl="0">
              <a:spcBef>
                <a:spcPts val="267"/>
              </a:spcBef>
              <a:spcAft>
                <a:spcPts val="0"/>
              </a:spcAft>
              <a:buSzPts val="1400"/>
              <a:buNone/>
              <a:defRPr sz="933">
                <a:solidFill>
                  <a:schemeClr val="lt1"/>
                </a:solidFill>
                <a:latin typeface="Salesforce Sans"/>
                <a:ea typeface="Salesforce Sans"/>
                <a:cs typeface="Salesforce Sans"/>
                <a:sym typeface="Salesforce Sans"/>
              </a:defRPr>
            </a:lvl5pPr>
            <a:lvl6pPr marL="3656686" lvl="5" indent="-423228" algn="l" rtl="0">
              <a:spcBef>
                <a:spcPts val="400"/>
              </a:spcBef>
              <a:spcAft>
                <a:spcPts val="0"/>
              </a:spcAft>
              <a:buClr>
                <a:schemeClr val="accent2"/>
              </a:buClr>
              <a:buSzPts val="1400"/>
              <a:buChar char="■"/>
              <a:defRPr/>
            </a:lvl6pPr>
            <a:lvl7pPr marL="4266133" lvl="6" indent="-423228" algn="l" rtl="0">
              <a:spcBef>
                <a:spcPts val="2133"/>
              </a:spcBef>
              <a:spcAft>
                <a:spcPts val="0"/>
              </a:spcAft>
              <a:buClr>
                <a:schemeClr val="accent2"/>
              </a:buClr>
              <a:buSzPts val="1400"/>
              <a:buChar char="●"/>
              <a:defRPr/>
            </a:lvl7pPr>
            <a:lvl8pPr marL="4875581" lvl="7" indent="-423228" algn="l" rtl="0">
              <a:spcBef>
                <a:spcPts val="2133"/>
              </a:spcBef>
              <a:spcAft>
                <a:spcPts val="0"/>
              </a:spcAft>
              <a:buClr>
                <a:schemeClr val="accent2"/>
              </a:buClr>
              <a:buSzPts val="1400"/>
              <a:buChar char="○"/>
              <a:defRPr/>
            </a:lvl8pPr>
            <a:lvl9pPr marL="5485028" lvl="8" indent="-423228" algn="l" rtl="0">
              <a:spcBef>
                <a:spcPts val="2133"/>
              </a:spcBef>
              <a:spcAft>
                <a:spcPts val="2133"/>
              </a:spcAft>
              <a:buClr>
                <a:schemeClr val="accent2"/>
              </a:buClr>
              <a:buSzPts val="1400"/>
              <a:buChar char="■"/>
              <a:defRPr/>
            </a:lvl9pPr>
          </a:lstStyle>
          <a:p>
            <a:endParaRPr/>
          </a:p>
        </p:txBody>
      </p:sp>
      <p:sp>
        <p:nvSpPr>
          <p:cNvPr id="123" name="Google Shape;123;p22"/>
          <p:cNvSpPr txBox="1">
            <a:spLocks noGrp="1"/>
          </p:cNvSpPr>
          <p:nvPr>
            <p:ph type="body" idx="3"/>
          </p:nvPr>
        </p:nvSpPr>
        <p:spPr>
          <a:xfrm>
            <a:off x="578056" y="4964429"/>
            <a:ext cx="4693977" cy="247600"/>
          </a:xfrm>
          <a:prstGeom prst="rect">
            <a:avLst/>
          </a:prstGeom>
          <a:noFill/>
          <a:ln>
            <a:noFill/>
          </a:ln>
        </p:spPr>
        <p:txBody>
          <a:bodyPr spcFirstLastPara="1" wrap="square" lIns="0" tIns="0" rIns="0" bIns="0" anchor="b" anchorCtr="0">
            <a:noAutofit/>
          </a:bodyPr>
          <a:lstStyle>
            <a:lvl1pPr marL="609448" lvl="0" indent="-423228" algn="l" rtl="0">
              <a:lnSpc>
                <a:spcPct val="95000"/>
              </a:lnSpc>
              <a:spcBef>
                <a:spcPts val="0"/>
              </a:spcBef>
              <a:spcAft>
                <a:spcPts val="0"/>
              </a:spcAft>
              <a:buSzPts val="1400"/>
              <a:buChar char="●"/>
              <a:defRPr sz="1866" b="1">
                <a:solidFill>
                  <a:schemeClr val="dk1"/>
                </a:solidFill>
                <a:latin typeface="Salesforce Sans"/>
                <a:ea typeface="Salesforce Sans"/>
                <a:cs typeface="Salesforce Sans"/>
                <a:sym typeface="Salesforce Sans"/>
              </a:defRPr>
            </a:lvl1pPr>
            <a:lvl2pPr marL="1218895" lvl="1" indent="-423228" algn="l" rtl="0">
              <a:spcBef>
                <a:spcPts val="267"/>
              </a:spcBef>
              <a:spcAft>
                <a:spcPts val="0"/>
              </a:spcAft>
              <a:buSzPts val="1400"/>
              <a:buChar char="○"/>
              <a:defRPr/>
            </a:lvl2pPr>
            <a:lvl3pPr marL="1828343" lvl="2" indent="-423228" algn="l" rtl="0">
              <a:spcBef>
                <a:spcPts val="667"/>
              </a:spcBef>
              <a:spcAft>
                <a:spcPts val="0"/>
              </a:spcAft>
              <a:buSzPts val="1400"/>
              <a:buChar char="■"/>
              <a:defRPr/>
            </a:lvl3pPr>
            <a:lvl4pPr marL="2437790" lvl="3" indent="-423228" algn="l" rtl="0">
              <a:spcBef>
                <a:spcPts val="667"/>
              </a:spcBef>
              <a:spcAft>
                <a:spcPts val="0"/>
              </a:spcAft>
              <a:buSzPts val="1400"/>
              <a:buChar char="●"/>
              <a:defRPr/>
            </a:lvl4pPr>
            <a:lvl5pPr marL="3047238" lvl="4" indent="-304724" algn="l" rtl="0">
              <a:spcBef>
                <a:spcPts val="667"/>
              </a:spcBef>
              <a:spcAft>
                <a:spcPts val="0"/>
              </a:spcAft>
              <a:buSzPts val="1400"/>
              <a:buNone/>
              <a:defRPr/>
            </a:lvl5pPr>
            <a:lvl6pPr marL="3656686" lvl="5" indent="-423228" algn="l" rtl="0">
              <a:spcBef>
                <a:spcPts val="667"/>
              </a:spcBef>
              <a:spcAft>
                <a:spcPts val="0"/>
              </a:spcAft>
              <a:buClr>
                <a:schemeClr val="accent2"/>
              </a:buClr>
              <a:buSzPts val="1400"/>
              <a:buChar char="■"/>
              <a:defRPr/>
            </a:lvl6pPr>
            <a:lvl7pPr marL="4266133" lvl="6" indent="-423228" algn="l" rtl="0">
              <a:spcBef>
                <a:spcPts val="2133"/>
              </a:spcBef>
              <a:spcAft>
                <a:spcPts val="0"/>
              </a:spcAft>
              <a:buClr>
                <a:schemeClr val="accent2"/>
              </a:buClr>
              <a:buSzPts val="1400"/>
              <a:buChar char="●"/>
              <a:defRPr/>
            </a:lvl7pPr>
            <a:lvl8pPr marL="4875581" lvl="7" indent="-423228" algn="l" rtl="0">
              <a:spcBef>
                <a:spcPts val="2133"/>
              </a:spcBef>
              <a:spcAft>
                <a:spcPts val="0"/>
              </a:spcAft>
              <a:buClr>
                <a:schemeClr val="accent2"/>
              </a:buClr>
              <a:buSzPts val="1400"/>
              <a:buChar char="○"/>
              <a:defRPr/>
            </a:lvl8pPr>
            <a:lvl9pPr marL="5485028" lvl="8" indent="-423228" algn="l" rtl="0">
              <a:spcBef>
                <a:spcPts val="2133"/>
              </a:spcBef>
              <a:spcAft>
                <a:spcPts val="2133"/>
              </a:spcAft>
              <a:buClr>
                <a:schemeClr val="accent2"/>
              </a:buClr>
              <a:buSzPts val="1400"/>
              <a:buChar char="■"/>
              <a:defRPr/>
            </a:lvl9pPr>
          </a:lstStyle>
          <a:p>
            <a:endParaRPr/>
          </a:p>
        </p:txBody>
      </p:sp>
      <p:sp>
        <p:nvSpPr>
          <p:cNvPr id="124" name="Google Shape;124;p22"/>
          <p:cNvSpPr>
            <a:spLocks noGrp="1"/>
          </p:cNvSpPr>
          <p:nvPr>
            <p:ph type="pic" idx="4"/>
          </p:nvPr>
        </p:nvSpPr>
        <p:spPr>
          <a:xfrm>
            <a:off x="2627384" y="436563"/>
            <a:ext cx="1906303" cy="733600"/>
          </a:xfrm>
          <a:prstGeom prst="rect">
            <a:avLst/>
          </a:prstGeom>
          <a:solidFill>
            <a:srgbClr val="E7E6E4"/>
          </a:solidFill>
          <a:ln>
            <a:noFill/>
          </a:ln>
        </p:spPr>
        <p:txBody>
          <a:bodyPr spcFirstLastPara="1" wrap="square" lIns="0" tIns="0" rIns="0" bIns="0" anchor="ctr" anchorCtr="0">
            <a:noAutofit/>
          </a:bodyPr>
          <a:lstStyle>
            <a:lvl1pPr marR="0" lvl="0" algn="ctr" rtl="0">
              <a:spcBef>
                <a:spcPts val="1066"/>
              </a:spcBef>
              <a:spcAft>
                <a:spcPts val="0"/>
              </a:spcAft>
              <a:buClr>
                <a:srgbClr val="7F7F7F"/>
              </a:buClr>
              <a:buSzPts val="1200"/>
              <a:buFont typeface="Arial"/>
              <a:buNone/>
              <a:defRPr sz="1600" b="0" i="0" u="none" strike="noStrike" cap="none">
                <a:solidFill>
                  <a:schemeClr val="accent2"/>
                </a:solidFill>
                <a:latin typeface="Salesforce Sans"/>
                <a:ea typeface="Salesforce Sans"/>
                <a:cs typeface="Salesforce Sans"/>
                <a:sym typeface="Salesforce Sans"/>
              </a:defRPr>
            </a:lvl1pPr>
            <a:lvl2pPr marR="0" lvl="1" algn="l" rtl="0">
              <a:spcBef>
                <a:spcPts val="267"/>
              </a:spcBef>
              <a:spcAft>
                <a:spcPts val="0"/>
              </a:spcAft>
              <a:buClr>
                <a:schemeClr val="lt2"/>
              </a:buClr>
              <a:buSzPts val="1400"/>
              <a:buFont typeface="Arial"/>
              <a:buChar char="•"/>
              <a:defRPr sz="1866" b="0" i="0" u="none" strike="noStrike" cap="none">
                <a:solidFill>
                  <a:schemeClr val="accent2"/>
                </a:solidFill>
                <a:latin typeface="Salesforce Sans"/>
                <a:ea typeface="Salesforce Sans"/>
                <a:cs typeface="Salesforce Sans"/>
                <a:sym typeface="Salesforce Sans"/>
              </a:defRPr>
            </a:lvl2pPr>
            <a:lvl3pPr marR="0" lvl="2" algn="l" rtl="0">
              <a:spcBef>
                <a:spcPts val="667"/>
              </a:spcBef>
              <a:spcAft>
                <a:spcPts val="0"/>
              </a:spcAft>
              <a:buClr>
                <a:schemeClr val="lt2"/>
              </a:buClr>
              <a:buSzPts val="1200"/>
              <a:buFont typeface="Arial"/>
              <a:buChar char="•"/>
              <a:defRPr sz="1600" b="0" i="0" u="none" strike="noStrike" cap="none">
                <a:solidFill>
                  <a:schemeClr val="accent2"/>
                </a:solidFill>
                <a:latin typeface="Salesforce Sans"/>
                <a:ea typeface="Salesforce Sans"/>
                <a:cs typeface="Salesforce Sans"/>
                <a:sym typeface="Salesforce Sans"/>
              </a:defRPr>
            </a:lvl3pPr>
            <a:lvl4pPr marR="0" lvl="3" algn="l" rtl="0">
              <a:spcBef>
                <a:spcPts val="667"/>
              </a:spcBef>
              <a:spcAft>
                <a:spcPts val="0"/>
              </a:spcAft>
              <a:buClr>
                <a:schemeClr val="lt2"/>
              </a:buClr>
              <a:buSzPts val="1100"/>
              <a:buFont typeface="Arial"/>
              <a:buChar char="•"/>
              <a:defRPr sz="1466" b="0" i="0" u="none" strike="noStrike" cap="none">
                <a:solidFill>
                  <a:schemeClr val="accent2"/>
                </a:solidFill>
                <a:latin typeface="Salesforce Sans"/>
                <a:ea typeface="Salesforce Sans"/>
                <a:cs typeface="Salesforce Sans"/>
                <a:sym typeface="Salesforce Sans"/>
              </a:defRPr>
            </a:lvl4pPr>
            <a:lvl5pPr marR="0" lvl="4" algn="l" rtl="0">
              <a:spcBef>
                <a:spcPts val="667"/>
              </a:spcBef>
              <a:spcAft>
                <a:spcPts val="0"/>
              </a:spcAft>
              <a:buSzPts val="1100"/>
              <a:buNone/>
              <a:defRPr sz="2000" b="0" i="0" u="none" strike="noStrike" cap="none">
                <a:solidFill>
                  <a:schemeClr val="accent2"/>
                </a:solidFill>
                <a:latin typeface="Salesforce Sans"/>
                <a:ea typeface="Salesforce Sans"/>
                <a:cs typeface="Salesforce Sans"/>
                <a:sym typeface="Salesforce Sans"/>
              </a:defRPr>
            </a:lvl5pPr>
            <a:lvl6pPr marR="0" lvl="5" algn="l" rtl="0">
              <a:spcBef>
                <a:spcPts val="667"/>
              </a:spcBef>
              <a:spcAft>
                <a:spcPts val="0"/>
              </a:spcAft>
              <a:buClr>
                <a:schemeClr val="accent2"/>
              </a:buClr>
              <a:buSzPts val="1500"/>
              <a:buFont typeface="Arial"/>
              <a:buChar char="•"/>
              <a:defRPr sz="2000" b="0" i="0" u="none" strike="noStrike" cap="none">
                <a:solidFill>
                  <a:schemeClr val="accent2"/>
                </a:solidFill>
                <a:latin typeface="Salesforce Sans"/>
                <a:ea typeface="Salesforce Sans"/>
                <a:cs typeface="Salesforce Sans"/>
                <a:sym typeface="Salesforce Sans"/>
              </a:defRPr>
            </a:lvl6pPr>
            <a:lvl7pPr marR="0" lvl="6" algn="l" rtl="0">
              <a:spcBef>
                <a:spcPts val="400"/>
              </a:spcBef>
              <a:spcAft>
                <a:spcPts val="0"/>
              </a:spcAft>
              <a:buClr>
                <a:schemeClr val="accent2"/>
              </a:buClr>
              <a:buSzPts val="1500"/>
              <a:buFont typeface="Arial"/>
              <a:buChar char="•"/>
              <a:defRPr sz="2000" b="0" i="0" u="none" strike="noStrike" cap="none">
                <a:solidFill>
                  <a:schemeClr val="accent2"/>
                </a:solidFill>
                <a:latin typeface="Salesforce Sans"/>
                <a:ea typeface="Salesforce Sans"/>
                <a:cs typeface="Salesforce Sans"/>
                <a:sym typeface="Salesforce Sans"/>
              </a:defRPr>
            </a:lvl7pPr>
            <a:lvl8pPr marR="0" lvl="7" algn="l" rtl="0">
              <a:spcBef>
                <a:spcPts val="400"/>
              </a:spcBef>
              <a:spcAft>
                <a:spcPts val="0"/>
              </a:spcAft>
              <a:buClr>
                <a:schemeClr val="accent2"/>
              </a:buClr>
              <a:buSzPts val="1500"/>
              <a:buFont typeface="Arial"/>
              <a:buChar char="•"/>
              <a:defRPr sz="2000" b="0" i="0" u="none" strike="noStrike" cap="none">
                <a:solidFill>
                  <a:schemeClr val="accent2"/>
                </a:solidFill>
                <a:latin typeface="Salesforce Sans"/>
                <a:ea typeface="Salesforce Sans"/>
                <a:cs typeface="Salesforce Sans"/>
                <a:sym typeface="Salesforce Sans"/>
              </a:defRPr>
            </a:lvl8pPr>
            <a:lvl9pPr marR="0" lvl="8" algn="l" rtl="0">
              <a:spcBef>
                <a:spcPts val="400"/>
              </a:spcBef>
              <a:spcAft>
                <a:spcPts val="0"/>
              </a:spcAft>
              <a:buClr>
                <a:schemeClr val="accent2"/>
              </a:buClr>
              <a:buSzPts val="1500"/>
              <a:buFont typeface="Arial"/>
              <a:buChar char="•"/>
              <a:defRPr sz="2000" b="0" i="0" u="none" strike="noStrike" cap="none">
                <a:solidFill>
                  <a:schemeClr val="accent2"/>
                </a:solidFill>
                <a:latin typeface="Salesforce Sans"/>
                <a:ea typeface="Salesforce Sans"/>
                <a:cs typeface="Salesforce Sans"/>
                <a:sym typeface="Salesforce Sans"/>
              </a:defRPr>
            </a:lvl9pPr>
          </a:lstStyle>
          <a:p>
            <a:endParaRPr/>
          </a:p>
        </p:txBody>
      </p:sp>
    </p:spTree>
    <p:extLst>
      <p:ext uri="{BB962C8B-B14F-4D97-AF65-F5344CB8AC3E}">
        <p14:creationId xmlns:p14="http://schemas.microsoft.com/office/powerpoint/2010/main" val="2724364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Y15 - GRK_Thank You Slide">
  <p:cSld name="Y15 - GRK_Thank You Slide">
    <p:spTree>
      <p:nvGrpSpPr>
        <p:cNvPr id="1" name="Shape 1325"/>
        <p:cNvGrpSpPr/>
        <p:nvPr/>
      </p:nvGrpSpPr>
      <p:grpSpPr>
        <a:xfrm>
          <a:off x="0" y="0"/>
          <a:ext cx="0" cy="0"/>
          <a:chOff x="0" y="0"/>
          <a:chExt cx="0" cy="0"/>
        </a:xfrm>
      </p:grpSpPr>
      <p:pic>
        <p:nvPicPr>
          <p:cNvPr id="1326" name="Google Shape;1326;p172"/>
          <p:cNvPicPr preferRelativeResize="0"/>
          <p:nvPr/>
        </p:nvPicPr>
        <p:blipFill rotWithShape="1">
          <a:blip r:embed="rId2">
            <a:alphaModFix/>
          </a:blip>
          <a:srcRect l="29" r="29"/>
          <a:stretch/>
        </p:blipFill>
        <p:spPr>
          <a:xfrm>
            <a:off x="1994" y="0"/>
            <a:ext cx="12178493" cy="6854428"/>
          </a:xfrm>
          <a:prstGeom prst="rect">
            <a:avLst/>
          </a:prstGeom>
          <a:noFill/>
          <a:ln>
            <a:noFill/>
          </a:ln>
        </p:spPr>
      </p:pic>
      <p:pic>
        <p:nvPicPr>
          <p:cNvPr id="1327" name="Google Shape;1327;p172"/>
          <p:cNvPicPr preferRelativeResize="0"/>
          <p:nvPr/>
        </p:nvPicPr>
        <p:blipFill>
          <a:blip r:embed="rId3">
            <a:alphaModFix/>
          </a:blip>
          <a:stretch>
            <a:fillRect/>
          </a:stretch>
        </p:blipFill>
        <p:spPr>
          <a:xfrm>
            <a:off x="0" y="2086163"/>
            <a:ext cx="12182480" cy="2684275"/>
          </a:xfrm>
          <a:prstGeom prst="rect">
            <a:avLst/>
          </a:prstGeom>
          <a:noFill/>
          <a:ln>
            <a:noFill/>
          </a:ln>
        </p:spPr>
      </p:pic>
    </p:spTree>
    <p:extLst>
      <p:ext uri="{BB962C8B-B14F-4D97-AF65-F5344CB8AC3E}">
        <p14:creationId xmlns:p14="http://schemas.microsoft.com/office/powerpoint/2010/main" val="1148178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1 - Basic">
  <p:cSld name="B1 - Basic">
    <p:bg>
      <p:bgPr>
        <a:solidFill>
          <a:srgbClr val="F4F4F4"/>
        </a:solidFill>
        <a:effectLst/>
      </p:bgPr>
    </p:bg>
    <p:spTree>
      <p:nvGrpSpPr>
        <p:cNvPr id="1" name="Shape 274"/>
        <p:cNvGrpSpPr/>
        <p:nvPr/>
      </p:nvGrpSpPr>
      <p:grpSpPr>
        <a:xfrm>
          <a:off x="0" y="0"/>
          <a:ext cx="0" cy="0"/>
          <a:chOff x="0" y="0"/>
          <a:chExt cx="0" cy="0"/>
        </a:xfrm>
      </p:grpSpPr>
      <p:pic>
        <p:nvPicPr>
          <p:cNvPr id="275" name="Google Shape;275;p40"/>
          <p:cNvPicPr preferRelativeResize="0"/>
          <p:nvPr/>
        </p:nvPicPr>
        <p:blipFill rotWithShape="1">
          <a:blip r:embed="rId2">
            <a:alphaModFix/>
          </a:blip>
          <a:srcRect/>
          <a:stretch/>
        </p:blipFill>
        <p:spPr>
          <a:xfrm>
            <a:off x="0" y="893"/>
            <a:ext cx="12188822" cy="6856213"/>
          </a:xfrm>
          <a:prstGeom prst="rect">
            <a:avLst/>
          </a:prstGeom>
          <a:noFill/>
          <a:ln>
            <a:noFill/>
          </a:ln>
        </p:spPr>
      </p:pic>
      <p:sp>
        <p:nvSpPr>
          <p:cNvPr id="276" name="Google Shape;276;p40"/>
          <p:cNvSpPr txBox="1">
            <a:spLocks noGrp="1"/>
          </p:cNvSpPr>
          <p:nvPr>
            <p:ph type="body" idx="1"/>
          </p:nvPr>
        </p:nvSpPr>
        <p:spPr>
          <a:xfrm>
            <a:off x="571500" y="1611885"/>
            <a:ext cx="11046000" cy="4223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100"/>
              </a:spcBef>
              <a:spcAft>
                <a:spcPts val="0"/>
              </a:spcAft>
              <a:buSzPts val="2000"/>
              <a:buNone/>
              <a:defRPr>
                <a:solidFill>
                  <a:schemeClr val="accent2"/>
                </a:solidFill>
              </a:defRPr>
            </a:lvl1pPr>
            <a:lvl2pPr marL="914400" lvl="1" indent="-342900" algn="l" rtl="0">
              <a:lnSpc>
                <a:spcPct val="100000"/>
              </a:lnSpc>
              <a:spcBef>
                <a:spcPts val="300"/>
              </a:spcBef>
              <a:spcAft>
                <a:spcPts val="0"/>
              </a:spcAft>
              <a:buSzPts val="1800"/>
              <a:buChar char="•"/>
              <a:defRPr>
                <a:solidFill>
                  <a:schemeClr val="accent2"/>
                </a:solidFill>
              </a:defRPr>
            </a:lvl2pPr>
            <a:lvl3pPr marL="1371600" lvl="2" indent="-330200" algn="l" rtl="0">
              <a:lnSpc>
                <a:spcPct val="100000"/>
              </a:lnSpc>
              <a:spcBef>
                <a:spcPts val="600"/>
              </a:spcBef>
              <a:spcAft>
                <a:spcPts val="0"/>
              </a:spcAft>
              <a:buSzPts val="1600"/>
              <a:buChar char="•"/>
              <a:defRPr>
                <a:solidFill>
                  <a:schemeClr val="accent2"/>
                </a:solidFill>
              </a:defRPr>
            </a:lvl3pPr>
            <a:lvl4pPr marL="1828800" lvl="3" indent="-317500" algn="l" rtl="0">
              <a:lnSpc>
                <a:spcPct val="100000"/>
              </a:lnSpc>
              <a:spcBef>
                <a:spcPts val="600"/>
              </a:spcBef>
              <a:spcAft>
                <a:spcPts val="0"/>
              </a:spcAft>
              <a:buSzPts val="1400"/>
              <a:buChar char="•"/>
              <a:defRPr>
                <a:solidFill>
                  <a:schemeClr val="accent2"/>
                </a:solidFill>
              </a:defRPr>
            </a:lvl4pPr>
            <a:lvl5pPr marL="2286000" lvl="4" indent="-228600" algn="l" rtl="0">
              <a:lnSpc>
                <a:spcPct val="100000"/>
              </a:lnSpc>
              <a:spcBef>
                <a:spcPts val="600"/>
              </a:spcBef>
              <a:spcAft>
                <a:spcPts val="0"/>
              </a:spcAft>
              <a:buSzPts val="1400"/>
              <a:buNone/>
              <a:defRPr>
                <a:solidFill>
                  <a:schemeClr val="accent2"/>
                </a:solidFill>
              </a:defRPr>
            </a:lvl5pPr>
            <a:lvl6pPr marL="2743200" lvl="5" indent="-342900" algn="l" rtl="0">
              <a:spcBef>
                <a:spcPts val="600"/>
              </a:spcBef>
              <a:spcAft>
                <a:spcPts val="0"/>
              </a:spcAft>
              <a:buClr>
                <a:schemeClr val="accent2"/>
              </a:buClr>
              <a:buSzPts val="1800"/>
              <a:buChar char="•"/>
              <a:defRPr/>
            </a:lvl6pPr>
            <a:lvl7pPr marL="3200400" lvl="6" indent="-342900" algn="l" rtl="0">
              <a:spcBef>
                <a:spcPts val="360"/>
              </a:spcBef>
              <a:spcAft>
                <a:spcPts val="0"/>
              </a:spcAft>
              <a:buClr>
                <a:schemeClr val="accent2"/>
              </a:buClr>
              <a:buSzPts val="1800"/>
              <a:buChar char="•"/>
              <a:defRPr/>
            </a:lvl7pPr>
            <a:lvl8pPr marL="3657600" lvl="7" indent="-342900" algn="l" rtl="0">
              <a:spcBef>
                <a:spcPts val="360"/>
              </a:spcBef>
              <a:spcAft>
                <a:spcPts val="0"/>
              </a:spcAft>
              <a:buClr>
                <a:schemeClr val="accent2"/>
              </a:buClr>
              <a:buSzPts val="1800"/>
              <a:buChar char="•"/>
              <a:defRPr/>
            </a:lvl8pPr>
            <a:lvl9pPr marL="4114800" lvl="8" indent="-342900" algn="l" rtl="0">
              <a:spcBef>
                <a:spcPts val="360"/>
              </a:spcBef>
              <a:spcAft>
                <a:spcPts val="0"/>
              </a:spcAft>
              <a:buClr>
                <a:schemeClr val="accent2"/>
              </a:buClr>
              <a:buSzPts val="1800"/>
              <a:buChar char="•"/>
              <a:defRPr/>
            </a:lvl9pPr>
          </a:lstStyle>
          <a:p>
            <a:endParaRPr/>
          </a:p>
        </p:txBody>
      </p:sp>
      <p:sp>
        <p:nvSpPr>
          <p:cNvPr id="277" name="Google Shape;277;p40"/>
          <p:cNvSpPr txBox="1">
            <a:spLocks noGrp="1"/>
          </p:cNvSpPr>
          <p:nvPr>
            <p:ph type="body" idx="2"/>
          </p:nvPr>
        </p:nvSpPr>
        <p:spPr>
          <a:xfrm>
            <a:off x="571504" y="1097179"/>
            <a:ext cx="11046000" cy="33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2200"/>
              <a:buNone/>
              <a:defRPr sz="2200" b="0" i="0">
                <a:solidFill>
                  <a:schemeClr val="dk1"/>
                </a:solidFill>
                <a:latin typeface="Salesforce Sans"/>
                <a:ea typeface="Salesforce Sans"/>
                <a:cs typeface="Salesforce Sans"/>
                <a:sym typeface="Salesforce Sans"/>
              </a:defRPr>
            </a:lvl1pPr>
            <a:lvl2pPr marL="914400" lvl="1" indent="-342900" algn="l" rtl="0">
              <a:spcBef>
                <a:spcPts val="300"/>
              </a:spcBef>
              <a:spcAft>
                <a:spcPts val="0"/>
              </a:spcAft>
              <a:buSzPts val="1800"/>
              <a:buChar char="•"/>
              <a:defRPr/>
            </a:lvl2pPr>
            <a:lvl3pPr marL="1371600" lvl="2" indent="-342900" algn="l" rtl="0">
              <a:spcBef>
                <a:spcPts val="600"/>
              </a:spcBef>
              <a:spcAft>
                <a:spcPts val="0"/>
              </a:spcAft>
              <a:buSzPts val="1800"/>
              <a:buChar char="•"/>
              <a:defRPr/>
            </a:lvl3pPr>
            <a:lvl4pPr marL="1828800" lvl="3" indent="-342900" algn="l" rtl="0">
              <a:spcBef>
                <a:spcPts val="600"/>
              </a:spcBef>
              <a:spcAft>
                <a:spcPts val="0"/>
              </a:spcAft>
              <a:buSzPts val="1800"/>
              <a:buChar char="•"/>
              <a:defRPr/>
            </a:lvl4pPr>
            <a:lvl5pPr marL="2286000" lvl="4" indent="-228600" algn="l" rtl="0">
              <a:spcBef>
                <a:spcPts val="600"/>
              </a:spcBef>
              <a:spcAft>
                <a:spcPts val="0"/>
              </a:spcAft>
              <a:buSzPts val="1400"/>
              <a:buNone/>
              <a:defRPr/>
            </a:lvl5pPr>
            <a:lvl6pPr marL="2743200" lvl="5" indent="-342900" algn="l" rtl="0">
              <a:spcBef>
                <a:spcPts val="600"/>
              </a:spcBef>
              <a:spcAft>
                <a:spcPts val="0"/>
              </a:spcAft>
              <a:buClr>
                <a:schemeClr val="accent2"/>
              </a:buClr>
              <a:buSzPts val="1800"/>
              <a:buChar char="•"/>
              <a:defRPr/>
            </a:lvl6pPr>
            <a:lvl7pPr marL="3200400" lvl="6" indent="-342900" algn="l" rtl="0">
              <a:spcBef>
                <a:spcPts val="0"/>
              </a:spcBef>
              <a:spcAft>
                <a:spcPts val="0"/>
              </a:spcAft>
              <a:buClr>
                <a:schemeClr val="accent2"/>
              </a:buClr>
              <a:buSzPts val="1800"/>
              <a:buChar char="•"/>
              <a:defRPr/>
            </a:lvl7pPr>
            <a:lvl8pPr marL="3657600" lvl="7" indent="-342900" algn="l" rtl="0">
              <a:spcBef>
                <a:spcPts val="0"/>
              </a:spcBef>
              <a:spcAft>
                <a:spcPts val="0"/>
              </a:spcAft>
              <a:buClr>
                <a:schemeClr val="accent2"/>
              </a:buClr>
              <a:buSzPts val="1800"/>
              <a:buChar char="•"/>
              <a:defRPr/>
            </a:lvl8pPr>
            <a:lvl9pPr marL="4114800" lvl="8" indent="-342900" algn="l" rtl="0">
              <a:spcBef>
                <a:spcPts val="0"/>
              </a:spcBef>
              <a:spcAft>
                <a:spcPts val="0"/>
              </a:spcAft>
              <a:buClr>
                <a:schemeClr val="accent2"/>
              </a:buClr>
              <a:buSzPts val="1800"/>
              <a:buChar char="•"/>
              <a:defRPr/>
            </a:lvl9pPr>
          </a:lstStyle>
          <a:p>
            <a:endParaRPr/>
          </a:p>
        </p:txBody>
      </p:sp>
      <p:pic>
        <p:nvPicPr>
          <p:cNvPr id="278" name="Google Shape;278;p40" descr="pasted-image.pdf"/>
          <p:cNvPicPr preferRelativeResize="0"/>
          <p:nvPr/>
        </p:nvPicPr>
        <p:blipFill rotWithShape="1">
          <a:blip r:embed="rId3">
            <a:alphaModFix/>
          </a:blip>
          <a:srcRect/>
          <a:stretch/>
        </p:blipFill>
        <p:spPr>
          <a:xfrm>
            <a:off x="11030573" y="565460"/>
            <a:ext cx="635734" cy="445095"/>
          </a:xfrm>
          <a:prstGeom prst="rect">
            <a:avLst/>
          </a:prstGeom>
          <a:noFill/>
          <a:ln>
            <a:noFill/>
          </a:ln>
        </p:spPr>
      </p:pic>
      <p:sp>
        <p:nvSpPr>
          <p:cNvPr id="279" name="Google Shape;279;p40"/>
          <p:cNvSpPr txBox="1">
            <a:spLocks noGrp="1"/>
          </p:cNvSpPr>
          <p:nvPr>
            <p:ph type="ftr" idx="11"/>
          </p:nvPr>
        </p:nvSpPr>
        <p:spPr>
          <a:xfrm>
            <a:off x="571500" y="6549530"/>
            <a:ext cx="5508000" cy="2139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sz="1000">
                <a:solidFill>
                  <a:srgbClr val="6A625B"/>
                </a:solidFill>
                <a:latin typeface="Salesforce Sans"/>
                <a:ea typeface="Salesforce Sans"/>
                <a:cs typeface="Salesforce Sans"/>
                <a:sym typeface="Salesforce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0" name="Google Shape;280;p40"/>
          <p:cNvSpPr txBox="1">
            <a:spLocks noGrp="1"/>
          </p:cNvSpPr>
          <p:nvPr>
            <p:ph type="title"/>
          </p:nvPr>
        </p:nvSpPr>
        <p:spPr>
          <a:xfrm>
            <a:off x="571504" y="63500"/>
            <a:ext cx="11045700" cy="9906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400"/>
              <a:buNone/>
              <a:defRPr>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pic>
        <p:nvPicPr>
          <p:cNvPr id="8" name="Google Shape;54;p13" descr="pasted-image.pdf">
            <a:extLst>
              <a:ext uri="{FF2B5EF4-FFF2-40B4-BE49-F238E27FC236}">
                <a16:creationId xmlns:a16="http://schemas.microsoft.com/office/drawing/2014/main" id="{F5CFD544-B678-C643-ADE3-E07E994A6846}"/>
              </a:ext>
            </a:extLst>
          </p:cNvPr>
          <p:cNvPicPr preferRelativeResize="0"/>
          <p:nvPr userDrawn="1"/>
        </p:nvPicPr>
        <p:blipFill rotWithShape="1">
          <a:blip r:embed="rId3">
            <a:alphaModFix/>
          </a:blip>
          <a:srcRect/>
          <a:stretch/>
        </p:blipFill>
        <p:spPr>
          <a:xfrm>
            <a:off x="11030572" y="565461"/>
            <a:ext cx="635568" cy="445095"/>
          </a:xfrm>
          <a:prstGeom prst="rect">
            <a:avLst/>
          </a:prstGeom>
          <a:noFill/>
          <a:ln>
            <a:noFill/>
          </a:ln>
        </p:spPr>
      </p:pic>
      <p:cxnSp>
        <p:nvCxnSpPr>
          <p:cNvPr id="10" name="Straight Connector 9">
            <a:extLst>
              <a:ext uri="{FF2B5EF4-FFF2-40B4-BE49-F238E27FC236}">
                <a16:creationId xmlns:a16="http://schemas.microsoft.com/office/drawing/2014/main" id="{4FA57938-582F-1249-B6DE-0C42FF1FEEEE}"/>
              </a:ext>
            </a:extLst>
          </p:cNvPr>
          <p:cNvCxnSpPr/>
          <p:nvPr userDrawn="1"/>
        </p:nvCxnSpPr>
        <p:spPr>
          <a:xfrm>
            <a:off x="10796149" y="548891"/>
            <a:ext cx="0" cy="461665"/>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AFCE187-4320-5E48-8096-84602C778E0C}"/>
              </a:ext>
            </a:extLst>
          </p:cNvPr>
          <p:cNvSpPr txBox="1"/>
          <p:nvPr userDrawn="1"/>
        </p:nvSpPr>
        <p:spPr>
          <a:xfrm>
            <a:off x="9248931" y="565461"/>
            <a:ext cx="1547218" cy="461665"/>
          </a:xfrm>
          <a:prstGeom prst="rect">
            <a:avLst/>
          </a:prstGeom>
          <a:noFill/>
        </p:spPr>
        <p:txBody>
          <a:bodyPr wrap="none" rtlCol="0">
            <a:spAutoFit/>
          </a:bodyPr>
          <a:lstStyle/>
          <a:p>
            <a:r>
              <a:rPr lang="en-US" sz="1200" b="1" i="0" dirty="0">
                <a:solidFill>
                  <a:schemeClr val="bg2">
                    <a:lumMod val="75000"/>
                  </a:schemeClr>
                </a:solidFill>
                <a:latin typeface="Salesforce Sans Thin" panose="020B0205020202020203" pitchFamily="34" charset="77"/>
              </a:rPr>
              <a:t>From The Office Of </a:t>
            </a:r>
          </a:p>
          <a:p>
            <a:r>
              <a:rPr lang="en-US" sz="1200" b="1" i="1" dirty="0">
                <a:solidFill>
                  <a:srgbClr val="00B0F0"/>
                </a:solidFill>
                <a:latin typeface="Salesforce Sans Thin" panose="020B0205020202020203" pitchFamily="34" charset="77"/>
              </a:rPr>
              <a:t>Market</a:t>
            </a:r>
            <a:r>
              <a:rPr lang="en-US" sz="1200" b="0" i="1" dirty="0">
                <a:solidFill>
                  <a:srgbClr val="00B0F0"/>
                </a:solidFill>
                <a:latin typeface="Salesforce Sans Thin" panose="020B0205020202020203" pitchFamily="34" charset="77"/>
              </a:rPr>
              <a:t> </a:t>
            </a:r>
            <a:r>
              <a:rPr lang="en-US" sz="1200" b="1" i="1" dirty="0">
                <a:solidFill>
                  <a:srgbClr val="00B0F0"/>
                </a:solidFill>
                <a:latin typeface="Salesforce Sans Thin" panose="020B0205020202020203" pitchFamily="34" charset="77"/>
              </a:rPr>
              <a:t>Strategy</a:t>
            </a:r>
            <a:r>
              <a:rPr lang="en-US" sz="1200" b="0" i="1" dirty="0">
                <a:solidFill>
                  <a:srgbClr val="00B0F0"/>
                </a:solidFill>
                <a:latin typeface="Salesforce Sans Thin" panose="020B0205020202020203" pitchFamily="34" charset="77"/>
              </a:rPr>
              <a:t> </a:t>
            </a:r>
          </a:p>
        </p:txBody>
      </p:sp>
    </p:spTree>
    <p:extLst>
      <p:ext uri="{BB962C8B-B14F-4D97-AF65-F5344CB8AC3E}">
        <p14:creationId xmlns:p14="http://schemas.microsoft.com/office/powerpoint/2010/main" val="4034192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1 - Cityscape Vignette">
  <p:cSld name="1_S1 - Cityscape Vignette">
    <p:bg>
      <p:bgPr>
        <a:solidFill>
          <a:srgbClr val="F4F4F4"/>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71500" y="63504"/>
            <a:ext cx="11045923" cy="9900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571500" y="1611887"/>
            <a:ext cx="11045923" cy="4224400"/>
          </a:xfrm>
          <a:prstGeom prst="rect">
            <a:avLst/>
          </a:prstGeom>
          <a:noFill/>
          <a:ln>
            <a:noFill/>
          </a:ln>
        </p:spPr>
        <p:txBody>
          <a:bodyPr spcFirstLastPara="1" wrap="square" lIns="0" tIns="0" rIns="0" bIns="0" anchor="t" anchorCtr="0">
            <a:noAutofit/>
          </a:bodyPr>
          <a:lstStyle>
            <a:lvl1pPr marL="609448" lvl="0" indent="-431692" algn="l" rtl="0">
              <a:lnSpc>
                <a:spcPct val="100000"/>
              </a:lnSpc>
              <a:spcBef>
                <a:spcPts val="1066"/>
              </a:spcBef>
              <a:spcAft>
                <a:spcPts val="0"/>
              </a:spcAft>
              <a:buSzPts val="1500"/>
              <a:buChar char="●"/>
              <a:defRPr>
                <a:solidFill>
                  <a:schemeClr val="accent2"/>
                </a:solidFill>
              </a:defRPr>
            </a:lvl1pPr>
            <a:lvl2pPr marL="1218895" lvl="1" indent="-423228" algn="l" rtl="0">
              <a:lnSpc>
                <a:spcPct val="100000"/>
              </a:lnSpc>
              <a:spcBef>
                <a:spcPts val="267"/>
              </a:spcBef>
              <a:spcAft>
                <a:spcPts val="0"/>
              </a:spcAft>
              <a:buSzPts val="1400"/>
              <a:buChar char="○"/>
              <a:defRPr>
                <a:solidFill>
                  <a:schemeClr val="accent2"/>
                </a:solidFill>
              </a:defRPr>
            </a:lvl2pPr>
            <a:lvl3pPr marL="1828343" lvl="2" indent="-406298" algn="l" rtl="0">
              <a:lnSpc>
                <a:spcPct val="100000"/>
              </a:lnSpc>
              <a:spcBef>
                <a:spcPts val="667"/>
              </a:spcBef>
              <a:spcAft>
                <a:spcPts val="0"/>
              </a:spcAft>
              <a:buSzPts val="1200"/>
              <a:buChar char="■"/>
              <a:defRPr>
                <a:solidFill>
                  <a:schemeClr val="accent2"/>
                </a:solidFill>
              </a:defRPr>
            </a:lvl3pPr>
            <a:lvl4pPr marL="2437790" lvl="3" indent="-397834" algn="l" rtl="0">
              <a:lnSpc>
                <a:spcPct val="100000"/>
              </a:lnSpc>
              <a:spcBef>
                <a:spcPts val="667"/>
              </a:spcBef>
              <a:spcAft>
                <a:spcPts val="0"/>
              </a:spcAft>
              <a:buSzPts val="1100"/>
              <a:buChar char="●"/>
              <a:defRPr>
                <a:solidFill>
                  <a:schemeClr val="accent2"/>
                </a:solidFill>
              </a:defRPr>
            </a:lvl4pPr>
            <a:lvl5pPr marL="3047238" lvl="4" indent="-304724" algn="l" rtl="0">
              <a:lnSpc>
                <a:spcPct val="100000"/>
              </a:lnSpc>
              <a:spcBef>
                <a:spcPts val="667"/>
              </a:spcBef>
              <a:spcAft>
                <a:spcPts val="0"/>
              </a:spcAft>
              <a:buSzPts val="1400"/>
              <a:buNone/>
              <a:defRPr/>
            </a:lvl5pPr>
            <a:lvl6pPr marL="3656686" lvl="5" indent="-423228" algn="l" rtl="0">
              <a:spcBef>
                <a:spcPts val="667"/>
              </a:spcBef>
              <a:spcAft>
                <a:spcPts val="0"/>
              </a:spcAft>
              <a:buClr>
                <a:schemeClr val="accent2"/>
              </a:buClr>
              <a:buSzPts val="1400"/>
              <a:buChar char="■"/>
              <a:defRPr/>
            </a:lvl6pPr>
            <a:lvl7pPr marL="4266133" lvl="6" indent="-423228" algn="l" rtl="0">
              <a:spcBef>
                <a:spcPts val="2133"/>
              </a:spcBef>
              <a:spcAft>
                <a:spcPts val="0"/>
              </a:spcAft>
              <a:buClr>
                <a:schemeClr val="accent2"/>
              </a:buClr>
              <a:buSzPts val="1400"/>
              <a:buChar char="●"/>
              <a:defRPr/>
            </a:lvl7pPr>
            <a:lvl8pPr marL="4875581" lvl="7" indent="-423228" algn="l" rtl="0">
              <a:spcBef>
                <a:spcPts val="2133"/>
              </a:spcBef>
              <a:spcAft>
                <a:spcPts val="0"/>
              </a:spcAft>
              <a:buClr>
                <a:schemeClr val="accent2"/>
              </a:buClr>
              <a:buSzPts val="1400"/>
              <a:buChar char="○"/>
              <a:defRPr/>
            </a:lvl8pPr>
            <a:lvl9pPr marL="5485028" lvl="8" indent="-423228" algn="l" rtl="0">
              <a:spcBef>
                <a:spcPts val="2133"/>
              </a:spcBef>
              <a:spcAft>
                <a:spcPts val="2133"/>
              </a:spcAft>
              <a:buClr>
                <a:schemeClr val="accent2"/>
              </a:buClr>
              <a:buSzPts val="1400"/>
              <a:buChar char="■"/>
              <a:defRPr/>
            </a:lvl9pPr>
          </a:lstStyle>
          <a:p>
            <a:endParaRPr/>
          </a:p>
        </p:txBody>
      </p:sp>
      <p:sp>
        <p:nvSpPr>
          <p:cNvPr id="53" name="Google Shape;53;p13"/>
          <p:cNvSpPr txBox="1">
            <a:spLocks noGrp="1"/>
          </p:cNvSpPr>
          <p:nvPr>
            <p:ph type="body" idx="2"/>
          </p:nvPr>
        </p:nvSpPr>
        <p:spPr>
          <a:xfrm>
            <a:off x="571500" y="1097179"/>
            <a:ext cx="11045923" cy="338800"/>
          </a:xfrm>
          <a:prstGeom prst="rect">
            <a:avLst/>
          </a:prstGeom>
          <a:noFill/>
          <a:ln>
            <a:noFill/>
          </a:ln>
        </p:spPr>
        <p:txBody>
          <a:bodyPr spcFirstLastPara="1" wrap="square" lIns="0" tIns="0" rIns="0" bIns="0" anchor="t" anchorCtr="0">
            <a:noAutofit/>
          </a:bodyPr>
          <a:lstStyle>
            <a:lvl1pPr marL="609448" lvl="0" indent="-448621" algn="l" rtl="0">
              <a:spcBef>
                <a:spcPts val="0"/>
              </a:spcBef>
              <a:spcAft>
                <a:spcPts val="0"/>
              </a:spcAft>
              <a:buSzPts val="1700"/>
              <a:buChar char="●"/>
              <a:defRPr sz="2266" b="0" i="0">
                <a:solidFill>
                  <a:schemeClr val="dk1"/>
                </a:solidFill>
                <a:latin typeface="Salesforce Sans"/>
                <a:ea typeface="Salesforce Sans"/>
                <a:cs typeface="Salesforce Sans"/>
                <a:sym typeface="Salesforce Sans"/>
              </a:defRPr>
            </a:lvl1pPr>
            <a:lvl2pPr marL="1218895" lvl="1" indent="-423228" algn="l" rtl="0">
              <a:spcBef>
                <a:spcPts val="267"/>
              </a:spcBef>
              <a:spcAft>
                <a:spcPts val="0"/>
              </a:spcAft>
              <a:buSzPts val="1400"/>
              <a:buChar char="○"/>
              <a:defRPr/>
            </a:lvl2pPr>
            <a:lvl3pPr marL="1828343" lvl="2" indent="-423228" algn="l" rtl="0">
              <a:spcBef>
                <a:spcPts val="667"/>
              </a:spcBef>
              <a:spcAft>
                <a:spcPts val="0"/>
              </a:spcAft>
              <a:buSzPts val="1400"/>
              <a:buChar char="■"/>
              <a:defRPr/>
            </a:lvl3pPr>
            <a:lvl4pPr marL="2437790" lvl="3" indent="-423228" algn="l" rtl="0">
              <a:spcBef>
                <a:spcPts val="667"/>
              </a:spcBef>
              <a:spcAft>
                <a:spcPts val="0"/>
              </a:spcAft>
              <a:buSzPts val="1400"/>
              <a:buChar char="●"/>
              <a:defRPr/>
            </a:lvl4pPr>
            <a:lvl5pPr marL="3047238" lvl="4" indent="-304724" algn="l" rtl="0">
              <a:spcBef>
                <a:spcPts val="667"/>
              </a:spcBef>
              <a:spcAft>
                <a:spcPts val="0"/>
              </a:spcAft>
              <a:buSzPts val="1400"/>
              <a:buNone/>
              <a:defRPr/>
            </a:lvl5pPr>
            <a:lvl6pPr marL="3656686" lvl="5" indent="-423228" algn="l" rtl="0">
              <a:spcBef>
                <a:spcPts val="667"/>
              </a:spcBef>
              <a:spcAft>
                <a:spcPts val="0"/>
              </a:spcAft>
              <a:buClr>
                <a:schemeClr val="accent2"/>
              </a:buClr>
              <a:buSzPts val="1400"/>
              <a:buChar char="■"/>
              <a:defRPr/>
            </a:lvl6pPr>
            <a:lvl7pPr marL="4266133" lvl="6" indent="-423228" algn="l" rtl="0">
              <a:spcBef>
                <a:spcPts val="2133"/>
              </a:spcBef>
              <a:spcAft>
                <a:spcPts val="0"/>
              </a:spcAft>
              <a:buClr>
                <a:schemeClr val="accent2"/>
              </a:buClr>
              <a:buSzPts val="1400"/>
              <a:buChar char="●"/>
              <a:defRPr/>
            </a:lvl7pPr>
            <a:lvl8pPr marL="4875581" lvl="7" indent="-423228" algn="l" rtl="0">
              <a:spcBef>
                <a:spcPts val="2133"/>
              </a:spcBef>
              <a:spcAft>
                <a:spcPts val="0"/>
              </a:spcAft>
              <a:buClr>
                <a:schemeClr val="accent2"/>
              </a:buClr>
              <a:buSzPts val="1400"/>
              <a:buChar char="○"/>
              <a:defRPr/>
            </a:lvl8pPr>
            <a:lvl9pPr marL="5485028" lvl="8" indent="-423228" algn="l" rtl="0">
              <a:spcBef>
                <a:spcPts val="2133"/>
              </a:spcBef>
              <a:spcAft>
                <a:spcPts val="2133"/>
              </a:spcAft>
              <a:buClr>
                <a:schemeClr val="accent2"/>
              </a:buClr>
              <a:buSzPts val="1400"/>
              <a:buChar char="■"/>
              <a:defRPr/>
            </a:lvl9pPr>
          </a:lstStyle>
          <a:p>
            <a:endParaRPr/>
          </a:p>
        </p:txBody>
      </p:sp>
      <p:pic>
        <p:nvPicPr>
          <p:cNvPr id="54" name="Google Shape;54;p13" descr="pasted-image.pdf"/>
          <p:cNvPicPr preferRelativeResize="0"/>
          <p:nvPr/>
        </p:nvPicPr>
        <p:blipFill rotWithShape="1">
          <a:blip r:embed="rId2">
            <a:alphaModFix/>
          </a:blip>
          <a:srcRect/>
          <a:stretch/>
        </p:blipFill>
        <p:spPr>
          <a:xfrm>
            <a:off x="11030572" y="565461"/>
            <a:ext cx="635568" cy="445095"/>
          </a:xfrm>
          <a:prstGeom prst="rect">
            <a:avLst/>
          </a:prstGeom>
          <a:noFill/>
          <a:ln>
            <a:noFill/>
          </a:ln>
        </p:spPr>
      </p:pic>
    </p:spTree>
    <p:extLst>
      <p:ext uri="{BB962C8B-B14F-4D97-AF65-F5344CB8AC3E}">
        <p14:creationId xmlns:p14="http://schemas.microsoft.com/office/powerpoint/2010/main" val="4011933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2 - 2 Column">
  <p:cSld name="B2 - 2 Column">
    <p:bg>
      <p:bgPr>
        <a:solidFill>
          <a:srgbClr val="F4F4F4"/>
        </a:solidFill>
        <a:effectLst/>
      </p:bgPr>
    </p:bg>
    <p:spTree>
      <p:nvGrpSpPr>
        <p:cNvPr id="1" name="Shape 286"/>
        <p:cNvGrpSpPr/>
        <p:nvPr/>
      </p:nvGrpSpPr>
      <p:grpSpPr>
        <a:xfrm>
          <a:off x="0" y="0"/>
          <a:ext cx="0" cy="0"/>
          <a:chOff x="0" y="0"/>
          <a:chExt cx="0" cy="0"/>
        </a:xfrm>
      </p:grpSpPr>
      <p:pic>
        <p:nvPicPr>
          <p:cNvPr id="287" name="Google Shape;287;p42"/>
          <p:cNvPicPr preferRelativeResize="0"/>
          <p:nvPr/>
        </p:nvPicPr>
        <p:blipFill rotWithShape="1">
          <a:blip r:embed="rId2">
            <a:alphaModFix/>
          </a:blip>
          <a:srcRect/>
          <a:stretch/>
        </p:blipFill>
        <p:spPr>
          <a:xfrm>
            <a:off x="0" y="893"/>
            <a:ext cx="12188822" cy="6856213"/>
          </a:xfrm>
          <a:prstGeom prst="rect">
            <a:avLst/>
          </a:prstGeom>
          <a:noFill/>
          <a:ln>
            <a:noFill/>
          </a:ln>
        </p:spPr>
      </p:pic>
      <p:sp>
        <p:nvSpPr>
          <p:cNvPr id="288" name="Google Shape;288;p42"/>
          <p:cNvSpPr txBox="1">
            <a:spLocks noGrp="1"/>
          </p:cNvSpPr>
          <p:nvPr>
            <p:ph type="title"/>
          </p:nvPr>
        </p:nvSpPr>
        <p:spPr>
          <a:xfrm>
            <a:off x="571500" y="63504"/>
            <a:ext cx="11046000" cy="9900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400"/>
              <a:buNone/>
              <a:defRPr>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9" name="Google Shape;289;p42"/>
          <p:cNvSpPr txBox="1">
            <a:spLocks noGrp="1"/>
          </p:cNvSpPr>
          <p:nvPr>
            <p:ph type="body" idx="1"/>
          </p:nvPr>
        </p:nvSpPr>
        <p:spPr>
          <a:xfrm>
            <a:off x="571500" y="1611885"/>
            <a:ext cx="5303400" cy="4223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100"/>
              </a:spcBef>
              <a:spcAft>
                <a:spcPts val="0"/>
              </a:spcAft>
              <a:buSzPts val="2000"/>
              <a:buNone/>
              <a:defRPr>
                <a:solidFill>
                  <a:schemeClr val="accent2"/>
                </a:solidFill>
              </a:defRPr>
            </a:lvl1pPr>
            <a:lvl2pPr marL="914400" lvl="1" indent="-342900" algn="l" rtl="0">
              <a:lnSpc>
                <a:spcPct val="100000"/>
              </a:lnSpc>
              <a:spcBef>
                <a:spcPts val="300"/>
              </a:spcBef>
              <a:spcAft>
                <a:spcPts val="0"/>
              </a:spcAft>
              <a:buSzPts val="1800"/>
              <a:buChar char="•"/>
              <a:defRPr sz="1800">
                <a:solidFill>
                  <a:schemeClr val="accent2"/>
                </a:solidFill>
              </a:defRPr>
            </a:lvl2pPr>
            <a:lvl3pPr marL="1371600" lvl="2" indent="-330200" algn="l" rtl="0">
              <a:lnSpc>
                <a:spcPct val="100000"/>
              </a:lnSpc>
              <a:spcBef>
                <a:spcPts val="600"/>
              </a:spcBef>
              <a:spcAft>
                <a:spcPts val="0"/>
              </a:spcAft>
              <a:buSzPts val="1600"/>
              <a:buChar char="•"/>
              <a:defRPr>
                <a:solidFill>
                  <a:schemeClr val="accent2"/>
                </a:solidFill>
              </a:defRPr>
            </a:lvl3pPr>
            <a:lvl4pPr marL="1828800" lvl="3" indent="-317500" algn="l" rtl="0">
              <a:lnSpc>
                <a:spcPct val="100000"/>
              </a:lnSpc>
              <a:spcBef>
                <a:spcPts val="600"/>
              </a:spcBef>
              <a:spcAft>
                <a:spcPts val="0"/>
              </a:spcAft>
              <a:buSzPts val="1400"/>
              <a:buChar char="•"/>
              <a:defRPr>
                <a:solidFill>
                  <a:schemeClr val="accent2"/>
                </a:solidFill>
              </a:defRPr>
            </a:lvl4pPr>
            <a:lvl5pPr marL="2286000" lvl="4" indent="-228600" algn="l" rtl="0">
              <a:lnSpc>
                <a:spcPct val="100000"/>
              </a:lnSpc>
              <a:spcBef>
                <a:spcPts val="600"/>
              </a:spcBef>
              <a:spcAft>
                <a:spcPts val="0"/>
              </a:spcAft>
              <a:buSzPts val="1400"/>
              <a:buNone/>
              <a:defRPr>
                <a:solidFill>
                  <a:schemeClr val="accent2"/>
                </a:solidFill>
              </a:defRPr>
            </a:lvl5pPr>
            <a:lvl6pPr marL="2743200" lvl="5" indent="-342900" algn="l" rtl="0">
              <a:spcBef>
                <a:spcPts val="600"/>
              </a:spcBef>
              <a:spcAft>
                <a:spcPts val="0"/>
              </a:spcAft>
              <a:buClr>
                <a:schemeClr val="accent2"/>
              </a:buClr>
              <a:buSzPts val="1800"/>
              <a:buChar char="•"/>
              <a:defRPr/>
            </a:lvl6pPr>
            <a:lvl7pPr marL="3200400" lvl="6" indent="-342900" algn="l" rtl="0">
              <a:spcBef>
                <a:spcPts val="360"/>
              </a:spcBef>
              <a:spcAft>
                <a:spcPts val="0"/>
              </a:spcAft>
              <a:buClr>
                <a:schemeClr val="accent2"/>
              </a:buClr>
              <a:buSzPts val="1800"/>
              <a:buChar char="•"/>
              <a:defRPr/>
            </a:lvl7pPr>
            <a:lvl8pPr marL="3657600" lvl="7" indent="-342900" algn="l" rtl="0">
              <a:spcBef>
                <a:spcPts val="360"/>
              </a:spcBef>
              <a:spcAft>
                <a:spcPts val="0"/>
              </a:spcAft>
              <a:buClr>
                <a:schemeClr val="accent2"/>
              </a:buClr>
              <a:buSzPts val="1800"/>
              <a:buChar char="•"/>
              <a:defRPr/>
            </a:lvl8pPr>
            <a:lvl9pPr marL="4114800" lvl="8" indent="-342900" algn="l" rtl="0">
              <a:spcBef>
                <a:spcPts val="360"/>
              </a:spcBef>
              <a:spcAft>
                <a:spcPts val="0"/>
              </a:spcAft>
              <a:buClr>
                <a:schemeClr val="accent2"/>
              </a:buClr>
              <a:buSzPts val="1800"/>
              <a:buChar char="•"/>
              <a:defRPr/>
            </a:lvl9pPr>
          </a:lstStyle>
          <a:p>
            <a:endParaRPr/>
          </a:p>
        </p:txBody>
      </p:sp>
      <p:sp>
        <p:nvSpPr>
          <p:cNvPr id="290" name="Google Shape;290;p42"/>
          <p:cNvSpPr txBox="1">
            <a:spLocks noGrp="1"/>
          </p:cNvSpPr>
          <p:nvPr>
            <p:ph type="body" idx="2"/>
          </p:nvPr>
        </p:nvSpPr>
        <p:spPr>
          <a:xfrm>
            <a:off x="6313932" y="1611885"/>
            <a:ext cx="5303400" cy="4223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100"/>
              </a:spcBef>
              <a:spcAft>
                <a:spcPts val="0"/>
              </a:spcAft>
              <a:buSzPts val="2000"/>
              <a:buNone/>
              <a:defRPr>
                <a:solidFill>
                  <a:schemeClr val="accent2"/>
                </a:solidFill>
              </a:defRPr>
            </a:lvl1pPr>
            <a:lvl2pPr marL="914400" lvl="1" indent="-342900" algn="l" rtl="0">
              <a:lnSpc>
                <a:spcPct val="100000"/>
              </a:lnSpc>
              <a:spcBef>
                <a:spcPts val="300"/>
              </a:spcBef>
              <a:spcAft>
                <a:spcPts val="0"/>
              </a:spcAft>
              <a:buSzPts val="1800"/>
              <a:buChar char="•"/>
              <a:defRPr>
                <a:solidFill>
                  <a:schemeClr val="accent2"/>
                </a:solidFill>
              </a:defRPr>
            </a:lvl2pPr>
            <a:lvl3pPr marL="1371600" lvl="2" indent="-330200" algn="l" rtl="0">
              <a:lnSpc>
                <a:spcPct val="100000"/>
              </a:lnSpc>
              <a:spcBef>
                <a:spcPts val="600"/>
              </a:spcBef>
              <a:spcAft>
                <a:spcPts val="0"/>
              </a:spcAft>
              <a:buSzPts val="1600"/>
              <a:buChar char="•"/>
              <a:defRPr>
                <a:solidFill>
                  <a:schemeClr val="accent2"/>
                </a:solidFill>
              </a:defRPr>
            </a:lvl3pPr>
            <a:lvl4pPr marL="1828800" lvl="3" indent="-317500" algn="l" rtl="0">
              <a:lnSpc>
                <a:spcPct val="100000"/>
              </a:lnSpc>
              <a:spcBef>
                <a:spcPts val="600"/>
              </a:spcBef>
              <a:spcAft>
                <a:spcPts val="0"/>
              </a:spcAft>
              <a:buSzPts val="1400"/>
              <a:buChar char="•"/>
              <a:defRPr>
                <a:solidFill>
                  <a:schemeClr val="accent2"/>
                </a:solidFill>
              </a:defRPr>
            </a:lvl4pPr>
            <a:lvl5pPr marL="2286000" lvl="4" indent="-228600" algn="l" rtl="0">
              <a:lnSpc>
                <a:spcPct val="100000"/>
              </a:lnSpc>
              <a:spcBef>
                <a:spcPts val="600"/>
              </a:spcBef>
              <a:spcAft>
                <a:spcPts val="0"/>
              </a:spcAft>
              <a:buSzPts val="1400"/>
              <a:buNone/>
              <a:defRPr>
                <a:solidFill>
                  <a:schemeClr val="accent2"/>
                </a:solidFill>
              </a:defRPr>
            </a:lvl5pPr>
            <a:lvl6pPr marL="2743200" lvl="5" indent="-342900" algn="l" rtl="0">
              <a:spcBef>
                <a:spcPts val="600"/>
              </a:spcBef>
              <a:spcAft>
                <a:spcPts val="0"/>
              </a:spcAft>
              <a:buClr>
                <a:schemeClr val="accent2"/>
              </a:buClr>
              <a:buSzPts val="1800"/>
              <a:buChar char="•"/>
              <a:defRPr/>
            </a:lvl6pPr>
            <a:lvl7pPr marL="3200400" lvl="6" indent="-342900" algn="l" rtl="0">
              <a:spcBef>
                <a:spcPts val="360"/>
              </a:spcBef>
              <a:spcAft>
                <a:spcPts val="0"/>
              </a:spcAft>
              <a:buClr>
                <a:schemeClr val="accent2"/>
              </a:buClr>
              <a:buSzPts val="1800"/>
              <a:buChar char="•"/>
              <a:defRPr/>
            </a:lvl7pPr>
            <a:lvl8pPr marL="3657600" lvl="7" indent="-342900" algn="l" rtl="0">
              <a:spcBef>
                <a:spcPts val="360"/>
              </a:spcBef>
              <a:spcAft>
                <a:spcPts val="0"/>
              </a:spcAft>
              <a:buClr>
                <a:schemeClr val="accent2"/>
              </a:buClr>
              <a:buSzPts val="1800"/>
              <a:buChar char="•"/>
              <a:defRPr/>
            </a:lvl8pPr>
            <a:lvl9pPr marL="4114800" lvl="8" indent="-342900" algn="l" rtl="0">
              <a:spcBef>
                <a:spcPts val="360"/>
              </a:spcBef>
              <a:spcAft>
                <a:spcPts val="0"/>
              </a:spcAft>
              <a:buClr>
                <a:schemeClr val="accent2"/>
              </a:buClr>
              <a:buSzPts val="1800"/>
              <a:buChar char="•"/>
              <a:defRPr/>
            </a:lvl9pPr>
          </a:lstStyle>
          <a:p>
            <a:endParaRPr/>
          </a:p>
        </p:txBody>
      </p:sp>
      <p:sp>
        <p:nvSpPr>
          <p:cNvPr id="291" name="Google Shape;291;p42"/>
          <p:cNvSpPr txBox="1">
            <a:spLocks noGrp="1"/>
          </p:cNvSpPr>
          <p:nvPr>
            <p:ph type="body" idx="3"/>
          </p:nvPr>
        </p:nvSpPr>
        <p:spPr>
          <a:xfrm>
            <a:off x="571504" y="1097179"/>
            <a:ext cx="11046000" cy="33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2200"/>
              <a:buNone/>
              <a:defRPr sz="2200" b="0" i="0">
                <a:solidFill>
                  <a:schemeClr val="dk1"/>
                </a:solidFill>
                <a:latin typeface="Salesforce Sans"/>
                <a:ea typeface="Salesforce Sans"/>
                <a:cs typeface="Salesforce Sans"/>
                <a:sym typeface="Salesforce Sans"/>
              </a:defRPr>
            </a:lvl1pPr>
            <a:lvl2pPr marL="914400" lvl="1" indent="-342900" algn="l" rtl="0">
              <a:spcBef>
                <a:spcPts val="300"/>
              </a:spcBef>
              <a:spcAft>
                <a:spcPts val="0"/>
              </a:spcAft>
              <a:buSzPts val="1800"/>
              <a:buChar char="•"/>
              <a:defRPr/>
            </a:lvl2pPr>
            <a:lvl3pPr marL="1371600" lvl="2" indent="-342900" algn="l" rtl="0">
              <a:spcBef>
                <a:spcPts val="600"/>
              </a:spcBef>
              <a:spcAft>
                <a:spcPts val="0"/>
              </a:spcAft>
              <a:buSzPts val="1800"/>
              <a:buChar char="•"/>
              <a:defRPr/>
            </a:lvl3pPr>
            <a:lvl4pPr marL="1828800" lvl="3" indent="-342900" algn="l" rtl="0">
              <a:spcBef>
                <a:spcPts val="600"/>
              </a:spcBef>
              <a:spcAft>
                <a:spcPts val="0"/>
              </a:spcAft>
              <a:buSzPts val="1800"/>
              <a:buChar char="•"/>
              <a:defRPr/>
            </a:lvl4pPr>
            <a:lvl5pPr marL="2286000" lvl="4" indent="-228600" algn="l" rtl="0">
              <a:spcBef>
                <a:spcPts val="600"/>
              </a:spcBef>
              <a:spcAft>
                <a:spcPts val="0"/>
              </a:spcAft>
              <a:buSzPts val="1400"/>
              <a:buNone/>
              <a:defRPr/>
            </a:lvl5pPr>
            <a:lvl6pPr marL="2743200" lvl="5" indent="-342900" algn="l" rtl="0">
              <a:spcBef>
                <a:spcPts val="600"/>
              </a:spcBef>
              <a:spcAft>
                <a:spcPts val="0"/>
              </a:spcAft>
              <a:buClr>
                <a:schemeClr val="accent2"/>
              </a:buClr>
              <a:buSzPts val="1800"/>
              <a:buChar char="•"/>
              <a:defRPr/>
            </a:lvl6pPr>
            <a:lvl7pPr marL="3200400" lvl="6" indent="-342900" algn="l" rtl="0">
              <a:spcBef>
                <a:spcPts val="0"/>
              </a:spcBef>
              <a:spcAft>
                <a:spcPts val="0"/>
              </a:spcAft>
              <a:buClr>
                <a:schemeClr val="accent2"/>
              </a:buClr>
              <a:buSzPts val="1800"/>
              <a:buChar char="•"/>
              <a:defRPr/>
            </a:lvl7pPr>
            <a:lvl8pPr marL="3657600" lvl="7" indent="-342900" algn="l" rtl="0">
              <a:spcBef>
                <a:spcPts val="0"/>
              </a:spcBef>
              <a:spcAft>
                <a:spcPts val="0"/>
              </a:spcAft>
              <a:buClr>
                <a:schemeClr val="accent2"/>
              </a:buClr>
              <a:buSzPts val="1800"/>
              <a:buChar char="•"/>
              <a:defRPr/>
            </a:lvl8pPr>
            <a:lvl9pPr marL="4114800" lvl="8" indent="-342900" algn="l" rtl="0">
              <a:spcBef>
                <a:spcPts val="0"/>
              </a:spcBef>
              <a:spcAft>
                <a:spcPts val="0"/>
              </a:spcAft>
              <a:buClr>
                <a:schemeClr val="accent2"/>
              </a:buClr>
              <a:buSzPts val="1800"/>
              <a:buChar char="•"/>
              <a:defRPr/>
            </a:lvl9pPr>
          </a:lstStyle>
          <a:p>
            <a:endParaRPr/>
          </a:p>
        </p:txBody>
      </p:sp>
      <p:sp>
        <p:nvSpPr>
          <p:cNvPr id="292" name="Google Shape;292;p42"/>
          <p:cNvSpPr txBox="1">
            <a:spLocks noGrp="1"/>
          </p:cNvSpPr>
          <p:nvPr>
            <p:ph type="ftr" idx="11"/>
          </p:nvPr>
        </p:nvSpPr>
        <p:spPr>
          <a:xfrm>
            <a:off x="571504" y="6549530"/>
            <a:ext cx="5508000" cy="2139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solidFill>
                  <a:srgbClr val="6A625B"/>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626059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sic - Title Only">
  <p:cSld name="Basic - Title Only">
    <p:spTree>
      <p:nvGrpSpPr>
        <p:cNvPr id="1" name="Shape 630"/>
        <p:cNvGrpSpPr/>
        <p:nvPr/>
      </p:nvGrpSpPr>
      <p:grpSpPr>
        <a:xfrm>
          <a:off x="0" y="0"/>
          <a:ext cx="0" cy="0"/>
          <a:chOff x="0" y="0"/>
          <a:chExt cx="0" cy="0"/>
        </a:xfrm>
      </p:grpSpPr>
      <p:sp>
        <p:nvSpPr>
          <p:cNvPr id="631" name="Google Shape;631;p86"/>
          <p:cNvSpPr txBox="1">
            <a:spLocks noGrp="1"/>
          </p:cNvSpPr>
          <p:nvPr>
            <p:ph type="body" idx="1"/>
          </p:nvPr>
        </p:nvSpPr>
        <p:spPr>
          <a:xfrm>
            <a:off x="571503" y="1097179"/>
            <a:ext cx="11046000" cy="338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100"/>
              </a:spcBef>
              <a:spcAft>
                <a:spcPts val="0"/>
              </a:spcAft>
              <a:buSzPts val="2300"/>
              <a:buNone/>
              <a:defRPr sz="2300" b="0" i="0">
                <a:solidFill>
                  <a:schemeClr val="lt2"/>
                </a:solidFill>
                <a:latin typeface="Arial"/>
                <a:ea typeface="Arial"/>
                <a:cs typeface="Arial"/>
                <a:sym typeface="Arial"/>
              </a:defRPr>
            </a:lvl1pPr>
            <a:lvl2pPr marL="914400" lvl="1" indent="-349250" algn="l" rtl="0">
              <a:spcBef>
                <a:spcPts val="300"/>
              </a:spcBef>
              <a:spcAft>
                <a:spcPts val="0"/>
              </a:spcAft>
              <a:buSzPts val="1900"/>
              <a:buChar char="•"/>
              <a:defRPr/>
            </a:lvl2pPr>
            <a:lvl3pPr marL="1371600" lvl="2" indent="-349250" algn="l" rtl="0">
              <a:spcBef>
                <a:spcPts val="700"/>
              </a:spcBef>
              <a:spcAft>
                <a:spcPts val="0"/>
              </a:spcAft>
              <a:buSzPts val="1900"/>
              <a:buChar char="•"/>
              <a:defRPr/>
            </a:lvl3pPr>
            <a:lvl4pPr marL="1828800" lvl="3" indent="-349250" algn="l" rtl="0">
              <a:spcBef>
                <a:spcPts val="700"/>
              </a:spcBef>
              <a:spcAft>
                <a:spcPts val="0"/>
              </a:spcAft>
              <a:buSzPts val="1900"/>
              <a:buChar char="•"/>
              <a:defRPr/>
            </a:lvl4pPr>
            <a:lvl5pPr marL="2286000" lvl="4" indent="-228600" algn="l" rtl="0">
              <a:spcBef>
                <a:spcPts val="700"/>
              </a:spcBef>
              <a:spcAft>
                <a:spcPts val="0"/>
              </a:spcAft>
              <a:buSzPts val="1400"/>
              <a:buNone/>
              <a:defRPr/>
            </a:lvl5pPr>
            <a:lvl6pPr marL="2743200" lvl="5" indent="-349250" algn="l" rtl="0">
              <a:spcBef>
                <a:spcPts val="7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pic>
        <p:nvPicPr>
          <p:cNvPr id="632" name="Google Shape;632;p86" descr="pasted-image.pdf"/>
          <p:cNvPicPr preferRelativeResize="0"/>
          <p:nvPr/>
        </p:nvPicPr>
        <p:blipFill rotWithShape="1">
          <a:blip r:embed="rId2">
            <a:alphaModFix/>
          </a:blip>
          <a:srcRect/>
          <a:stretch/>
        </p:blipFill>
        <p:spPr>
          <a:xfrm>
            <a:off x="11030573" y="565459"/>
            <a:ext cx="635568" cy="444979"/>
          </a:xfrm>
          <a:prstGeom prst="rect">
            <a:avLst/>
          </a:prstGeom>
          <a:noFill/>
          <a:ln>
            <a:noFill/>
          </a:ln>
        </p:spPr>
      </p:pic>
      <p:sp>
        <p:nvSpPr>
          <p:cNvPr id="633" name="Google Shape;633;p86"/>
          <p:cNvSpPr txBox="1">
            <a:spLocks noGrp="1"/>
          </p:cNvSpPr>
          <p:nvPr>
            <p:ph type="ftr" idx="11"/>
          </p:nvPr>
        </p:nvSpPr>
        <p:spPr>
          <a:xfrm>
            <a:off x="6094411" y="6571832"/>
            <a:ext cx="5508300" cy="2139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400"/>
              <a:buNone/>
              <a:defRPr sz="1100">
                <a:solidFill>
                  <a:schemeClr val="accen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4" name="Google Shape;634;p86"/>
          <p:cNvSpPr txBox="1">
            <a:spLocks noGrp="1"/>
          </p:cNvSpPr>
          <p:nvPr>
            <p:ph type="title"/>
          </p:nvPr>
        </p:nvSpPr>
        <p:spPr>
          <a:xfrm>
            <a:off x="571503" y="63500"/>
            <a:ext cx="11045400" cy="990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80792711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 - Basic - Title Only 1 1">
  <p:cSld name="D - Basic_2_1">
    <p:spTree>
      <p:nvGrpSpPr>
        <p:cNvPr id="1" name="Shape 52"/>
        <p:cNvGrpSpPr/>
        <p:nvPr/>
      </p:nvGrpSpPr>
      <p:grpSpPr>
        <a:xfrm>
          <a:off x="0" y="0"/>
          <a:ext cx="0" cy="0"/>
          <a:chOff x="0" y="0"/>
          <a:chExt cx="0" cy="0"/>
        </a:xfrm>
      </p:grpSpPr>
      <p:sp>
        <p:nvSpPr>
          <p:cNvPr id="53" name="Google Shape;53;p6"/>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54" name="Google Shape;54;p6"/>
          <p:cNvSpPr txBox="1">
            <a:spLocks noGrp="1"/>
          </p:cNvSpPr>
          <p:nvPr>
            <p:ph type="body" idx="1"/>
          </p:nvPr>
        </p:nvSpPr>
        <p:spPr>
          <a:xfrm>
            <a:off x="502714" y="1389888"/>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000"/>
              <a:buFont typeface="Arial"/>
              <a:buNone/>
              <a:defRPr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chemeClr val="lt2"/>
              </a:buClr>
              <a:buSzPts val="1400"/>
              <a:buFont typeface="Arial"/>
              <a:buNone/>
              <a:defRPr sz="2000" b="0" i="0" u="none" strike="noStrike" cap="none">
                <a:solidFill>
                  <a:schemeClr val="lt2"/>
                </a:solidFill>
                <a:latin typeface="Arial"/>
                <a:ea typeface="Arial"/>
                <a:cs typeface="Arial"/>
                <a:sym typeface="Arial"/>
              </a:defRPr>
            </a:lvl5pPr>
            <a:lvl6pPr marL="2743200" marR="0" lvl="5"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9pPr>
          </a:lstStyle>
          <a:p>
            <a:endParaRPr/>
          </a:p>
        </p:txBody>
      </p:sp>
      <p:pic>
        <p:nvPicPr>
          <p:cNvPr id="55" name="Google Shape;55;p6"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ityscape Vignette">
    <p:bg>
      <p:bgPr>
        <a:solidFill>
          <a:srgbClr val="F4F4F4"/>
        </a:solidFill>
        <a:effectLst/>
      </p:bgPr>
    </p:bg>
    <p:spTree>
      <p:nvGrpSpPr>
        <p:cNvPr id="1" name=""/>
        <p:cNvGrpSpPr/>
        <p:nvPr/>
      </p:nvGrpSpPr>
      <p:grpSpPr>
        <a:xfrm>
          <a:off x="0" y="0"/>
          <a:ext cx="0" cy="0"/>
          <a:chOff x="0" y="0"/>
          <a:chExt cx="0" cy="0"/>
        </a:xfrm>
      </p:grpSpPr>
      <p:pic>
        <p:nvPicPr>
          <p:cNvPr id="11" name="pasted-image.pdf" descr="pasted-image.pdf"/>
          <p:cNvPicPr>
            <a:picLocks noChangeAspect="1"/>
          </p:cNvPicPr>
          <p:nvPr userDrawn="1"/>
        </p:nvPicPr>
        <p:blipFill>
          <a:blip r:embed="rId2">
            <a:extLst/>
          </a:blip>
          <a:stretch>
            <a:fillRect/>
          </a:stretch>
        </p:blipFill>
        <p:spPr>
          <a:xfrm>
            <a:off x="11030573" y="565462"/>
            <a:ext cx="635734" cy="445095"/>
          </a:xfrm>
          <a:prstGeom prst="rect">
            <a:avLst/>
          </a:prstGeom>
          <a:ln w="12700">
            <a:miter lim="400000"/>
          </a:ln>
        </p:spPr>
      </p:pic>
    </p:spTree>
    <p:extLst>
      <p:ext uri="{BB962C8B-B14F-4D97-AF65-F5344CB8AC3E}">
        <p14:creationId xmlns:p14="http://schemas.microsoft.com/office/powerpoint/2010/main" val="395263159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Method">
  <p:cSld name="Method">
    <p:bg>
      <p:bgPr>
        <a:solidFill>
          <a:srgbClr val="F7F4F4"/>
        </a:solidFill>
        <a:effectLst/>
      </p:bgPr>
    </p:bg>
    <p:spTree>
      <p:nvGrpSpPr>
        <p:cNvPr id="1" name="Shape 560"/>
        <p:cNvGrpSpPr/>
        <p:nvPr/>
      </p:nvGrpSpPr>
      <p:grpSpPr>
        <a:xfrm>
          <a:off x="0" y="0"/>
          <a:ext cx="0" cy="0"/>
          <a:chOff x="0" y="0"/>
          <a:chExt cx="0" cy="0"/>
        </a:xfrm>
      </p:grpSpPr>
      <p:pic>
        <p:nvPicPr>
          <p:cNvPr id="561" name="Google Shape;561;p79"/>
          <p:cNvPicPr preferRelativeResize="0"/>
          <p:nvPr/>
        </p:nvPicPr>
        <p:blipFill rotWithShape="1">
          <a:blip r:embed="rId2">
            <a:alphaModFix/>
          </a:blip>
          <a:srcRect t="9" b="19"/>
          <a:stretch/>
        </p:blipFill>
        <p:spPr>
          <a:xfrm>
            <a:off x="0" y="893"/>
            <a:ext cx="12188827" cy="6854428"/>
          </a:xfrm>
          <a:prstGeom prst="rect">
            <a:avLst/>
          </a:prstGeom>
          <a:noFill/>
          <a:ln>
            <a:noFill/>
          </a:ln>
        </p:spPr>
      </p:pic>
      <p:sp>
        <p:nvSpPr>
          <p:cNvPr id="563" name="Google Shape;563;p79"/>
          <p:cNvSpPr/>
          <p:nvPr/>
        </p:nvSpPr>
        <p:spPr>
          <a:xfrm rot="5400000">
            <a:off x="77790" y="114579"/>
            <a:ext cx="2469034" cy="1481680"/>
          </a:xfrm>
          <a:custGeom>
            <a:avLst/>
            <a:gdLst/>
            <a:ahLst/>
            <a:cxnLst/>
            <a:rect l="l" t="t" r="r" b="b"/>
            <a:pathLst>
              <a:path w="21600" h="21600" extrusionOk="0">
                <a:moveTo>
                  <a:pt x="0" y="0"/>
                </a:moveTo>
                <a:lnTo>
                  <a:pt x="21600" y="0"/>
                </a:lnTo>
                <a:lnTo>
                  <a:pt x="17711" y="10800"/>
                </a:lnTo>
                <a:lnTo>
                  <a:pt x="21600" y="21600"/>
                </a:lnTo>
                <a:lnTo>
                  <a:pt x="0" y="21600"/>
                </a:lnTo>
                <a:lnTo>
                  <a:pt x="0" y="0"/>
                </a:lnTo>
                <a:close/>
              </a:path>
            </a:pathLst>
          </a:custGeom>
          <a:solidFill>
            <a:srgbClr val="02244D"/>
          </a:solidFill>
          <a:ln>
            <a:noFill/>
          </a:ln>
        </p:spPr>
        <p:txBody>
          <a:bodyPr spcFirstLastPara="1" wrap="square" lIns="22850" tIns="22850" rIns="22850" bIns="22850" anchor="ctr" anchorCtr="0">
            <a:noAutofit/>
          </a:bodyPr>
          <a:lstStyle/>
          <a:p>
            <a:pPr marL="0" marR="0" lvl="0" indent="0" algn="l" rtl="0">
              <a:lnSpc>
                <a:spcPct val="95000"/>
              </a:lnSpc>
              <a:spcBef>
                <a:spcPts val="0"/>
              </a:spcBef>
              <a:spcAft>
                <a:spcPts val="0"/>
              </a:spcAft>
              <a:buClr>
                <a:schemeClr val="accent1"/>
              </a:buClr>
              <a:buSzPts val="900"/>
              <a:buFont typeface="Salesforce Sans"/>
              <a:buNone/>
            </a:pPr>
            <a:endParaRPr sz="900" b="1" i="0" u="none" strike="noStrike" cap="none" dirty="0">
              <a:solidFill>
                <a:schemeClr val="accent1"/>
              </a:solidFill>
              <a:latin typeface="Salesforce Sans"/>
              <a:ea typeface="Salesforce Sans"/>
              <a:cs typeface="Salesforce Sans"/>
              <a:sym typeface="Salesforce Sans"/>
            </a:endParaRPr>
          </a:p>
        </p:txBody>
      </p:sp>
      <p:sp>
        <p:nvSpPr>
          <p:cNvPr id="570" name="Google Shape;570;p79"/>
          <p:cNvSpPr txBox="1">
            <a:spLocks noGrp="1"/>
          </p:cNvSpPr>
          <p:nvPr>
            <p:ph type="title"/>
          </p:nvPr>
        </p:nvSpPr>
        <p:spPr>
          <a:xfrm>
            <a:off x="3110888" y="123"/>
            <a:ext cx="7923300" cy="1053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100">
                <a:solidFill>
                  <a:srgbClr val="003366"/>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71" name="Google Shape;571;p79"/>
          <p:cNvSpPr txBox="1">
            <a:spLocks noGrp="1"/>
          </p:cNvSpPr>
          <p:nvPr>
            <p:ph type="body" idx="1"/>
          </p:nvPr>
        </p:nvSpPr>
        <p:spPr>
          <a:xfrm>
            <a:off x="3110888" y="1765301"/>
            <a:ext cx="8821500" cy="4327200"/>
          </a:xfrm>
          <a:prstGeom prst="rect">
            <a:avLst/>
          </a:prstGeom>
          <a:noFill/>
          <a:ln>
            <a:noFill/>
          </a:ln>
        </p:spPr>
        <p:txBody>
          <a:bodyPr spcFirstLastPara="1" wrap="square" lIns="0" tIns="0" rIns="0" bIns="0" anchor="t" anchorCtr="0">
            <a:noAutofit/>
          </a:bodyPr>
          <a:lstStyle>
            <a:lvl1pPr marL="457200" lvl="0" indent="-228600" algn="l" rtl="0">
              <a:spcBef>
                <a:spcPts val="1100"/>
              </a:spcBef>
              <a:spcAft>
                <a:spcPts val="0"/>
              </a:spcAft>
              <a:buClr>
                <a:srgbClr val="FFFFFF"/>
              </a:buClr>
              <a:buSzPts val="900"/>
              <a:buNone/>
              <a:defRPr/>
            </a:lvl1pPr>
            <a:lvl2pPr marL="914400" lvl="1" indent="-342900" algn="l" rtl="0">
              <a:spcBef>
                <a:spcPts val="300"/>
              </a:spcBef>
              <a:spcAft>
                <a:spcPts val="0"/>
              </a:spcAft>
              <a:buClr>
                <a:schemeClr val="lt2"/>
              </a:buClr>
              <a:buSzPts val="1800"/>
              <a:buChar char="•"/>
              <a:defRPr sz="1800" b="0">
                <a:solidFill>
                  <a:schemeClr val="accent2"/>
                </a:solidFill>
                <a:latin typeface="Salesforce Sans"/>
                <a:ea typeface="Salesforce Sans"/>
                <a:cs typeface="Salesforce Sans"/>
                <a:sym typeface="Salesforce Sans"/>
              </a:defRPr>
            </a:lvl2pPr>
            <a:lvl3pPr marL="1371600" lvl="2" indent="-330200" algn="l" rtl="0">
              <a:spcBef>
                <a:spcPts val="600"/>
              </a:spcBef>
              <a:spcAft>
                <a:spcPts val="0"/>
              </a:spcAft>
              <a:buClr>
                <a:schemeClr val="lt2"/>
              </a:buClr>
              <a:buSzPts val="1600"/>
              <a:buChar char="•"/>
              <a:defRPr/>
            </a:lvl3pPr>
            <a:lvl4pPr marL="1828800" lvl="3" indent="-317500" algn="l" rtl="0">
              <a:spcBef>
                <a:spcPts val="600"/>
              </a:spcBef>
              <a:spcAft>
                <a:spcPts val="0"/>
              </a:spcAft>
              <a:buClr>
                <a:schemeClr val="lt2"/>
              </a:buClr>
              <a:buSzPts val="1400"/>
              <a:buChar char="•"/>
              <a:defRPr/>
            </a:lvl4pPr>
            <a:lvl5pPr marL="2286000" lvl="4" indent="-228600" algn="l" rtl="0">
              <a:spcBef>
                <a:spcPts val="600"/>
              </a:spcBef>
              <a:spcAft>
                <a:spcPts val="0"/>
              </a:spcAft>
              <a:buSzPts val="1400"/>
              <a:buNone/>
              <a:defRPr/>
            </a:lvl5pPr>
            <a:lvl6pPr marL="2743200" lvl="5" indent="-285750" algn="l" rtl="0">
              <a:spcBef>
                <a:spcPts val="600"/>
              </a:spcBef>
              <a:spcAft>
                <a:spcPts val="0"/>
              </a:spcAft>
              <a:buClr>
                <a:schemeClr val="accent2"/>
              </a:buClr>
              <a:buSzPts val="900"/>
              <a:buChar char="•"/>
              <a:defRPr/>
            </a:lvl6pPr>
            <a:lvl7pPr marL="3200400" lvl="6" indent="-285750" algn="l" rtl="0">
              <a:spcBef>
                <a:spcPts val="200"/>
              </a:spcBef>
              <a:spcAft>
                <a:spcPts val="0"/>
              </a:spcAft>
              <a:buClr>
                <a:schemeClr val="accent2"/>
              </a:buClr>
              <a:buSzPts val="900"/>
              <a:buChar char="•"/>
              <a:defRPr/>
            </a:lvl7pPr>
            <a:lvl8pPr marL="3657600" lvl="7" indent="-285750" algn="l" rtl="0">
              <a:spcBef>
                <a:spcPts val="200"/>
              </a:spcBef>
              <a:spcAft>
                <a:spcPts val="0"/>
              </a:spcAft>
              <a:buClr>
                <a:schemeClr val="accent2"/>
              </a:buClr>
              <a:buSzPts val="900"/>
              <a:buChar char="•"/>
              <a:defRPr/>
            </a:lvl8pPr>
            <a:lvl9pPr marL="4114800" lvl="8" indent="-285750" algn="l" rtl="0">
              <a:spcBef>
                <a:spcPts val="200"/>
              </a:spcBef>
              <a:spcAft>
                <a:spcPts val="0"/>
              </a:spcAft>
              <a:buClr>
                <a:schemeClr val="accent2"/>
              </a:buClr>
              <a:buSzPts val="900"/>
              <a:buChar char="•"/>
              <a:defRPr/>
            </a:lvl9pPr>
          </a:lstStyle>
          <a:p>
            <a:endParaRPr/>
          </a:p>
        </p:txBody>
      </p:sp>
      <p:sp>
        <p:nvSpPr>
          <p:cNvPr id="572" name="Google Shape;572;p79"/>
          <p:cNvSpPr txBox="1">
            <a:spLocks noGrp="1"/>
          </p:cNvSpPr>
          <p:nvPr>
            <p:ph type="body" idx="2"/>
          </p:nvPr>
        </p:nvSpPr>
        <p:spPr>
          <a:xfrm>
            <a:off x="3110887" y="1042936"/>
            <a:ext cx="7923300" cy="338700"/>
          </a:xfrm>
          <a:prstGeom prst="rect">
            <a:avLst/>
          </a:prstGeom>
          <a:noFill/>
          <a:ln>
            <a:noFill/>
          </a:ln>
        </p:spPr>
        <p:txBody>
          <a:bodyPr spcFirstLastPara="1" wrap="square" lIns="0" tIns="0" rIns="0" bIns="0" anchor="t" anchorCtr="0">
            <a:noAutofit/>
          </a:bodyPr>
          <a:lstStyle>
            <a:lvl1pPr marL="457200" lvl="0" indent="-228600" algn="l" rtl="0">
              <a:spcBef>
                <a:spcPts val="300"/>
              </a:spcBef>
              <a:spcAft>
                <a:spcPts val="0"/>
              </a:spcAft>
              <a:buSzPts val="2200"/>
              <a:buNone/>
              <a:defRPr sz="2200">
                <a:solidFill>
                  <a:srgbClr val="02244D"/>
                </a:solidFill>
              </a:defRPr>
            </a:lvl1pPr>
            <a:lvl2pPr marL="914400" lvl="1" indent="-285750" algn="l" rtl="0">
              <a:spcBef>
                <a:spcPts val="300"/>
              </a:spcBef>
              <a:spcAft>
                <a:spcPts val="0"/>
              </a:spcAft>
              <a:buSzPts val="900"/>
              <a:buChar char="•"/>
              <a:defRPr/>
            </a:lvl2pPr>
            <a:lvl3pPr marL="1371600" lvl="2" indent="-285750" algn="l" rtl="0">
              <a:spcBef>
                <a:spcPts val="600"/>
              </a:spcBef>
              <a:spcAft>
                <a:spcPts val="0"/>
              </a:spcAft>
              <a:buSzPts val="900"/>
              <a:buChar char="•"/>
              <a:defRPr/>
            </a:lvl3pPr>
            <a:lvl4pPr marL="1828800" lvl="3" indent="-285750" algn="l" rtl="0">
              <a:spcBef>
                <a:spcPts val="600"/>
              </a:spcBef>
              <a:spcAft>
                <a:spcPts val="0"/>
              </a:spcAft>
              <a:buSzPts val="900"/>
              <a:buChar char="•"/>
              <a:defRPr/>
            </a:lvl4pPr>
            <a:lvl5pPr marL="2286000" lvl="4" indent="-228600" algn="l" rtl="0">
              <a:spcBef>
                <a:spcPts val="600"/>
              </a:spcBef>
              <a:spcAft>
                <a:spcPts val="0"/>
              </a:spcAft>
              <a:buSzPts val="1400"/>
              <a:buNone/>
              <a:defRPr/>
            </a:lvl5pPr>
            <a:lvl6pPr marL="2743200" lvl="5" indent="-285750" algn="l" rtl="0">
              <a:spcBef>
                <a:spcPts val="600"/>
              </a:spcBef>
              <a:spcAft>
                <a:spcPts val="0"/>
              </a:spcAft>
              <a:buClr>
                <a:schemeClr val="accent2"/>
              </a:buClr>
              <a:buSzPts val="900"/>
              <a:buChar char="•"/>
              <a:defRPr/>
            </a:lvl6pPr>
            <a:lvl7pPr marL="3200400" lvl="6" indent="-285750" algn="l" rtl="0">
              <a:spcBef>
                <a:spcPts val="200"/>
              </a:spcBef>
              <a:spcAft>
                <a:spcPts val="0"/>
              </a:spcAft>
              <a:buClr>
                <a:schemeClr val="accent2"/>
              </a:buClr>
              <a:buSzPts val="900"/>
              <a:buChar char="•"/>
              <a:defRPr/>
            </a:lvl7pPr>
            <a:lvl8pPr marL="3657600" lvl="7" indent="-285750" algn="l" rtl="0">
              <a:spcBef>
                <a:spcPts val="200"/>
              </a:spcBef>
              <a:spcAft>
                <a:spcPts val="0"/>
              </a:spcAft>
              <a:buClr>
                <a:schemeClr val="accent2"/>
              </a:buClr>
              <a:buSzPts val="900"/>
              <a:buChar char="•"/>
              <a:defRPr/>
            </a:lvl8pPr>
            <a:lvl9pPr marL="4114800" lvl="8" indent="-285750" algn="l" rtl="0">
              <a:spcBef>
                <a:spcPts val="200"/>
              </a:spcBef>
              <a:spcAft>
                <a:spcPts val="0"/>
              </a:spcAft>
              <a:buClr>
                <a:schemeClr val="accent2"/>
              </a:buClr>
              <a:buSzPts val="900"/>
              <a:buChar char="•"/>
              <a:defRPr/>
            </a:lvl9pPr>
          </a:lstStyle>
          <a:p>
            <a:endParaRPr/>
          </a:p>
        </p:txBody>
      </p:sp>
      <p:pic>
        <p:nvPicPr>
          <p:cNvPr id="14" name="Google Shape;54;p13" descr="pasted-image.pdf">
            <a:extLst>
              <a:ext uri="{FF2B5EF4-FFF2-40B4-BE49-F238E27FC236}">
                <a16:creationId xmlns:a16="http://schemas.microsoft.com/office/drawing/2014/main" id="{DCBA485B-3454-D249-AFBA-31CE8D4A568A}"/>
              </a:ext>
            </a:extLst>
          </p:cNvPr>
          <p:cNvPicPr preferRelativeResize="0"/>
          <p:nvPr userDrawn="1"/>
        </p:nvPicPr>
        <p:blipFill rotWithShape="1">
          <a:blip r:embed="rId3">
            <a:alphaModFix/>
          </a:blip>
          <a:srcRect/>
          <a:stretch/>
        </p:blipFill>
        <p:spPr>
          <a:xfrm>
            <a:off x="11030572" y="565461"/>
            <a:ext cx="635568" cy="445095"/>
          </a:xfrm>
          <a:prstGeom prst="rect">
            <a:avLst/>
          </a:prstGeom>
          <a:noFill/>
          <a:ln>
            <a:noFill/>
          </a:ln>
        </p:spPr>
      </p:pic>
      <p:cxnSp>
        <p:nvCxnSpPr>
          <p:cNvPr id="16" name="Straight Connector 15">
            <a:extLst>
              <a:ext uri="{FF2B5EF4-FFF2-40B4-BE49-F238E27FC236}">
                <a16:creationId xmlns:a16="http://schemas.microsoft.com/office/drawing/2014/main" id="{BC231D99-F6E7-BA45-B427-D486B8877F2A}"/>
              </a:ext>
            </a:extLst>
          </p:cNvPr>
          <p:cNvCxnSpPr/>
          <p:nvPr userDrawn="1"/>
        </p:nvCxnSpPr>
        <p:spPr>
          <a:xfrm>
            <a:off x="10796149" y="548891"/>
            <a:ext cx="0" cy="461665"/>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93924BF-A96A-BE49-A86A-43EEC1770573}"/>
              </a:ext>
            </a:extLst>
          </p:cNvPr>
          <p:cNvSpPr txBox="1"/>
          <p:nvPr userDrawn="1"/>
        </p:nvSpPr>
        <p:spPr>
          <a:xfrm>
            <a:off x="715845" y="565461"/>
            <a:ext cx="1481682" cy="646331"/>
          </a:xfrm>
          <a:prstGeom prst="rect">
            <a:avLst/>
          </a:prstGeom>
          <a:noFill/>
        </p:spPr>
        <p:txBody>
          <a:bodyPr wrap="square" rtlCol="0">
            <a:spAutoFit/>
          </a:bodyPr>
          <a:lstStyle/>
          <a:p>
            <a:r>
              <a:rPr lang="en-US" sz="1800" b="1" i="0" dirty="0">
                <a:solidFill>
                  <a:schemeClr val="bg1"/>
                </a:solidFill>
                <a:latin typeface="Salesforce Sans Light" panose="020B0305020202020203" pitchFamily="34" charset="77"/>
              </a:rPr>
              <a:t>FURTHER</a:t>
            </a:r>
          </a:p>
          <a:p>
            <a:r>
              <a:rPr lang="en-US" sz="1800" b="1" i="0" dirty="0">
                <a:solidFill>
                  <a:schemeClr val="bg1"/>
                </a:solidFill>
                <a:latin typeface="Salesforce Sans Light" panose="020B0305020202020203" pitchFamily="34" charset="77"/>
              </a:rPr>
              <a:t>READING</a:t>
            </a:r>
          </a:p>
        </p:txBody>
      </p:sp>
      <p:sp>
        <p:nvSpPr>
          <p:cNvPr id="11" name="TextBox 10">
            <a:extLst>
              <a:ext uri="{FF2B5EF4-FFF2-40B4-BE49-F238E27FC236}">
                <a16:creationId xmlns:a16="http://schemas.microsoft.com/office/drawing/2014/main" id="{A920A1D7-FFBA-1245-94E7-984DBBFFF0FD}"/>
              </a:ext>
            </a:extLst>
          </p:cNvPr>
          <p:cNvSpPr txBox="1"/>
          <p:nvPr userDrawn="1"/>
        </p:nvSpPr>
        <p:spPr>
          <a:xfrm>
            <a:off x="9248931" y="565461"/>
            <a:ext cx="1547218" cy="461665"/>
          </a:xfrm>
          <a:prstGeom prst="rect">
            <a:avLst/>
          </a:prstGeom>
          <a:noFill/>
        </p:spPr>
        <p:txBody>
          <a:bodyPr wrap="none" rtlCol="0">
            <a:spAutoFit/>
          </a:bodyPr>
          <a:lstStyle/>
          <a:p>
            <a:r>
              <a:rPr lang="en-US" sz="1200" b="1" i="0" dirty="0">
                <a:solidFill>
                  <a:schemeClr val="bg2">
                    <a:lumMod val="75000"/>
                  </a:schemeClr>
                </a:solidFill>
                <a:latin typeface="Salesforce Sans Thin" panose="020B0205020202020203" pitchFamily="34" charset="77"/>
              </a:rPr>
              <a:t>From The Office Of </a:t>
            </a:r>
          </a:p>
          <a:p>
            <a:r>
              <a:rPr lang="en-US" sz="1200" b="1" i="1" dirty="0">
                <a:solidFill>
                  <a:srgbClr val="00B0F0"/>
                </a:solidFill>
                <a:latin typeface="Salesforce Sans Thin" panose="020B0205020202020203" pitchFamily="34" charset="77"/>
              </a:rPr>
              <a:t>Market</a:t>
            </a:r>
            <a:r>
              <a:rPr lang="en-US" sz="1200" b="0" i="1" dirty="0">
                <a:solidFill>
                  <a:srgbClr val="00B0F0"/>
                </a:solidFill>
                <a:latin typeface="Salesforce Sans Thin" panose="020B0205020202020203" pitchFamily="34" charset="77"/>
              </a:rPr>
              <a:t> </a:t>
            </a:r>
            <a:r>
              <a:rPr lang="en-US" sz="1200" b="1" i="1" dirty="0">
                <a:solidFill>
                  <a:srgbClr val="00B0F0"/>
                </a:solidFill>
                <a:latin typeface="Salesforce Sans Thin" panose="020B0205020202020203" pitchFamily="34" charset="77"/>
              </a:rPr>
              <a:t>Strategy</a:t>
            </a:r>
            <a:r>
              <a:rPr lang="en-US" sz="1200" b="0" i="1" dirty="0">
                <a:solidFill>
                  <a:srgbClr val="00B0F0"/>
                </a:solidFill>
                <a:latin typeface="Salesforce Sans Thin" panose="020B0205020202020203" pitchFamily="34" charset="77"/>
              </a:rPr>
              <a:t> </a:t>
            </a:r>
          </a:p>
        </p:txBody>
      </p:sp>
    </p:spTree>
    <p:extLst>
      <p:ext uri="{BB962C8B-B14F-4D97-AF65-F5344CB8AC3E}">
        <p14:creationId xmlns:p14="http://schemas.microsoft.com/office/powerpoint/2010/main" val="349846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 - Basic - Title Only 2">
  <p:cSld name="D - Basic_3">
    <p:spTree>
      <p:nvGrpSpPr>
        <p:cNvPr id="1" name="Shape 68"/>
        <p:cNvGrpSpPr/>
        <p:nvPr/>
      </p:nvGrpSpPr>
      <p:grpSpPr>
        <a:xfrm>
          <a:off x="0" y="0"/>
          <a:ext cx="0" cy="0"/>
          <a:chOff x="0" y="0"/>
          <a:chExt cx="0" cy="0"/>
        </a:xfrm>
      </p:grpSpPr>
      <p:pic>
        <p:nvPicPr>
          <p:cNvPr id="69" name="Google Shape;69;p8"/>
          <p:cNvPicPr preferRelativeResize="0"/>
          <p:nvPr/>
        </p:nvPicPr>
        <p:blipFill rotWithShape="1">
          <a:blip r:embed="rId2">
            <a:alphaModFix/>
          </a:blip>
          <a:srcRect/>
          <a:stretch/>
        </p:blipFill>
        <p:spPr>
          <a:xfrm>
            <a:off x="2" y="897"/>
            <a:ext cx="12188821" cy="6856211"/>
          </a:xfrm>
          <a:prstGeom prst="rect">
            <a:avLst/>
          </a:prstGeom>
          <a:noFill/>
          <a:ln>
            <a:noFill/>
          </a:ln>
        </p:spPr>
      </p:pic>
      <p:pic>
        <p:nvPicPr>
          <p:cNvPr id="70" name="Google Shape;70;p8"/>
          <p:cNvPicPr preferRelativeResize="0"/>
          <p:nvPr/>
        </p:nvPicPr>
        <p:blipFill>
          <a:blip r:embed="rId3">
            <a:alphaModFix/>
          </a:blip>
          <a:stretch>
            <a:fillRect/>
          </a:stretch>
        </p:blipFill>
        <p:spPr>
          <a:xfrm>
            <a:off x="7882250" y="3308325"/>
            <a:ext cx="2027175" cy="3016949"/>
          </a:xfrm>
          <a:prstGeom prst="rect">
            <a:avLst/>
          </a:prstGeom>
          <a:noFill/>
          <a:ln>
            <a:noFill/>
          </a:ln>
        </p:spPr>
      </p:pic>
      <p:pic>
        <p:nvPicPr>
          <p:cNvPr id="71" name="Google Shape;71;p8"/>
          <p:cNvPicPr preferRelativeResize="0"/>
          <p:nvPr/>
        </p:nvPicPr>
        <p:blipFill>
          <a:blip r:embed="rId4">
            <a:alphaModFix/>
          </a:blip>
          <a:stretch>
            <a:fillRect/>
          </a:stretch>
        </p:blipFill>
        <p:spPr>
          <a:xfrm>
            <a:off x="3293100" y="4545625"/>
            <a:ext cx="1393300" cy="1779649"/>
          </a:xfrm>
          <a:prstGeom prst="rect">
            <a:avLst/>
          </a:prstGeom>
          <a:noFill/>
          <a:ln>
            <a:noFill/>
          </a:ln>
        </p:spPr>
      </p:pic>
      <p:sp>
        <p:nvSpPr>
          <p:cNvPr id="72" name="Google Shape;72;p8"/>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73" name="Google Shape;73;p8"/>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3pPr>
            <a:lvl4pPr marL="1828800" marR="0" lvl="3" indent="-317500" algn="l" rtl="0">
              <a:lnSpc>
                <a:spcPct val="100000"/>
              </a:lnSpc>
              <a:spcBef>
                <a:spcPts val="600"/>
              </a:spcBef>
              <a:spcAft>
                <a:spcPts val="0"/>
              </a:spcAft>
              <a:buClr>
                <a:srgbClr val="666666"/>
              </a:buClr>
              <a:buSzPts val="1400"/>
              <a:buFont typeface="Arial"/>
              <a:buChar char="•"/>
              <a:defRPr sz="1400" b="1" i="0" u="none" strike="noStrike" cap="none">
                <a:solidFill>
                  <a:srgbClr val="666666"/>
                </a:solidFill>
                <a:latin typeface="Arial"/>
                <a:ea typeface="Arial"/>
                <a:cs typeface="Arial"/>
                <a:sym typeface="Arial"/>
              </a:defRPr>
            </a:lvl4pPr>
            <a:lvl5pPr marL="2286000" marR="0" lvl="4" indent="-228600" algn="l" rtl="0">
              <a:lnSpc>
                <a:spcPct val="100000"/>
              </a:lnSpc>
              <a:spcBef>
                <a:spcPts val="600"/>
              </a:spcBef>
              <a:spcAft>
                <a:spcPts val="0"/>
              </a:spcAft>
              <a:buClr>
                <a:srgbClr val="666666"/>
              </a:buClr>
              <a:buSzPts val="1400"/>
              <a:buFont typeface="Arial"/>
              <a:buNone/>
              <a:defRPr sz="2000" b="0" i="0" u="none" strike="noStrike" cap="none">
                <a:solidFill>
                  <a:srgbClr val="666666"/>
                </a:solidFill>
                <a:latin typeface="Arial"/>
                <a:ea typeface="Arial"/>
                <a:cs typeface="Arial"/>
                <a:sym typeface="Arial"/>
              </a:defRPr>
            </a:lvl5pPr>
            <a:lvl6pPr marL="2743200" marR="0" lvl="5" indent="-355600" algn="l" rtl="0">
              <a:lnSpc>
                <a:spcPct val="100000"/>
              </a:lnSpc>
              <a:spcBef>
                <a:spcPts val="6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6pPr>
            <a:lvl7pPr marL="3200400" marR="0" lvl="6"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7pPr>
            <a:lvl8pPr marL="3657600" marR="0" lvl="7"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8pPr>
            <a:lvl9pPr marL="4114800" marR="0" lvl="8"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9pPr>
          </a:lstStyle>
          <a:p>
            <a:endParaRPr/>
          </a:p>
        </p:txBody>
      </p:sp>
      <p:pic>
        <p:nvPicPr>
          <p:cNvPr id="74" name="Google Shape;74;p8" descr="pasted-image.pdf"/>
          <p:cNvPicPr preferRelativeResize="0"/>
          <p:nvPr/>
        </p:nvPicPr>
        <p:blipFill rotWithShape="1">
          <a:blip r:embed="rId5">
            <a:alphaModFix/>
          </a:blip>
          <a:srcRect/>
          <a:stretch/>
        </p:blipFill>
        <p:spPr>
          <a:xfrm>
            <a:off x="11030573" y="565459"/>
            <a:ext cx="635734" cy="445095"/>
          </a:xfrm>
          <a:prstGeom prst="rect">
            <a:avLst/>
          </a:prstGeom>
          <a:noFill/>
          <a:ln>
            <a:noFill/>
          </a:ln>
        </p:spPr>
      </p:pic>
      <p:pic>
        <p:nvPicPr>
          <p:cNvPr id="75" name="Google Shape;75;p8"/>
          <p:cNvPicPr preferRelativeResize="0"/>
          <p:nvPr/>
        </p:nvPicPr>
        <p:blipFill>
          <a:blip r:embed="rId6">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B blue BG logo 4 1">
  <p:cSld name="C - Title &amp; Subtitle Only 3_4_1">
    <p:spTree>
      <p:nvGrpSpPr>
        <p:cNvPr id="1" name="Shape 93"/>
        <p:cNvGrpSpPr/>
        <p:nvPr/>
      </p:nvGrpSpPr>
      <p:grpSpPr>
        <a:xfrm>
          <a:off x="0" y="0"/>
          <a:ext cx="0" cy="0"/>
          <a:chOff x="0" y="0"/>
          <a:chExt cx="0" cy="0"/>
        </a:xfrm>
      </p:grpSpPr>
      <p:pic>
        <p:nvPicPr>
          <p:cNvPr id="94" name="Google Shape;94;p11"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pic>
        <p:nvPicPr>
          <p:cNvPr id="95" name="Google Shape;95;p11"/>
          <p:cNvPicPr preferRelativeResize="0"/>
          <p:nvPr/>
        </p:nvPicPr>
        <p:blipFill rotWithShape="1">
          <a:blip r:embed="rId3">
            <a:alphaModFix amt="45000"/>
          </a:blip>
          <a:srcRect l="-11557"/>
          <a:stretch/>
        </p:blipFill>
        <p:spPr>
          <a:xfrm>
            <a:off x="-558150" y="207975"/>
            <a:ext cx="5191838" cy="306750"/>
          </a:xfrm>
          <a:prstGeom prst="rect">
            <a:avLst/>
          </a:prstGeom>
          <a:noFill/>
          <a:ln>
            <a:noFill/>
          </a:ln>
        </p:spPr>
      </p:pic>
      <p:pic>
        <p:nvPicPr>
          <p:cNvPr id="96" name="Google Shape;96;p11"/>
          <p:cNvPicPr preferRelativeResize="0"/>
          <p:nvPr/>
        </p:nvPicPr>
        <p:blipFill>
          <a:blip r:embed="rId3">
            <a:alphaModFix amt="45000"/>
          </a:blip>
          <a:stretch>
            <a:fillRect/>
          </a:stretch>
        </p:blipFill>
        <p:spPr>
          <a:xfrm flipH="1">
            <a:off x="6632201" y="869475"/>
            <a:ext cx="3777279" cy="306750"/>
          </a:xfrm>
          <a:prstGeom prst="rect">
            <a:avLst/>
          </a:prstGeom>
          <a:noFill/>
          <a:ln>
            <a:noFill/>
          </a:ln>
        </p:spPr>
      </p:pic>
      <p:pic>
        <p:nvPicPr>
          <p:cNvPr id="97" name="Google Shape;97;p11" descr="pasted-image.pdf"/>
          <p:cNvPicPr preferRelativeResize="0"/>
          <p:nvPr/>
        </p:nvPicPr>
        <p:blipFill rotWithShape="1">
          <a:blip r:embed="rId2">
            <a:alphaModFix/>
          </a:blip>
          <a:srcRect/>
          <a:stretch/>
        </p:blipFill>
        <p:spPr>
          <a:xfrm>
            <a:off x="11030573" y="565459"/>
            <a:ext cx="634464" cy="444739"/>
          </a:xfrm>
          <a:prstGeom prst="rect">
            <a:avLst/>
          </a:prstGeom>
          <a:noFill/>
          <a:ln>
            <a:noFill/>
          </a:ln>
        </p:spPr>
      </p:pic>
      <p:pic>
        <p:nvPicPr>
          <p:cNvPr id="98" name="Google Shape;98;p11"/>
          <p:cNvPicPr preferRelativeResize="0"/>
          <p:nvPr/>
        </p:nvPicPr>
        <p:blipFill>
          <a:blip r:embed="rId4">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pic>
        <p:nvPicPr>
          <p:cNvPr id="99" name="Google Shape;99;p11"/>
          <p:cNvPicPr preferRelativeResize="0"/>
          <p:nvPr/>
        </p:nvPicPr>
        <p:blipFill rotWithShape="1">
          <a:blip r:embed="rId5">
            <a:alphaModFix/>
          </a:blip>
          <a:srcRect r="17225"/>
          <a:stretch/>
        </p:blipFill>
        <p:spPr>
          <a:xfrm>
            <a:off x="1902100" y="3577275"/>
            <a:ext cx="10286726" cy="2828525"/>
          </a:xfrm>
          <a:prstGeom prst="rect">
            <a:avLst/>
          </a:prstGeom>
          <a:noFill/>
          <a:ln>
            <a:noFill/>
          </a:ln>
        </p:spPr>
      </p:pic>
      <p:pic>
        <p:nvPicPr>
          <p:cNvPr id="100" name="Google Shape;100;p11"/>
          <p:cNvPicPr preferRelativeResize="0"/>
          <p:nvPr/>
        </p:nvPicPr>
        <p:blipFill rotWithShape="1">
          <a:blip r:embed="rId6">
            <a:alphaModFix/>
          </a:blip>
          <a:srcRect r="13993"/>
          <a:stretch/>
        </p:blipFill>
        <p:spPr>
          <a:xfrm>
            <a:off x="2074925" y="4172325"/>
            <a:ext cx="10220702" cy="1638425"/>
          </a:xfrm>
          <a:prstGeom prst="rect">
            <a:avLst/>
          </a:prstGeom>
          <a:noFill/>
          <a:ln>
            <a:noFill/>
          </a:ln>
        </p:spPr>
      </p:pic>
      <p:pic>
        <p:nvPicPr>
          <p:cNvPr id="101" name="Google Shape;101;p11"/>
          <p:cNvPicPr preferRelativeResize="0"/>
          <p:nvPr/>
        </p:nvPicPr>
        <p:blipFill rotWithShape="1">
          <a:blip r:embed="rId7">
            <a:alphaModFix/>
          </a:blip>
          <a:srcRect r="7518"/>
          <a:stretch/>
        </p:blipFill>
        <p:spPr>
          <a:xfrm>
            <a:off x="1621250" y="4755700"/>
            <a:ext cx="10674376" cy="1805475"/>
          </a:xfrm>
          <a:prstGeom prst="rect">
            <a:avLst/>
          </a:prstGeom>
          <a:noFill/>
          <a:ln>
            <a:noFill/>
          </a:ln>
        </p:spPr>
      </p:pic>
      <p:pic>
        <p:nvPicPr>
          <p:cNvPr id="102" name="Google Shape;102;p11"/>
          <p:cNvPicPr preferRelativeResize="0"/>
          <p:nvPr/>
        </p:nvPicPr>
        <p:blipFill rotWithShape="1">
          <a:blip r:embed="rId8">
            <a:alphaModFix/>
          </a:blip>
          <a:srcRect r="7106"/>
          <a:stretch/>
        </p:blipFill>
        <p:spPr>
          <a:xfrm>
            <a:off x="-86075" y="5542550"/>
            <a:ext cx="12274901" cy="1328275"/>
          </a:xfrm>
          <a:prstGeom prst="rect">
            <a:avLst/>
          </a:prstGeom>
          <a:noFill/>
          <a:ln>
            <a:noFill/>
          </a:ln>
        </p:spPr>
      </p:pic>
      <p:pic>
        <p:nvPicPr>
          <p:cNvPr id="103" name="Google Shape;103;p11"/>
          <p:cNvPicPr preferRelativeResize="0"/>
          <p:nvPr/>
        </p:nvPicPr>
        <p:blipFill>
          <a:blip r:embed="rId9">
            <a:alphaModFix/>
          </a:blip>
          <a:stretch>
            <a:fillRect/>
          </a:stretch>
        </p:blipFill>
        <p:spPr>
          <a:xfrm>
            <a:off x="7849650" y="4553172"/>
            <a:ext cx="1492775" cy="1906725"/>
          </a:xfrm>
          <a:prstGeom prst="rect">
            <a:avLst/>
          </a:prstGeom>
          <a:noFill/>
          <a:ln>
            <a:noFill/>
          </a:ln>
        </p:spPr>
      </p:pic>
      <p:pic>
        <p:nvPicPr>
          <p:cNvPr id="104" name="Google Shape;104;p11"/>
          <p:cNvPicPr preferRelativeResize="0"/>
          <p:nvPr/>
        </p:nvPicPr>
        <p:blipFill>
          <a:blip r:embed="rId10">
            <a:alphaModFix/>
          </a:blip>
          <a:stretch>
            <a:fillRect/>
          </a:stretch>
        </p:blipFill>
        <p:spPr>
          <a:xfrm>
            <a:off x="3201154" y="4929325"/>
            <a:ext cx="1361695" cy="1805475"/>
          </a:xfrm>
          <a:prstGeom prst="rect">
            <a:avLst/>
          </a:prstGeom>
          <a:noFill/>
          <a:ln>
            <a:noFill/>
          </a:ln>
        </p:spPr>
      </p:pic>
      <p:pic>
        <p:nvPicPr>
          <p:cNvPr id="105" name="Google Shape;105;p11" descr="Image"/>
          <p:cNvPicPr preferRelativeResize="0"/>
          <p:nvPr/>
        </p:nvPicPr>
        <p:blipFill rotWithShape="1">
          <a:blip r:embed="rId11">
            <a:alphaModFix/>
          </a:blip>
          <a:srcRect/>
          <a:stretch/>
        </p:blipFill>
        <p:spPr>
          <a:xfrm>
            <a:off x="6466694" y="6344155"/>
            <a:ext cx="743171" cy="306746"/>
          </a:xfrm>
          <a:prstGeom prst="rect">
            <a:avLst/>
          </a:prstGeom>
          <a:noFill/>
          <a:ln>
            <a:noFill/>
          </a:ln>
        </p:spPr>
      </p:pic>
      <p:pic>
        <p:nvPicPr>
          <p:cNvPr id="106" name="Google Shape;106;p11"/>
          <p:cNvPicPr preferRelativeResize="0"/>
          <p:nvPr/>
        </p:nvPicPr>
        <p:blipFill rotWithShape="1">
          <a:blip r:embed="rId12">
            <a:alphaModFix/>
          </a:blip>
          <a:srcRect r="44939"/>
          <a:stretch/>
        </p:blipFill>
        <p:spPr>
          <a:xfrm>
            <a:off x="9619025" y="3722725"/>
            <a:ext cx="2569800" cy="2914650"/>
          </a:xfrm>
          <a:prstGeom prst="rect">
            <a:avLst/>
          </a:prstGeom>
          <a:noFill/>
          <a:ln>
            <a:noFill/>
          </a:ln>
        </p:spPr>
      </p:pic>
      <p:pic>
        <p:nvPicPr>
          <p:cNvPr id="107" name="Google Shape;107;p11"/>
          <p:cNvPicPr preferRelativeResize="0"/>
          <p:nvPr/>
        </p:nvPicPr>
        <p:blipFill>
          <a:blip r:embed="rId4">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B blue BG logo 4 1 1">
  <p:cSld name="C - Title &amp; Subtitle Only 3_4_1_1">
    <p:spTree>
      <p:nvGrpSpPr>
        <p:cNvPr id="1" name="Shape 108"/>
        <p:cNvGrpSpPr/>
        <p:nvPr/>
      </p:nvGrpSpPr>
      <p:grpSpPr>
        <a:xfrm>
          <a:off x="0" y="0"/>
          <a:ext cx="0" cy="0"/>
          <a:chOff x="0" y="0"/>
          <a:chExt cx="0" cy="0"/>
        </a:xfrm>
      </p:grpSpPr>
      <p:pic>
        <p:nvPicPr>
          <p:cNvPr id="109" name="Google Shape;109;p12"/>
          <p:cNvPicPr preferRelativeResize="0"/>
          <p:nvPr/>
        </p:nvPicPr>
        <p:blipFill rotWithShape="1">
          <a:blip r:embed="rId2">
            <a:alphaModFix amt="45000"/>
          </a:blip>
          <a:srcRect l="-11557"/>
          <a:stretch/>
        </p:blipFill>
        <p:spPr>
          <a:xfrm>
            <a:off x="-558150" y="207975"/>
            <a:ext cx="5191838" cy="306750"/>
          </a:xfrm>
          <a:prstGeom prst="rect">
            <a:avLst/>
          </a:prstGeom>
          <a:noFill/>
          <a:ln>
            <a:noFill/>
          </a:ln>
        </p:spPr>
      </p:pic>
      <p:pic>
        <p:nvPicPr>
          <p:cNvPr id="110" name="Google Shape;110;p12"/>
          <p:cNvPicPr preferRelativeResize="0"/>
          <p:nvPr/>
        </p:nvPicPr>
        <p:blipFill>
          <a:blip r:embed="rId2">
            <a:alphaModFix amt="45000"/>
          </a:blip>
          <a:stretch>
            <a:fillRect/>
          </a:stretch>
        </p:blipFill>
        <p:spPr>
          <a:xfrm flipH="1">
            <a:off x="6632201" y="869475"/>
            <a:ext cx="3777279" cy="306750"/>
          </a:xfrm>
          <a:prstGeom prst="rect">
            <a:avLst/>
          </a:prstGeom>
          <a:noFill/>
          <a:ln>
            <a:noFill/>
          </a:ln>
        </p:spPr>
      </p:pic>
      <p:pic>
        <p:nvPicPr>
          <p:cNvPr id="111" name="Google Shape;111;p12"/>
          <p:cNvPicPr preferRelativeResize="0"/>
          <p:nvPr/>
        </p:nvPicPr>
        <p:blipFill rotWithShape="1">
          <a:blip r:embed="rId3">
            <a:alphaModFix/>
          </a:blip>
          <a:srcRect r="14588"/>
          <a:stretch/>
        </p:blipFill>
        <p:spPr>
          <a:xfrm>
            <a:off x="4958250" y="4901650"/>
            <a:ext cx="7230574" cy="1167200"/>
          </a:xfrm>
          <a:prstGeom prst="rect">
            <a:avLst/>
          </a:prstGeom>
          <a:noFill/>
          <a:ln>
            <a:noFill/>
          </a:ln>
        </p:spPr>
      </p:pic>
      <p:pic>
        <p:nvPicPr>
          <p:cNvPr id="112" name="Google Shape;112;p12"/>
          <p:cNvPicPr preferRelativeResize="0"/>
          <p:nvPr/>
        </p:nvPicPr>
        <p:blipFill rotWithShape="1">
          <a:blip r:embed="rId3">
            <a:alphaModFix/>
          </a:blip>
          <a:srcRect r="14908"/>
          <a:stretch/>
        </p:blipFill>
        <p:spPr>
          <a:xfrm flipH="1">
            <a:off x="-20276" y="4973875"/>
            <a:ext cx="6109851" cy="990000"/>
          </a:xfrm>
          <a:prstGeom prst="rect">
            <a:avLst/>
          </a:prstGeom>
          <a:noFill/>
          <a:ln>
            <a:noFill/>
          </a:ln>
        </p:spPr>
      </p:pic>
      <p:pic>
        <p:nvPicPr>
          <p:cNvPr id="113" name="Google Shape;113;p12"/>
          <p:cNvPicPr preferRelativeResize="0"/>
          <p:nvPr/>
        </p:nvPicPr>
        <p:blipFill rotWithShape="1">
          <a:blip r:embed="rId4">
            <a:alphaModFix/>
          </a:blip>
          <a:srcRect r="23206"/>
          <a:stretch/>
        </p:blipFill>
        <p:spPr>
          <a:xfrm>
            <a:off x="3325750" y="4979425"/>
            <a:ext cx="8863199" cy="1805475"/>
          </a:xfrm>
          <a:prstGeom prst="rect">
            <a:avLst/>
          </a:prstGeom>
          <a:noFill/>
          <a:ln>
            <a:noFill/>
          </a:ln>
        </p:spPr>
      </p:pic>
      <p:pic>
        <p:nvPicPr>
          <p:cNvPr id="114" name="Google Shape;114;p12"/>
          <p:cNvPicPr preferRelativeResize="0"/>
          <p:nvPr/>
        </p:nvPicPr>
        <p:blipFill rotWithShape="1">
          <a:blip r:embed="rId5">
            <a:alphaModFix/>
          </a:blip>
          <a:srcRect l="489" r="7114"/>
          <a:stretch/>
        </p:blipFill>
        <p:spPr>
          <a:xfrm>
            <a:off x="-20275" y="5542550"/>
            <a:ext cx="12209098" cy="1328275"/>
          </a:xfrm>
          <a:prstGeom prst="rect">
            <a:avLst/>
          </a:prstGeom>
          <a:noFill/>
          <a:ln>
            <a:noFill/>
          </a:ln>
        </p:spPr>
      </p:pic>
      <p:pic>
        <p:nvPicPr>
          <p:cNvPr id="115" name="Google Shape;115;p12" descr="Image"/>
          <p:cNvPicPr preferRelativeResize="0"/>
          <p:nvPr/>
        </p:nvPicPr>
        <p:blipFill rotWithShape="1">
          <a:blip r:embed="rId6">
            <a:alphaModFix/>
          </a:blip>
          <a:srcRect/>
          <a:stretch/>
        </p:blipFill>
        <p:spPr>
          <a:xfrm>
            <a:off x="6466694" y="6344155"/>
            <a:ext cx="743171" cy="306746"/>
          </a:xfrm>
          <a:prstGeom prst="rect">
            <a:avLst/>
          </a:prstGeom>
          <a:noFill/>
          <a:ln>
            <a:noFill/>
          </a:ln>
        </p:spPr>
      </p:pic>
      <p:pic>
        <p:nvPicPr>
          <p:cNvPr id="116" name="Google Shape;116;p12"/>
          <p:cNvPicPr preferRelativeResize="0"/>
          <p:nvPr/>
        </p:nvPicPr>
        <p:blipFill>
          <a:blip r:embed="rId7">
            <a:alphaModFix/>
          </a:blip>
          <a:stretch>
            <a:fillRect/>
          </a:stretch>
        </p:blipFill>
        <p:spPr>
          <a:xfrm>
            <a:off x="11060350" y="5555175"/>
            <a:ext cx="845500" cy="1102050"/>
          </a:xfrm>
          <a:prstGeom prst="rect">
            <a:avLst/>
          </a:prstGeom>
          <a:noFill/>
          <a:ln>
            <a:noFill/>
          </a:ln>
          <a:effectLst>
            <a:outerShdw blurRad="285750" dist="28575" dir="2160000" algn="bl" rotWithShape="0">
              <a:srgbClr val="205CA0">
                <a:alpha val="33000"/>
              </a:srgbClr>
            </a:outerShdw>
          </a:effectLst>
        </p:spPr>
      </p:pic>
      <p:pic>
        <p:nvPicPr>
          <p:cNvPr id="117" name="Google Shape;117;p12" descr="pasted-image.pdf"/>
          <p:cNvPicPr preferRelativeResize="0"/>
          <p:nvPr/>
        </p:nvPicPr>
        <p:blipFill rotWithShape="1">
          <a:blip r:embed="rId8">
            <a:alphaModFix/>
          </a:blip>
          <a:srcRect/>
          <a:stretch/>
        </p:blipFill>
        <p:spPr>
          <a:xfrm>
            <a:off x="11030573" y="565459"/>
            <a:ext cx="634464" cy="444739"/>
          </a:xfrm>
          <a:prstGeom prst="rect">
            <a:avLst/>
          </a:prstGeom>
          <a:noFill/>
          <a:ln>
            <a:noFill/>
          </a:ln>
        </p:spPr>
      </p:pic>
      <p:pic>
        <p:nvPicPr>
          <p:cNvPr id="118" name="Google Shape;118;p12" descr="pasted-image.pdf"/>
          <p:cNvPicPr preferRelativeResize="0"/>
          <p:nvPr/>
        </p:nvPicPr>
        <p:blipFill rotWithShape="1">
          <a:blip r:embed="rId8">
            <a:alphaModFix/>
          </a:blip>
          <a:srcRect/>
          <a:stretch/>
        </p:blipFill>
        <p:spPr>
          <a:xfrm>
            <a:off x="11030573" y="565459"/>
            <a:ext cx="634464" cy="444739"/>
          </a:xfrm>
          <a:prstGeom prst="rect">
            <a:avLst/>
          </a:prstGeom>
          <a:noFill/>
          <a:ln>
            <a:noFill/>
          </a:ln>
        </p:spPr>
      </p:pic>
      <p:pic>
        <p:nvPicPr>
          <p:cNvPr id="119" name="Google Shape;119;p12"/>
          <p:cNvPicPr preferRelativeResize="0"/>
          <p:nvPr/>
        </p:nvPicPr>
        <p:blipFill>
          <a:blip r:embed="rId9">
            <a:alphaModFix/>
          </a:blip>
          <a:stretch>
            <a:fillRect/>
          </a:stretch>
        </p:blipFill>
        <p:spPr>
          <a:xfrm>
            <a:off x="569925" y="3891426"/>
            <a:ext cx="1254958" cy="2235273"/>
          </a:xfrm>
          <a:prstGeom prst="rect">
            <a:avLst/>
          </a:prstGeom>
          <a:noFill/>
          <a:ln>
            <a:noFill/>
          </a:ln>
        </p:spPr>
      </p:pic>
      <p:pic>
        <p:nvPicPr>
          <p:cNvPr id="120" name="Google Shape;120;p12"/>
          <p:cNvPicPr preferRelativeResize="0"/>
          <p:nvPr/>
        </p:nvPicPr>
        <p:blipFill>
          <a:blip r:embed="rId10">
            <a:alphaModFix/>
          </a:blip>
          <a:stretch>
            <a:fillRect/>
          </a:stretch>
        </p:blipFill>
        <p:spPr>
          <a:xfrm>
            <a:off x="1342942" y="4386602"/>
            <a:ext cx="1399383" cy="2028024"/>
          </a:xfrm>
          <a:prstGeom prst="rect">
            <a:avLst/>
          </a:prstGeom>
          <a:noFill/>
          <a:ln>
            <a:noFill/>
          </a:ln>
        </p:spPr>
      </p:pic>
      <p:pic>
        <p:nvPicPr>
          <p:cNvPr id="121" name="Google Shape;121;p12"/>
          <p:cNvPicPr preferRelativeResize="0"/>
          <p:nvPr/>
        </p:nvPicPr>
        <p:blipFill>
          <a:blip r:embed="rId11">
            <a:alphaModFix/>
          </a:blip>
          <a:stretch>
            <a:fillRect/>
          </a:stretch>
        </p:blipFill>
        <p:spPr>
          <a:xfrm>
            <a:off x="7849650" y="4553172"/>
            <a:ext cx="1492775" cy="1906725"/>
          </a:xfrm>
          <a:prstGeom prst="rect">
            <a:avLst/>
          </a:prstGeom>
          <a:noFill/>
          <a:ln>
            <a:noFill/>
          </a:ln>
        </p:spPr>
      </p:pic>
      <p:pic>
        <p:nvPicPr>
          <p:cNvPr id="122" name="Google Shape;122;p12"/>
          <p:cNvPicPr preferRelativeResize="0"/>
          <p:nvPr/>
        </p:nvPicPr>
        <p:blipFill>
          <a:blip r:embed="rId12">
            <a:alphaModFix/>
          </a:blip>
          <a:stretch>
            <a:fillRect/>
          </a:stretch>
        </p:blipFill>
        <p:spPr>
          <a:xfrm>
            <a:off x="4840079" y="4553175"/>
            <a:ext cx="1361695" cy="1805475"/>
          </a:xfrm>
          <a:prstGeom prst="rect">
            <a:avLst/>
          </a:prstGeom>
          <a:noFill/>
          <a:ln>
            <a:noFill/>
          </a:ln>
        </p:spPr>
      </p:pic>
      <p:pic>
        <p:nvPicPr>
          <p:cNvPr id="123" name="Google Shape;123;p12" descr="Image"/>
          <p:cNvPicPr preferRelativeResize="0"/>
          <p:nvPr/>
        </p:nvPicPr>
        <p:blipFill rotWithShape="1">
          <a:blip r:embed="rId6">
            <a:alphaModFix/>
          </a:blip>
          <a:srcRect/>
          <a:stretch/>
        </p:blipFill>
        <p:spPr>
          <a:xfrm>
            <a:off x="6466694" y="6344155"/>
            <a:ext cx="743171" cy="306746"/>
          </a:xfrm>
          <a:prstGeom prst="rect">
            <a:avLst/>
          </a:prstGeom>
          <a:noFill/>
          <a:ln>
            <a:noFill/>
          </a:ln>
        </p:spPr>
      </p:pic>
      <p:sp>
        <p:nvSpPr>
          <p:cNvPr id="124" name="Google Shape;124;p12"/>
          <p:cNvSpPr txBox="1">
            <a:spLocks noGrp="1"/>
          </p:cNvSpPr>
          <p:nvPr>
            <p:ph type="title"/>
          </p:nvPr>
        </p:nvSpPr>
        <p:spPr>
          <a:xfrm>
            <a:off x="495300" y="139703"/>
            <a:ext cx="11046000" cy="9900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125" name="Google Shape;125;p12"/>
          <p:cNvSpPr txBox="1">
            <a:spLocks noGrp="1"/>
          </p:cNvSpPr>
          <p:nvPr>
            <p:ph type="body" idx="1"/>
          </p:nvPr>
        </p:nvSpPr>
        <p:spPr>
          <a:xfrm>
            <a:off x="502714" y="968960"/>
            <a:ext cx="11046000" cy="307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434343"/>
              </a:buClr>
              <a:buSzPts val="2200"/>
              <a:buFont typeface="Arial"/>
              <a:buNone/>
              <a:defRPr sz="2200" b="0" i="0" u="none" strike="noStrike" cap="none">
                <a:solidFill>
                  <a:srgbClr val="434343"/>
                </a:solidFill>
                <a:latin typeface="Arial"/>
                <a:ea typeface="Arial"/>
                <a:cs typeface="Arial"/>
                <a:sym typeface="Arial"/>
              </a:defRPr>
            </a:lvl1pPr>
            <a:lvl2pPr marL="914400" marR="0" lvl="1" indent="-342900" algn="l" rtl="0">
              <a:lnSpc>
                <a:spcPct val="100000"/>
              </a:lnSpc>
              <a:spcBef>
                <a:spcPts val="200"/>
              </a:spcBef>
              <a:spcAft>
                <a:spcPts val="0"/>
              </a:spcAft>
              <a:buClr>
                <a:srgbClr val="666666"/>
              </a:buClr>
              <a:buSzPts val="1800"/>
              <a:buFont typeface="Arial"/>
              <a:buChar char="•"/>
              <a:defRPr sz="1800" b="0" i="0" u="none" strike="noStrike" cap="none">
                <a:solidFill>
                  <a:srgbClr val="666666"/>
                </a:solidFill>
                <a:latin typeface="Arial"/>
                <a:ea typeface="Arial"/>
                <a:cs typeface="Arial"/>
                <a:sym typeface="Arial"/>
              </a:defRPr>
            </a:lvl2pPr>
            <a:lvl3pPr marL="1371600" marR="0" lvl="2" indent="-330200" algn="l" rtl="0">
              <a:lnSpc>
                <a:spcPct val="100000"/>
              </a:lnSpc>
              <a:spcBef>
                <a:spcPts val="60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3pPr>
            <a:lvl4pPr marL="1828800" marR="0" lvl="3" indent="-317500" algn="l" rtl="0">
              <a:lnSpc>
                <a:spcPct val="100000"/>
              </a:lnSpc>
              <a:spcBef>
                <a:spcPts val="600"/>
              </a:spcBef>
              <a:spcAft>
                <a:spcPts val="0"/>
              </a:spcAft>
              <a:buClr>
                <a:srgbClr val="666666"/>
              </a:buClr>
              <a:buSzPts val="1400"/>
              <a:buFont typeface="Arial"/>
              <a:buChar char="•"/>
              <a:defRPr sz="1400" b="1" i="0" u="none" strike="noStrike" cap="none">
                <a:solidFill>
                  <a:srgbClr val="666666"/>
                </a:solidFill>
                <a:latin typeface="Arial"/>
                <a:ea typeface="Arial"/>
                <a:cs typeface="Arial"/>
                <a:sym typeface="Arial"/>
              </a:defRPr>
            </a:lvl4pPr>
            <a:lvl5pPr marL="2286000" marR="0" lvl="4" indent="-228600" algn="l" rtl="0">
              <a:lnSpc>
                <a:spcPct val="100000"/>
              </a:lnSpc>
              <a:spcBef>
                <a:spcPts val="600"/>
              </a:spcBef>
              <a:spcAft>
                <a:spcPts val="0"/>
              </a:spcAft>
              <a:buClr>
                <a:srgbClr val="666666"/>
              </a:buClr>
              <a:buSzPts val="1400"/>
              <a:buFont typeface="Arial"/>
              <a:buNone/>
              <a:defRPr sz="2000" b="0" i="0" u="none" strike="noStrike" cap="none">
                <a:solidFill>
                  <a:srgbClr val="666666"/>
                </a:solidFill>
                <a:latin typeface="Arial"/>
                <a:ea typeface="Arial"/>
                <a:cs typeface="Arial"/>
                <a:sym typeface="Arial"/>
              </a:defRPr>
            </a:lvl5pPr>
            <a:lvl6pPr marL="2743200" marR="0" lvl="5" indent="-355600" algn="l" rtl="0">
              <a:lnSpc>
                <a:spcPct val="100000"/>
              </a:lnSpc>
              <a:spcBef>
                <a:spcPts val="6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6pPr>
            <a:lvl7pPr marL="3200400" marR="0" lvl="6"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7pPr>
            <a:lvl8pPr marL="3657600" marR="0" lvl="7"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8pPr>
            <a:lvl9pPr marL="4114800" marR="0" lvl="8" indent="-355600" algn="l" rtl="0">
              <a:lnSpc>
                <a:spcPct val="100000"/>
              </a:lnSpc>
              <a:spcBef>
                <a:spcPts val="400"/>
              </a:spcBef>
              <a:spcAft>
                <a:spcPts val="0"/>
              </a:spcAft>
              <a:buClr>
                <a:srgbClr val="666666"/>
              </a:buClr>
              <a:buSzPts val="2000"/>
              <a:buFont typeface="Arial"/>
              <a:buChar char="•"/>
              <a:defRPr sz="2000" b="0" i="0" u="none" strike="noStrike" cap="none">
                <a:solidFill>
                  <a:srgbClr val="666666"/>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B blue BG logo 3">
  <p:cSld name="C - Title &amp; Subtitle Only 3_3">
    <p:spTree>
      <p:nvGrpSpPr>
        <p:cNvPr id="1" name="Shape 126"/>
        <p:cNvGrpSpPr/>
        <p:nvPr/>
      </p:nvGrpSpPr>
      <p:grpSpPr>
        <a:xfrm>
          <a:off x="0" y="0"/>
          <a:ext cx="0" cy="0"/>
          <a:chOff x="0" y="0"/>
          <a:chExt cx="0" cy="0"/>
        </a:xfrm>
      </p:grpSpPr>
      <p:sp>
        <p:nvSpPr>
          <p:cNvPr id="127" name="Google Shape;127;p13"/>
          <p:cNvSpPr/>
          <p:nvPr/>
        </p:nvSpPr>
        <p:spPr>
          <a:xfrm>
            <a:off x="-20150" y="0"/>
            <a:ext cx="122091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29" name="Google Shape;129;p13"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pic>
        <p:nvPicPr>
          <p:cNvPr id="130" name="Google Shape;130;p13"/>
          <p:cNvPicPr preferRelativeResize="0"/>
          <p:nvPr/>
        </p:nvPicPr>
        <p:blipFill>
          <a:blip r:embed="rId3">
            <a:alphaModFix amt="45000"/>
          </a:blip>
          <a:stretch>
            <a:fillRect/>
          </a:stretch>
        </p:blipFill>
        <p:spPr>
          <a:xfrm>
            <a:off x="6761493" y="1282489"/>
            <a:ext cx="8245619" cy="487175"/>
          </a:xfrm>
          <a:prstGeom prst="rect">
            <a:avLst/>
          </a:prstGeom>
          <a:noFill/>
          <a:ln>
            <a:noFill/>
          </a:ln>
        </p:spPr>
      </p:pic>
      <p:pic>
        <p:nvPicPr>
          <p:cNvPr id="131" name="Google Shape;131;p13"/>
          <p:cNvPicPr preferRelativeResize="0"/>
          <p:nvPr/>
        </p:nvPicPr>
        <p:blipFill>
          <a:blip r:embed="rId3">
            <a:alphaModFix amt="45000"/>
          </a:blip>
          <a:stretch>
            <a:fillRect/>
          </a:stretch>
        </p:blipFill>
        <p:spPr>
          <a:xfrm flipH="1">
            <a:off x="9695027" y="1966875"/>
            <a:ext cx="4401899" cy="357475"/>
          </a:xfrm>
          <a:prstGeom prst="rect">
            <a:avLst/>
          </a:prstGeom>
          <a:noFill/>
          <a:ln>
            <a:noFill/>
          </a:ln>
        </p:spPr>
      </p:pic>
      <p:pic>
        <p:nvPicPr>
          <p:cNvPr id="132" name="Google Shape;132;p13"/>
          <p:cNvPicPr preferRelativeResize="0"/>
          <p:nvPr/>
        </p:nvPicPr>
        <p:blipFill rotWithShape="1">
          <a:blip r:embed="rId4">
            <a:alphaModFix/>
          </a:blip>
          <a:srcRect r="29453"/>
          <a:stretch/>
        </p:blipFill>
        <p:spPr>
          <a:xfrm>
            <a:off x="10814124" y="5870625"/>
            <a:ext cx="1374700" cy="487175"/>
          </a:xfrm>
          <a:prstGeom prst="rect">
            <a:avLst/>
          </a:prstGeom>
          <a:noFill/>
          <a:ln>
            <a:noFill/>
          </a:ln>
        </p:spPr>
      </p:pic>
      <p:pic>
        <p:nvPicPr>
          <p:cNvPr id="133" name="Google Shape;133;p13"/>
          <p:cNvPicPr preferRelativeResize="0"/>
          <p:nvPr/>
        </p:nvPicPr>
        <p:blipFill rotWithShape="1">
          <a:blip r:embed="rId5">
            <a:alphaModFix/>
          </a:blip>
          <a:srcRect r="60439" b="41086"/>
          <a:stretch/>
        </p:blipFill>
        <p:spPr>
          <a:xfrm>
            <a:off x="7366925" y="5870624"/>
            <a:ext cx="4821900" cy="990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o Compass logo bg">
  <p:cSld name="C - Title &amp; Subtitle Only 3_2_2_2">
    <p:spTree>
      <p:nvGrpSpPr>
        <p:cNvPr id="1" name="Shape 140"/>
        <p:cNvGrpSpPr/>
        <p:nvPr/>
      </p:nvGrpSpPr>
      <p:grpSpPr>
        <a:xfrm>
          <a:off x="0" y="0"/>
          <a:ext cx="0" cy="0"/>
          <a:chOff x="0" y="0"/>
          <a:chExt cx="0" cy="0"/>
        </a:xfrm>
      </p:grpSpPr>
      <p:sp>
        <p:nvSpPr>
          <p:cNvPr id="141" name="Google Shape;141;p15"/>
          <p:cNvSpPr/>
          <p:nvPr/>
        </p:nvSpPr>
        <p:spPr>
          <a:xfrm>
            <a:off x="-20150" y="0"/>
            <a:ext cx="122091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43" name="Google Shape;143;p15" descr="pasted-image.pdf"/>
          <p:cNvPicPr preferRelativeResize="0"/>
          <p:nvPr/>
        </p:nvPicPr>
        <p:blipFill rotWithShape="1">
          <a:blip r:embed="rId2">
            <a:alphaModFix/>
          </a:blip>
          <a:srcRect/>
          <a:stretch/>
        </p:blipFill>
        <p:spPr>
          <a:xfrm>
            <a:off x="11030573" y="565459"/>
            <a:ext cx="635734" cy="445095"/>
          </a:xfrm>
          <a:prstGeom prst="rect">
            <a:avLst/>
          </a:prstGeom>
          <a:noFill/>
          <a:ln>
            <a:noFill/>
          </a:ln>
        </p:spPr>
      </p:pic>
      <p:pic>
        <p:nvPicPr>
          <p:cNvPr id="144" name="Google Shape;144;p15"/>
          <p:cNvPicPr preferRelativeResize="0"/>
          <p:nvPr/>
        </p:nvPicPr>
        <p:blipFill rotWithShape="1">
          <a:blip r:embed="rId3">
            <a:alphaModFix/>
          </a:blip>
          <a:srcRect t="-13609" r="60439" b="54695"/>
          <a:stretch/>
        </p:blipFill>
        <p:spPr>
          <a:xfrm flipH="1">
            <a:off x="0" y="5867999"/>
            <a:ext cx="4821900" cy="99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2"/>
        <p:cNvGrpSpPr/>
        <p:nvPr/>
      </p:nvGrpSpPr>
      <p:grpSpPr>
        <a:xfrm>
          <a:off x="0" y="0"/>
          <a:ext cx="0" cy="0"/>
          <a:chOff x="0" y="0"/>
          <a:chExt cx="0" cy="0"/>
        </a:xfrm>
      </p:grpSpPr>
      <p:sp>
        <p:nvSpPr>
          <p:cNvPr id="24" name="Google Shape;24;p1"/>
          <p:cNvSpPr txBox="1">
            <a:spLocks noGrp="1"/>
          </p:cNvSpPr>
          <p:nvPr>
            <p:ph type="body" idx="1"/>
          </p:nvPr>
        </p:nvSpPr>
        <p:spPr>
          <a:xfrm>
            <a:off x="504268" y="1762125"/>
            <a:ext cx="11045700" cy="431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2pPr>
            <a:lvl3pPr marL="1371600" marR="0" lvl="2" indent="-228600" algn="l" rtl="0">
              <a:lnSpc>
                <a:spcPct val="10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3pPr>
            <a:lvl4pPr marL="1828800" marR="0" lvl="3"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4pPr>
            <a:lvl5pPr marL="2286000" marR="0" lvl="4"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5pPr>
            <a:lvl6pPr marL="2743200" marR="0" lvl="5"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6pPr>
            <a:lvl7pPr marL="3200400" marR="0" lvl="6"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7pPr>
            <a:lvl8pPr marL="3657600" marR="0" lvl="7"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8pPr>
            <a:lvl9pPr marL="4114800" marR="0" lvl="8" indent="-228600" algn="l" rtl="0">
              <a:lnSpc>
                <a:spcPct val="100000"/>
              </a:lnSpc>
              <a:spcBef>
                <a:spcPts val="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9pPr>
          </a:lstStyle>
          <a:p>
            <a:endParaRPr dirty="0"/>
          </a:p>
        </p:txBody>
      </p:sp>
      <p:sp>
        <p:nvSpPr>
          <p:cNvPr id="25" name="Google Shape;25;p1"/>
          <p:cNvSpPr txBox="1">
            <a:spLocks noGrp="1"/>
          </p:cNvSpPr>
          <p:nvPr>
            <p:ph type="title"/>
          </p:nvPr>
        </p:nvSpPr>
        <p:spPr>
          <a:xfrm>
            <a:off x="495303" y="139700"/>
            <a:ext cx="11045700" cy="990600"/>
          </a:xfrm>
          <a:prstGeom prst="rect">
            <a:avLst/>
          </a:prstGeom>
          <a:noFill/>
          <a:ln>
            <a:noFill/>
          </a:ln>
        </p:spPr>
        <p:txBody>
          <a:bodyPr spcFirstLastPara="1" wrap="square" lIns="91425" tIns="91425" rIns="91425" bIns="91425" anchor="b" anchorCtr="0">
            <a:noAutofit/>
          </a:bodyPr>
          <a:lstStyle>
            <a:lvl1pPr marL="0" marR="0" lvl="0" indent="0" algn="l" rtl="0">
              <a:lnSpc>
                <a:spcPct val="95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5pPr>
            <a:lvl6pPr marL="457200" marR="0" lvl="5"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6pPr>
            <a:lvl7pPr marL="914400" marR="0" lvl="6"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7pPr>
            <a:lvl8pPr marL="1371600" marR="0" lvl="7"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8pPr>
            <a:lvl9pPr marL="1828800" marR="0" lvl="8" indent="0" algn="l" rtl="0">
              <a:spcBef>
                <a:spcPts val="0"/>
              </a:spcBef>
              <a:spcAft>
                <a:spcPts val="0"/>
              </a:spcAft>
              <a:buClr>
                <a:schemeClr val="accent1"/>
              </a:buClr>
              <a:buSzPts val="1400"/>
              <a:buFont typeface="Arial"/>
              <a:buNone/>
              <a:defRPr sz="3200" b="0" i="0" u="none" strike="noStrike" cap="none">
                <a:solidFill>
                  <a:schemeClr val="accent1"/>
                </a:solidFill>
                <a:latin typeface="Arial"/>
                <a:ea typeface="Arial"/>
                <a:cs typeface="Arial"/>
                <a:sym typeface="Arial"/>
              </a:defRPr>
            </a:lvl9pPr>
          </a:lstStyle>
          <a:p>
            <a:endParaRPr dirty="0"/>
          </a:p>
        </p:txBody>
      </p:sp>
      <p:sp>
        <p:nvSpPr>
          <p:cNvPr id="26" name="Google Shape;26;p1"/>
          <p:cNvSpPr txBox="1"/>
          <p:nvPr/>
        </p:nvSpPr>
        <p:spPr>
          <a:xfrm>
            <a:off x="13801725" y="6672263"/>
            <a:ext cx="184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2000" b="0" i="0" u="none" strike="noStrike" cap="none">
              <a:solidFill>
                <a:srgbClr val="424145"/>
              </a:solidFill>
              <a:latin typeface="Arial"/>
              <a:ea typeface="Arial"/>
              <a:cs typeface="Arial"/>
              <a:sym typeface="Arial"/>
            </a:endParaRPr>
          </a:p>
        </p:txBody>
      </p:sp>
      <p:pic>
        <p:nvPicPr>
          <p:cNvPr id="5" name="Google Shape;54;p13" descr="pasted-image.pdf">
            <a:extLst>
              <a:ext uri="{FF2B5EF4-FFF2-40B4-BE49-F238E27FC236}">
                <a16:creationId xmlns:a16="http://schemas.microsoft.com/office/drawing/2014/main" id="{65FD2BE8-0AD9-EA42-97B2-A7714BAEFEE4}"/>
              </a:ext>
            </a:extLst>
          </p:cNvPr>
          <p:cNvPicPr preferRelativeResize="0"/>
          <p:nvPr userDrawn="1"/>
        </p:nvPicPr>
        <p:blipFill rotWithShape="1">
          <a:blip r:embed="rId43">
            <a:alphaModFix/>
          </a:blip>
          <a:srcRect/>
          <a:stretch/>
        </p:blipFill>
        <p:spPr>
          <a:xfrm>
            <a:off x="11030572" y="565461"/>
            <a:ext cx="635568" cy="445095"/>
          </a:xfrm>
          <a:prstGeom prst="rect">
            <a:avLst/>
          </a:prstGeom>
          <a:noFill/>
          <a:ln>
            <a:noFill/>
          </a:ln>
        </p:spPr>
      </p:pic>
      <p:sp>
        <p:nvSpPr>
          <p:cNvPr id="6" name="TextBox 5">
            <a:extLst>
              <a:ext uri="{FF2B5EF4-FFF2-40B4-BE49-F238E27FC236}">
                <a16:creationId xmlns:a16="http://schemas.microsoft.com/office/drawing/2014/main" id="{7F40702D-8186-8B44-9DA9-B23BB402D02D}"/>
              </a:ext>
            </a:extLst>
          </p:cNvPr>
          <p:cNvSpPr txBox="1"/>
          <p:nvPr userDrawn="1"/>
        </p:nvSpPr>
        <p:spPr>
          <a:xfrm>
            <a:off x="9248931" y="565461"/>
            <a:ext cx="1547218" cy="461665"/>
          </a:xfrm>
          <a:prstGeom prst="rect">
            <a:avLst/>
          </a:prstGeom>
          <a:noFill/>
        </p:spPr>
        <p:txBody>
          <a:bodyPr wrap="none" rtlCol="0">
            <a:spAutoFit/>
          </a:bodyPr>
          <a:lstStyle/>
          <a:p>
            <a:r>
              <a:rPr lang="en-US" sz="1200" b="0" i="0" dirty="0">
                <a:solidFill>
                  <a:schemeClr val="bg2">
                    <a:lumMod val="75000"/>
                  </a:schemeClr>
                </a:solidFill>
                <a:latin typeface="Salesforce Sans Thin" panose="020B0205020202020203" pitchFamily="34" charset="77"/>
              </a:rPr>
              <a:t>From The Office Of </a:t>
            </a:r>
          </a:p>
          <a:p>
            <a:r>
              <a:rPr lang="en-US" sz="1200" b="0" i="1" dirty="0">
                <a:solidFill>
                  <a:srgbClr val="00B0F0"/>
                </a:solidFill>
                <a:latin typeface="Salesforce Sans Thin" panose="020B0205020202020203" pitchFamily="34" charset="77"/>
              </a:rPr>
              <a:t>Market Strategy </a:t>
            </a:r>
          </a:p>
        </p:txBody>
      </p:sp>
      <p:cxnSp>
        <p:nvCxnSpPr>
          <p:cNvPr id="7" name="Straight Connector 6">
            <a:extLst>
              <a:ext uri="{FF2B5EF4-FFF2-40B4-BE49-F238E27FC236}">
                <a16:creationId xmlns:a16="http://schemas.microsoft.com/office/drawing/2014/main" id="{5EA695FD-0214-E145-8066-F85826CD33F5}"/>
              </a:ext>
            </a:extLst>
          </p:cNvPr>
          <p:cNvCxnSpPr/>
          <p:nvPr userDrawn="1"/>
        </p:nvCxnSpPr>
        <p:spPr>
          <a:xfrm>
            <a:off x="10796149" y="548891"/>
            <a:ext cx="0" cy="461665"/>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7" r:id="rId6"/>
    <p:sldLayoutId id="2147483658" r:id="rId7"/>
    <p:sldLayoutId id="2147483659" r:id="rId8"/>
    <p:sldLayoutId id="2147483661" r:id="rId9"/>
    <p:sldLayoutId id="2147483662" r:id="rId10"/>
    <p:sldLayoutId id="2147483663" r:id="rId11"/>
    <p:sldLayoutId id="2147483664" r:id="rId12"/>
    <p:sldLayoutId id="2147483667" r:id="rId13"/>
    <p:sldLayoutId id="2147483668" r:id="rId14"/>
    <p:sldLayoutId id="2147483669" r:id="rId15"/>
    <p:sldLayoutId id="2147483673" r:id="rId16"/>
    <p:sldLayoutId id="2147483674" r:id="rId17"/>
    <p:sldLayoutId id="2147483676" r:id="rId18"/>
    <p:sldLayoutId id="2147483677" r:id="rId19"/>
    <p:sldLayoutId id="2147483678" r:id="rId20"/>
    <p:sldLayoutId id="2147483680" r:id="rId21"/>
    <p:sldLayoutId id="2147483681" r:id="rId22"/>
    <p:sldLayoutId id="2147483683" r:id="rId23"/>
    <p:sldLayoutId id="2147483684" r:id="rId24"/>
    <p:sldLayoutId id="2147483686" r:id="rId25"/>
    <p:sldLayoutId id="2147483688" r:id="rId26"/>
    <p:sldLayoutId id="2147483689" r:id="rId27"/>
    <p:sldLayoutId id="2147483691" r:id="rId28"/>
    <p:sldLayoutId id="2147483692" r:id="rId29"/>
    <p:sldLayoutId id="2147483693" r:id="rId30"/>
    <p:sldLayoutId id="2147483694" r:id="rId31"/>
    <p:sldLayoutId id="2147483703" r:id="rId32"/>
    <p:sldLayoutId id="2147483712" r:id="rId33"/>
    <p:sldLayoutId id="2147483713" r:id="rId34"/>
    <p:sldLayoutId id="2147483715" r:id="rId35"/>
    <p:sldLayoutId id="2147483717" r:id="rId36"/>
    <p:sldLayoutId id="2147483721" r:id="rId37"/>
    <p:sldLayoutId id="2147483723" r:id="rId38"/>
    <p:sldLayoutId id="2147483724" r:id="rId39"/>
    <p:sldLayoutId id="2147483725" r:id="rId40"/>
    <p:sldLayoutId id="2147483726"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mailto:msweezey@salesforce.com"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hyperlink" Target="mailto:Kmangia@salesforce.com" TargetMode="External"/><Relationship Id="rId5" Type="http://schemas.openxmlformats.org/officeDocument/2006/relationships/image" Target="../media/image1.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54.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0.tiff"/><Relationship Id="rId7" Type="http://schemas.openxmlformats.org/officeDocument/2006/relationships/image" Target="../media/image74.tiff"/><Relationship Id="rId12" Type="http://schemas.openxmlformats.org/officeDocument/2006/relationships/image" Target="../media/image79.tiff"/><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73.tiff"/><Relationship Id="rId11" Type="http://schemas.openxmlformats.org/officeDocument/2006/relationships/image" Target="../media/image78.tiff"/><Relationship Id="rId5" Type="http://schemas.openxmlformats.org/officeDocument/2006/relationships/image" Target="../media/image72.tiff"/><Relationship Id="rId10" Type="http://schemas.openxmlformats.org/officeDocument/2006/relationships/image" Target="../media/image77.tiff"/><Relationship Id="rId4" Type="http://schemas.openxmlformats.org/officeDocument/2006/relationships/image" Target="../media/image71.tiff"/><Relationship Id="rId9" Type="http://schemas.openxmlformats.org/officeDocument/2006/relationships/image" Target="../media/image76.tif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82.tiff"/><Relationship Id="rId13" Type="http://schemas.openxmlformats.org/officeDocument/2006/relationships/image" Target="../media/image85.tiff"/><Relationship Id="rId3" Type="http://schemas.openxmlformats.org/officeDocument/2006/relationships/hyperlink" Target="https://home.kpmg/xx/en/home/media/press-releases/2020/08/ceo-outlook-press-release.html" TargetMode="External"/><Relationship Id="rId7" Type="http://schemas.openxmlformats.org/officeDocument/2006/relationships/image" Target="../media/image81.tiff"/><Relationship Id="rId12" Type="http://schemas.openxmlformats.org/officeDocument/2006/relationships/image" Target="../media/image84.tiff"/><Relationship Id="rId2" Type="http://schemas.openxmlformats.org/officeDocument/2006/relationships/image" Target="../media/image80.tiff"/><Relationship Id="rId16" Type="http://schemas.openxmlformats.org/officeDocument/2006/relationships/hyperlink" Target="https://www.salesforce.com/resources/research-reports/state-of-the-connected-customer/" TargetMode="External"/><Relationship Id="rId1" Type="http://schemas.openxmlformats.org/officeDocument/2006/relationships/slideLayout" Target="../slideLayouts/slideLayout41.xml"/><Relationship Id="rId6" Type="http://schemas.openxmlformats.org/officeDocument/2006/relationships/hyperlink" Target="https://www.linkedin.com/in/ashvinvaidyanathan" TargetMode="External"/><Relationship Id="rId11" Type="http://schemas.openxmlformats.org/officeDocument/2006/relationships/hyperlink" Target="https://www.salesforce.com/form/pdf/forbes-ex-cx-growth/?ve=g-recaptcha-response" TargetMode="External"/><Relationship Id="rId5" Type="http://schemas.openxmlformats.org/officeDocument/2006/relationships/hyperlink" Target="https://www.gainsight.com/blog/how-we-decreased-time-to-value-at-gainsight-by-66/" TargetMode="External"/><Relationship Id="rId15" Type="http://schemas.openxmlformats.org/officeDocument/2006/relationships/image" Target="../media/image86.png"/><Relationship Id="rId10" Type="http://schemas.openxmlformats.org/officeDocument/2006/relationships/image" Target="../media/image83.tiff"/><Relationship Id="rId4" Type="http://schemas.openxmlformats.org/officeDocument/2006/relationships/hyperlink" Target="https://www.amazon.com/Listen-Up-Tune-Customers-Noise/dp/111972385X" TargetMode="External"/><Relationship Id="rId9" Type="http://schemas.openxmlformats.org/officeDocument/2006/relationships/hyperlink" Target="https://www.pwc.com/gx/en/ceo-survey/2019/report/pwc-22nd-annual-global-ceo-survey.pdf" TargetMode="External"/><Relationship Id="rId14" Type="http://schemas.openxmlformats.org/officeDocument/2006/relationships/hyperlink" Target="https://www.amazon.com/Context-Marketing-Revolution-Motivate-Infinite/dp/163369402X#customerReview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3" name="Google Shape;543;p67" descr="Rock Cluster.png"/>
          <p:cNvPicPr preferRelativeResize="0"/>
          <p:nvPr/>
        </p:nvPicPr>
        <p:blipFill rotWithShape="1">
          <a:blip r:embed="rId3">
            <a:alphaModFix/>
          </a:blip>
          <a:srcRect b="18850"/>
          <a:stretch/>
        </p:blipFill>
        <p:spPr>
          <a:xfrm>
            <a:off x="4995327" y="6218423"/>
            <a:ext cx="3459335" cy="636116"/>
          </a:xfrm>
          <a:prstGeom prst="rect">
            <a:avLst/>
          </a:prstGeom>
          <a:noFill/>
          <a:ln>
            <a:noFill/>
          </a:ln>
        </p:spPr>
      </p:pic>
      <p:pic>
        <p:nvPicPr>
          <p:cNvPr id="544" name="Google Shape;544;p67"/>
          <p:cNvPicPr preferRelativeResize="0"/>
          <p:nvPr/>
        </p:nvPicPr>
        <p:blipFill>
          <a:blip r:embed="rId4">
            <a:alphaModFix/>
          </a:blip>
          <a:stretch>
            <a:fillRect/>
          </a:stretch>
        </p:blipFill>
        <p:spPr>
          <a:xfrm>
            <a:off x="5269578" y="5974695"/>
            <a:ext cx="897206" cy="759184"/>
          </a:xfrm>
          <a:prstGeom prst="rect">
            <a:avLst/>
          </a:prstGeom>
          <a:noFill/>
          <a:ln>
            <a:noFill/>
          </a:ln>
        </p:spPr>
      </p:pic>
      <p:pic>
        <p:nvPicPr>
          <p:cNvPr id="545" name="Google Shape;545;p67" descr="pasted-image.pdf"/>
          <p:cNvPicPr preferRelativeResize="0"/>
          <p:nvPr/>
        </p:nvPicPr>
        <p:blipFill rotWithShape="1">
          <a:blip r:embed="rId5">
            <a:alphaModFix/>
          </a:blip>
          <a:srcRect/>
          <a:stretch/>
        </p:blipFill>
        <p:spPr>
          <a:xfrm>
            <a:off x="501089" y="437782"/>
            <a:ext cx="1349254" cy="944649"/>
          </a:xfrm>
          <a:prstGeom prst="rect">
            <a:avLst/>
          </a:prstGeom>
          <a:noFill/>
          <a:ln>
            <a:noFill/>
          </a:ln>
        </p:spPr>
      </p:pic>
      <p:sp>
        <p:nvSpPr>
          <p:cNvPr id="546" name="Google Shape;546;p67"/>
          <p:cNvSpPr txBox="1"/>
          <p:nvPr/>
        </p:nvSpPr>
        <p:spPr>
          <a:xfrm>
            <a:off x="609128" y="2305942"/>
            <a:ext cx="4777556" cy="2210224"/>
          </a:xfrm>
          <a:prstGeom prst="rect">
            <a:avLst/>
          </a:prstGeom>
          <a:noFill/>
          <a:ln>
            <a:noFill/>
          </a:ln>
        </p:spPr>
        <p:txBody>
          <a:bodyPr spcFirstLastPara="1" wrap="square" lIns="0" tIns="91410" rIns="91410" bIns="91410" anchor="t" anchorCtr="0">
            <a:noAutofit/>
          </a:bodyPr>
          <a:lstStyle/>
          <a:p>
            <a:pPr>
              <a:lnSpc>
                <a:spcPct val="90000"/>
              </a:lnSpc>
              <a:spcAft>
                <a:spcPts val="1066"/>
              </a:spcAft>
            </a:pPr>
            <a:r>
              <a:rPr lang="en-US" sz="3600" b="1" dirty="0">
                <a:solidFill>
                  <a:schemeClr val="bg2">
                    <a:lumMod val="75000"/>
                  </a:schemeClr>
                </a:solidFill>
              </a:rPr>
              <a:t>Experience The Shift </a:t>
            </a:r>
            <a:r>
              <a:rPr lang="en-US" sz="2400" dirty="0">
                <a:solidFill>
                  <a:schemeClr val="bg2">
                    <a:lumMod val="75000"/>
                  </a:schemeClr>
                </a:solidFill>
              </a:rPr>
              <a:t>Customer Experience Redefined</a:t>
            </a:r>
            <a:endParaRPr sz="3600" b="1" dirty="0">
              <a:solidFill>
                <a:schemeClr val="bg2">
                  <a:lumMod val="75000"/>
                </a:schemeClr>
              </a:solidFill>
              <a:latin typeface="Salesforce Sans"/>
              <a:ea typeface="Salesforce Sans"/>
              <a:cs typeface="Salesforce Sans"/>
              <a:sym typeface="Salesforce Sans"/>
            </a:endParaRPr>
          </a:p>
        </p:txBody>
      </p:sp>
      <p:sp>
        <p:nvSpPr>
          <p:cNvPr id="547" name="Google Shape;547;p67"/>
          <p:cNvSpPr txBox="1"/>
          <p:nvPr/>
        </p:nvSpPr>
        <p:spPr>
          <a:xfrm>
            <a:off x="609128" y="3411054"/>
            <a:ext cx="4435645" cy="635834"/>
          </a:xfrm>
          <a:prstGeom prst="rect">
            <a:avLst/>
          </a:prstGeom>
          <a:noFill/>
          <a:ln>
            <a:noFill/>
          </a:ln>
        </p:spPr>
        <p:txBody>
          <a:bodyPr spcFirstLastPara="1" wrap="square" lIns="0" tIns="0" rIns="0" bIns="0" anchor="t" anchorCtr="0">
            <a:noAutofit/>
          </a:bodyPr>
          <a:lstStyle/>
          <a:p>
            <a:r>
              <a:rPr lang="en" sz="1866" dirty="0">
                <a:solidFill>
                  <a:srgbClr val="434343"/>
                </a:solidFill>
                <a:latin typeface="Salesforce Sans Light"/>
                <a:ea typeface="Salesforce Sans Light"/>
                <a:cs typeface="Salesforce Sans Light"/>
                <a:sym typeface="Salesforce Sans Light"/>
              </a:rPr>
              <a:t>Informed by </a:t>
            </a:r>
            <a:r>
              <a:rPr lang="en-US" sz="1866" dirty="0">
                <a:solidFill>
                  <a:srgbClr val="434343"/>
                </a:solidFill>
                <a:latin typeface="Salesforce Sans Light"/>
                <a:ea typeface="Salesforce Sans Light"/>
                <a:cs typeface="Salesforce Sans Light"/>
                <a:sym typeface="Salesforce Sans Light"/>
              </a:rPr>
              <a:t>interviews</a:t>
            </a:r>
            <a:r>
              <a:rPr lang="en" sz="1866" dirty="0">
                <a:solidFill>
                  <a:srgbClr val="434343"/>
                </a:solidFill>
                <a:latin typeface="Salesforce Sans Light"/>
                <a:ea typeface="Salesforce Sans Light"/>
                <a:cs typeface="Salesforce Sans Light"/>
                <a:sym typeface="Salesforce Sans Light"/>
              </a:rPr>
              <a:t> with experiences executive from leading companies, here is what customer </a:t>
            </a:r>
            <a:r>
              <a:rPr lang="en-US" sz="1866" dirty="0">
                <a:solidFill>
                  <a:srgbClr val="434343"/>
                </a:solidFill>
                <a:latin typeface="Salesforce Sans Light"/>
                <a:ea typeface="Salesforce Sans Light"/>
                <a:cs typeface="Salesforce Sans Light"/>
                <a:sym typeface="Salesforce Sans Light"/>
              </a:rPr>
              <a:t>experience</a:t>
            </a:r>
            <a:r>
              <a:rPr lang="en" sz="1866" dirty="0">
                <a:solidFill>
                  <a:srgbClr val="434343"/>
                </a:solidFill>
                <a:latin typeface="Salesforce Sans Light"/>
                <a:ea typeface="Salesforce Sans Light"/>
                <a:cs typeface="Salesforce Sans Light"/>
                <a:sym typeface="Salesforce Sans Light"/>
              </a:rPr>
              <a:t> looks like in the new normal. </a:t>
            </a:r>
            <a:endParaRPr sz="3199" dirty="0">
              <a:solidFill>
                <a:srgbClr val="032E61"/>
              </a:solidFill>
              <a:latin typeface="Salesforce Sans"/>
              <a:ea typeface="Salesforce Sans"/>
              <a:cs typeface="Salesforce Sans"/>
              <a:sym typeface="Salesforce Sans"/>
            </a:endParaRPr>
          </a:p>
        </p:txBody>
      </p:sp>
      <p:sp>
        <p:nvSpPr>
          <p:cNvPr id="548" name="Google Shape;548;p67"/>
          <p:cNvSpPr/>
          <p:nvPr/>
        </p:nvSpPr>
        <p:spPr>
          <a:xfrm>
            <a:off x="609128" y="4767438"/>
            <a:ext cx="473477" cy="72381"/>
          </a:xfrm>
          <a:prstGeom prst="rect">
            <a:avLst/>
          </a:prstGeom>
          <a:solidFill>
            <a:srgbClr val="00B0F0"/>
          </a:solidFill>
          <a:ln>
            <a:noFill/>
          </a:ln>
        </p:spPr>
        <p:txBody>
          <a:bodyPr spcFirstLastPara="1" wrap="square" lIns="121868" tIns="121868" rIns="121868" bIns="121868" anchor="ctr" anchorCtr="0">
            <a:noAutofit/>
          </a:bodyPr>
          <a:lstStyle/>
          <a:p>
            <a:endParaRPr sz="1866">
              <a:solidFill>
                <a:schemeClr val="bg2">
                  <a:lumMod val="75000"/>
                </a:schemeClr>
              </a:solidFill>
            </a:endParaRPr>
          </a:p>
        </p:txBody>
      </p:sp>
      <p:sp>
        <p:nvSpPr>
          <p:cNvPr id="2" name="Rectangle 1">
            <a:extLst>
              <a:ext uri="{FF2B5EF4-FFF2-40B4-BE49-F238E27FC236}">
                <a16:creationId xmlns:a16="http://schemas.microsoft.com/office/drawing/2014/main" id="{25EAB32D-799C-5D46-8983-88EB9F496B04}"/>
              </a:ext>
            </a:extLst>
          </p:cNvPr>
          <p:cNvSpPr/>
          <p:nvPr/>
        </p:nvSpPr>
        <p:spPr>
          <a:xfrm>
            <a:off x="2424904" y="519939"/>
            <a:ext cx="2790825" cy="646331"/>
          </a:xfrm>
          <a:prstGeom prst="rect">
            <a:avLst/>
          </a:prstGeom>
        </p:spPr>
        <p:txBody>
          <a:bodyPr wrap="square">
            <a:spAutoFit/>
          </a:bodyPr>
          <a:lstStyle/>
          <a:p>
            <a:r>
              <a:rPr lang="en-US" sz="1800" i="1" dirty="0">
                <a:solidFill>
                  <a:schemeClr val="bg2">
                    <a:lumMod val="50000"/>
                  </a:schemeClr>
                </a:solidFill>
                <a:latin typeface="Salesforce Sans Light"/>
                <a:sym typeface="Salesforce Sans Light"/>
              </a:rPr>
              <a:t>From The Office of </a:t>
            </a:r>
            <a:r>
              <a:rPr lang="en-US" sz="1800" i="1" dirty="0">
                <a:solidFill>
                  <a:srgbClr val="00B0F0"/>
                </a:solidFill>
                <a:latin typeface="Salesforce Sans Light"/>
                <a:sym typeface="Salesforce Sans Light"/>
              </a:rPr>
              <a:t>Market Strategy </a:t>
            </a:r>
            <a:endParaRPr lang="en-US" sz="1800" i="1" dirty="0">
              <a:solidFill>
                <a:srgbClr val="00B0F0"/>
              </a:solidFill>
            </a:endParaRPr>
          </a:p>
        </p:txBody>
      </p:sp>
      <p:sp>
        <p:nvSpPr>
          <p:cNvPr id="10" name="Google Shape;321;p49">
            <a:extLst>
              <a:ext uri="{FF2B5EF4-FFF2-40B4-BE49-F238E27FC236}">
                <a16:creationId xmlns:a16="http://schemas.microsoft.com/office/drawing/2014/main" id="{42E8D8FE-B056-D04F-958F-8C9ABF39D0BB}"/>
              </a:ext>
            </a:extLst>
          </p:cNvPr>
          <p:cNvSpPr/>
          <p:nvPr/>
        </p:nvSpPr>
        <p:spPr>
          <a:xfrm>
            <a:off x="486754" y="5091091"/>
            <a:ext cx="3876300" cy="43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b="0" i="1" u="none" strike="noStrike" cap="none" dirty="0">
                <a:solidFill>
                  <a:srgbClr val="46413D"/>
                </a:solidFill>
                <a:latin typeface="Salesforce Sans Light"/>
                <a:ea typeface="Salesforce Sans Light"/>
                <a:cs typeface="Salesforce Sans Light"/>
                <a:sym typeface="Salesforce Sans Light"/>
              </a:rPr>
              <a:t>Karen </a:t>
            </a:r>
            <a:r>
              <a:rPr lang="en" b="0" i="1" u="none" strike="noStrike" cap="none" dirty="0" err="1">
                <a:solidFill>
                  <a:srgbClr val="46413D"/>
                </a:solidFill>
                <a:latin typeface="Salesforce Sans Light"/>
                <a:ea typeface="Salesforce Sans Light"/>
                <a:cs typeface="Salesforce Sans Light"/>
                <a:sym typeface="Salesforce Sans Light"/>
              </a:rPr>
              <a:t>Mangia</a:t>
            </a:r>
            <a:r>
              <a:rPr lang="en" b="0" i="1" u="none" strike="noStrike" cap="none" dirty="0">
                <a:solidFill>
                  <a:srgbClr val="46413D"/>
                </a:solidFill>
                <a:latin typeface="Salesforce Sans Light"/>
                <a:ea typeface="Salesforce Sans Light"/>
                <a:cs typeface="Salesforce Sans Light"/>
                <a:sym typeface="Salesforce Sans Light"/>
              </a:rPr>
              <a:t> - VP Customer &amp; Market Insights </a:t>
            </a:r>
            <a:endParaRPr b="0" i="1" u="none" strike="noStrike" cap="none" dirty="0">
              <a:solidFill>
                <a:srgbClr val="46413D"/>
              </a:solidFill>
              <a:latin typeface="Salesforce Sans Light"/>
              <a:ea typeface="Salesforce Sans Light"/>
              <a:cs typeface="Salesforce Sans Light"/>
              <a:sym typeface="Salesforce Sans Light"/>
            </a:endParaRPr>
          </a:p>
          <a:p>
            <a:pPr marL="0" marR="0" lvl="0" indent="0" algn="l" rtl="0">
              <a:lnSpc>
                <a:spcPct val="100000"/>
              </a:lnSpc>
              <a:spcBef>
                <a:spcPts val="0"/>
              </a:spcBef>
              <a:spcAft>
                <a:spcPts val="0"/>
              </a:spcAft>
              <a:buNone/>
            </a:pPr>
            <a:r>
              <a:rPr lang="en" sz="1100" i="1" u="sng" dirty="0">
                <a:solidFill>
                  <a:schemeClr val="hlink"/>
                </a:solidFill>
                <a:latin typeface="Salesforce Sans Light"/>
                <a:ea typeface="Salesforce Sans Light"/>
                <a:cs typeface="Salesforce Sans Light"/>
                <a:sym typeface="Salesforce Sans Light"/>
                <a:hlinkClick r:id="rId6"/>
              </a:rPr>
              <a:t>Kmangia@salesforce.com</a:t>
            </a:r>
            <a:r>
              <a:rPr lang="en" sz="1100" i="1" dirty="0">
                <a:solidFill>
                  <a:srgbClr val="46413D"/>
                </a:solidFill>
                <a:latin typeface="Salesforce Sans Light"/>
                <a:ea typeface="Salesforce Sans Light"/>
                <a:cs typeface="Salesforce Sans Light"/>
                <a:sym typeface="Salesforce Sans Light"/>
              </a:rPr>
              <a:t> </a:t>
            </a:r>
            <a:r>
              <a:rPr lang="en" sz="1200" dirty="0">
                <a:solidFill>
                  <a:schemeClr val="accent2">
                    <a:lumMod val="50000"/>
                  </a:schemeClr>
                </a:solidFill>
                <a:latin typeface="Salesforce Sans Light" panose="020B0305020202020203" pitchFamily="34" charset="77"/>
                <a:ea typeface="Roboto"/>
                <a:cs typeface="Roboto"/>
                <a:sym typeface="Roboto"/>
              </a:rPr>
              <a:t>@</a:t>
            </a:r>
            <a:r>
              <a:rPr lang="en" sz="1200" dirty="0" err="1">
                <a:solidFill>
                  <a:schemeClr val="accent2">
                    <a:lumMod val="50000"/>
                  </a:schemeClr>
                </a:solidFill>
                <a:latin typeface="Salesforce Sans Light" panose="020B0305020202020203" pitchFamily="34" charset="77"/>
                <a:ea typeface="Roboto"/>
                <a:cs typeface="Roboto"/>
                <a:sym typeface="Roboto"/>
              </a:rPr>
              <a:t>karenmangia</a:t>
            </a:r>
            <a:endParaRPr sz="1200" dirty="0">
              <a:solidFill>
                <a:schemeClr val="accent2">
                  <a:lumMod val="50000"/>
                </a:schemeClr>
              </a:solidFill>
              <a:latin typeface="Salesforce Sans Light" panose="020B0305020202020203" pitchFamily="34" charset="77"/>
              <a:ea typeface="Roboto"/>
              <a:cs typeface="Roboto"/>
              <a:sym typeface="Roboto"/>
            </a:endParaRPr>
          </a:p>
          <a:p>
            <a:pPr marL="0" marR="0" lvl="0" indent="0" algn="l" rtl="0">
              <a:lnSpc>
                <a:spcPct val="100000"/>
              </a:lnSpc>
              <a:spcBef>
                <a:spcPts val="0"/>
              </a:spcBef>
              <a:spcAft>
                <a:spcPts val="0"/>
              </a:spcAft>
              <a:buNone/>
            </a:pPr>
            <a:endParaRPr i="1" dirty="0">
              <a:solidFill>
                <a:srgbClr val="46413D"/>
              </a:solidFill>
              <a:latin typeface="Salesforce Sans Light"/>
              <a:ea typeface="Salesforce Sans Light"/>
              <a:cs typeface="Salesforce Sans Light"/>
              <a:sym typeface="Salesforce Sans Light"/>
            </a:endParaRPr>
          </a:p>
          <a:p>
            <a:pPr marL="0" marR="0" lvl="0" indent="0" algn="l" rtl="0">
              <a:lnSpc>
                <a:spcPct val="100000"/>
              </a:lnSpc>
              <a:spcBef>
                <a:spcPts val="0"/>
              </a:spcBef>
              <a:spcAft>
                <a:spcPts val="0"/>
              </a:spcAft>
              <a:buNone/>
            </a:pPr>
            <a:r>
              <a:rPr lang="en" b="0" i="1" u="none" strike="noStrike" cap="none" dirty="0">
                <a:solidFill>
                  <a:srgbClr val="46413D"/>
                </a:solidFill>
                <a:latin typeface="Salesforce Sans Light"/>
                <a:ea typeface="Salesforce Sans Light"/>
                <a:cs typeface="Salesforce Sans Light"/>
                <a:sym typeface="Salesforce Sans Light"/>
              </a:rPr>
              <a:t>Mathew Sweezey – Director Market Strategy </a:t>
            </a:r>
            <a:endParaRPr b="0" i="1" u="none" strike="noStrike" cap="none" dirty="0">
              <a:solidFill>
                <a:srgbClr val="46413D"/>
              </a:solidFill>
              <a:latin typeface="Salesforce Sans Light"/>
              <a:ea typeface="Salesforce Sans Light"/>
              <a:cs typeface="Salesforce Sans Light"/>
              <a:sym typeface="Salesforce Sans Light"/>
            </a:endParaRPr>
          </a:p>
          <a:p>
            <a:pPr marL="0" marR="0" lvl="0" indent="0" algn="l" rtl="0">
              <a:lnSpc>
                <a:spcPct val="100000"/>
              </a:lnSpc>
              <a:spcBef>
                <a:spcPts val="0"/>
              </a:spcBef>
              <a:spcAft>
                <a:spcPts val="0"/>
              </a:spcAft>
              <a:buNone/>
            </a:pPr>
            <a:r>
              <a:rPr lang="en" sz="1100" i="1" u="sng" dirty="0">
                <a:solidFill>
                  <a:schemeClr val="hlink"/>
                </a:solidFill>
                <a:latin typeface="Salesforce Sans Light"/>
                <a:ea typeface="Salesforce Sans Light"/>
                <a:cs typeface="Salesforce Sans Light"/>
                <a:sym typeface="Salesforce Sans Light"/>
                <a:hlinkClick r:id="rId7"/>
              </a:rPr>
              <a:t>msweezey@salesforce.com</a:t>
            </a:r>
            <a:r>
              <a:rPr lang="en" sz="1100" i="1" dirty="0">
                <a:solidFill>
                  <a:srgbClr val="46413D"/>
                </a:solidFill>
                <a:latin typeface="Salesforce Sans Light"/>
                <a:ea typeface="Salesforce Sans Light"/>
                <a:cs typeface="Salesforce Sans Light"/>
                <a:sym typeface="Salesforce Sans Light"/>
              </a:rPr>
              <a:t> </a:t>
            </a:r>
            <a:r>
              <a:rPr lang="en" sz="1100" i="1" dirty="0">
                <a:solidFill>
                  <a:schemeClr val="accent2">
                    <a:lumMod val="50000"/>
                  </a:schemeClr>
                </a:solidFill>
                <a:latin typeface="Salesforce Sans Light"/>
                <a:ea typeface="Salesforce Sans Light"/>
                <a:cs typeface="Salesforce Sans Light"/>
                <a:sym typeface="Salesforce Sans Light"/>
              </a:rPr>
              <a:t>@msweezey</a:t>
            </a:r>
            <a:endParaRPr sz="1100" i="1" dirty="0">
              <a:solidFill>
                <a:schemeClr val="accent2">
                  <a:lumMod val="50000"/>
                </a:schemeClr>
              </a:solidFill>
              <a:latin typeface="Salesforce Sans Light"/>
              <a:ea typeface="Salesforce Sans Light"/>
              <a:cs typeface="Salesforce Sans Light"/>
              <a:sym typeface="Salesforce Sans Light"/>
            </a:endParaRPr>
          </a:p>
        </p:txBody>
      </p:sp>
    </p:spTree>
    <p:extLst>
      <p:ext uri="{BB962C8B-B14F-4D97-AF65-F5344CB8AC3E}">
        <p14:creationId xmlns:p14="http://schemas.microsoft.com/office/powerpoint/2010/main" val="301327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9" name="Google Shape;1029;p124"/>
          <p:cNvSpPr txBox="1">
            <a:spLocks noGrp="1"/>
          </p:cNvSpPr>
          <p:nvPr>
            <p:ph type="title"/>
          </p:nvPr>
        </p:nvSpPr>
        <p:spPr>
          <a:xfrm>
            <a:off x="537705" y="565235"/>
            <a:ext cx="11045400" cy="990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b="1" dirty="0">
                <a:solidFill>
                  <a:schemeClr val="bg2">
                    <a:lumMod val="75000"/>
                  </a:schemeClr>
                </a:solidFill>
                <a:latin typeface="Salesforce Sans" panose="020B0505020202020203" pitchFamily="34" charset="77"/>
              </a:rPr>
              <a:t>Strategy: </a:t>
            </a:r>
            <a:r>
              <a:rPr lang="en-US" dirty="0">
                <a:solidFill>
                  <a:schemeClr val="bg2">
                    <a:lumMod val="75000"/>
                  </a:schemeClr>
                </a:solidFill>
                <a:latin typeface="Salesforce Sans" panose="020B0505020202020203" pitchFamily="34" charset="77"/>
              </a:rPr>
              <a:t>Narrow and Deep </a:t>
            </a:r>
            <a:endParaRPr dirty="0">
              <a:solidFill>
                <a:schemeClr val="bg2">
                  <a:lumMod val="75000"/>
                </a:schemeClr>
              </a:solidFill>
              <a:latin typeface="Salesforce Sans" panose="020B0505020202020203" pitchFamily="34" charset="77"/>
            </a:endParaRPr>
          </a:p>
        </p:txBody>
      </p:sp>
      <p:sp>
        <p:nvSpPr>
          <p:cNvPr id="1032" name="Google Shape;1032;p124"/>
          <p:cNvSpPr/>
          <p:nvPr/>
        </p:nvSpPr>
        <p:spPr>
          <a:xfrm>
            <a:off x="3763968" y="1939454"/>
            <a:ext cx="3578400" cy="4321500"/>
          </a:xfrm>
          <a:prstGeom prst="roundRect">
            <a:avLst>
              <a:gd name="adj" fmla="val 6339"/>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5" name="Google Shape;1035;p124"/>
          <p:cNvSpPr txBox="1"/>
          <p:nvPr/>
        </p:nvSpPr>
        <p:spPr>
          <a:xfrm>
            <a:off x="3959868" y="2135379"/>
            <a:ext cx="3186600" cy="4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latin typeface="Salesforce Sans"/>
                <a:ea typeface="Salesforce Sans"/>
                <a:cs typeface="Salesforce Sans"/>
                <a:sym typeface="Salesforce Sans"/>
              </a:rPr>
              <a:t>Strategy: </a:t>
            </a:r>
            <a:r>
              <a:rPr lang="en-US" sz="1800" dirty="0">
                <a:solidFill>
                  <a:schemeClr val="dk1"/>
                </a:solidFill>
                <a:latin typeface="Salesforce Sans"/>
                <a:ea typeface="Salesforce Sans"/>
                <a:cs typeface="Salesforce Sans"/>
                <a:sym typeface="Salesforce Sans"/>
              </a:rPr>
              <a:t>Serve fewer Customers Better </a:t>
            </a:r>
            <a:endParaRPr sz="1800" dirty="0">
              <a:solidFill>
                <a:schemeClr val="dk1"/>
              </a:solidFill>
              <a:latin typeface="Salesforce Sans"/>
              <a:ea typeface="Salesforce Sans"/>
              <a:cs typeface="Salesforce Sans"/>
              <a:sym typeface="Salesforce Sans"/>
            </a:endParaRPr>
          </a:p>
        </p:txBody>
      </p:sp>
      <p:sp>
        <p:nvSpPr>
          <p:cNvPr id="1036" name="Google Shape;1036;p124"/>
          <p:cNvSpPr txBox="1"/>
          <p:nvPr/>
        </p:nvSpPr>
        <p:spPr>
          <a:xfrm>
            <a:off x="704940" y="3299528"/>
            <a:ext cx="2616866" cy="248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800" i="1" dirty="0">
                <a:solidFill>
                  <a:schemeClr val="tx1">
                    <a:lumMod val="50000"/>
                  </a:schemeClr>
                </a:solidFill>
                <a:latin typeface="Salesforce Sans Light"/>
                <a:ea typeface="Salesforce Sans Light"/>
                <a:cs typeface="Salesforce Sans Light"/>
                <a:sym typeface="Salesforce Sans Light"/>
              </a:rPr>
              <a:t>“Not all of our customers are affected in the same way. Some are thriving, while others are struggling. So we shifted to focus on going deeper with in those accounts who are thriving.” </a:t>
            </a:r>
            <a:endParaRPr sz="1800" b="1" i="1" dirty="0">
              <a:solidFill>
                <a:schemeClr val="tx1">
                  <a:lumMod val="50000"/>
                </a:schemeClr>
              </a:solidFill>
              <a:latin typeface="Salesforce Sans"/>
              <a:ea typeface="Salesforce Sans"/>
              <a:cs typeface="Salesforce Sans"/>
              <a:sym typeface="Salesforce Sans"/>
            </a:endParaRPr>
          </a:p>
        </p:txBody>
      </p:sp>
      <p:sp>
        <p:nvSpPr>
          <p:cNvPr id="15" name="Google Shape;690;p73">
            <a:extLst>
              <a:ext uri="{FF2B5EF4-FFF2-40B4-BE49-F238E27FC236}">
                <a16:creationId xmlns:a16="http://schemas.microsoft.com/office/drawing/2014/main" id="{3163E7DF-43C3-E042-B6B5-88D31A4525A8}"/>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16" name="Google Shape;692;p73">
            <a:extLst>
              <a:ext uri="{FF2B5EF4-FFF2-40B4-BE49-F238E27FC236}">
                <a16:creationId xmlns:a16="http://schemas.microsoft.com/office/drawing/2014/main" id="{FD4C456C-71F1-C640-8ECE-28D18C530FCD}"/>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The New Customer </a:t>
            </a:r>
            <a:endParaRPr sz="1466" b="1" dirty="0">
              <a:solidFill>
                <a:srgbClr val="3EA1E0"/>
              </a:solidFill>
              <a:latin typeface="Salesforce Sans"/>
              <a:ea typeface="Salesforce Sans"/>
              <a:cs typeface="Salesforce Sans"/>
              <a:sym typeface="Salesforce Sans"/>
            </a:endParaRPr>
          </a:p>
        </p:txBody>
      </p:sp>
      <p:sp>
        <p:nvSpPr>
          <p:cNvPr id="17" name="Google Shape;693;p73">
            <a:extLst>
              <a:ext uri="{FF2B5EF4-FFF2-40B4-BE49-F238E27FC236}">
                <a16:creationId xmlns:a16="http://schemas.microsoft.com/office/drawing/2014/main" id="{26D14D35-DBF6-0E4F-9131-6E158E1288FA}"/>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8" name="Google Shape;843;p77">
            <a:extLst>
              <a:ext uri="{FF2B5EF4-FFF2-40B4-BE49-F238E27FC236}">
                <a16:creationId xmlns:a16="http://schemas.microsoft.com/office/drawing/2014/main" id="{4667F866-C5E5-F445-8A11-3764EA0981A0}"/>
              </a:ext>
            </a:extLst>
          </p:cNvPr>
          <p:cNvSpPr/>
          <p:nvPr/>
        </p:nvSpPr>
        <p:spPr>
          <a:xfrm>
            <a:off x="514340" y="1618631"/>
            <a:ext cx="473477" cy="72381"/>
          </a:xfrm>
          <a:prstGeom prst="rect">
            <a:avLst/>
          </a:prstGeom>
          <a:solidFill>
            <a:srgbClr val="00B0F0"/>
          </a:solidFill>
          <a:ln>
            <a:noFill/>
          </a:ln>
        </p:spPr>
        <p:txBody>
          <a:bodyPr spcFirstLastPara="1" wrap="square" lIns="121868" tIns="121868" rIns="121868" bIns="121868" anchor="ctr" anchorCtr="0">
            <a:noAutofit/>
          </a:bodyPr>
          <a:lstStyle/>
          <a:p>
            <a:endParaRPr sz="1866"/>
          </a:p>
        </p:txBody>
      </p:sp>
      <p:grpSp>
        <p:nvGrpSpPr>
          <p:cNvPr id="19" name="Google Shape;681;p73">
            <a:extLst>
              <a:ext uri="{FF2B5EF4-FFF2-40B4-BE49-F238E27FC236}">
                <a16:creationId xmlns:a16="http://schemas.microsoft.com/office/drawing/2014/main" id="{476703EA-4CA7-F245-9D7A-3E22B958BA81}"/>
              </a:ext>
            </a:extLst>
          </p:cNvPr>
          <p:cNvGrpSpPr/>
          <p:nvPr/>
        </p:nvGrpSpPr>
        <p:grpSpPr>
          <a:xfrm>
            <a:off x="1170703" y="1924233"/>
            <a:ext cx="1673765" cy="1295264"/>
            <a:chOff x="4598712" y="942325"/>
            <a:chExt cx="1255651" cy="971701"/>
          </a:xfrm>
        </p:grpSpPr>
        <p:pic>
          <p:nvPicPr>
            <p:cNvPr id="20" name="Google Shape;682;p73">
              <a:extLst>
                <a:ext uri="{FF2B5EF4-FFF2-40B4-BE49-F238E27FC236}">
                  <a16:creationId xmlns:a16="http://schemas.microsoft.com/office/drawing/2014/main" id="{4003E743-5314-F842-994D-174B88604635}"/>
                </a:ext>
              </a:extLst>
            </p:cNvPr>
            <p:cNvPicPr preferRelativeResize="0"/>
            <p:nvPr/>
          </p:nvPicPr>
          <p:blipFill rotWithShape="1">
            <a:blip r:embed="rId3">
              <a:alphaModFix/>
            </a:blip>
            <a:srcRect l="-19832" t="-4041" r="-19832" b="-4031"/>
            <a:stretch/>
          </p:blipFill>
          <p:spPr>
            <a:xfrm>
              <a:off x="4598712" y="942325"/>
              <a:ext cx="1255651" cy="971701"/>
            </a:xfrm>
            <a:prstGeom prst="rect">
              <a:avLst/>
            </a:prstGeom>
            <a:noFill/>
            <a:ln>
              <a:noFill/>
            </a:ln>
          </p:spPr>
        </p:pic>
        <p:sp>
          <p:nvSpPr>
            <p:cNvPr id="21" name="Google Shape;683;p73">
              <a:extLst>
                <a:ext uri="{FF2B5EF4-FFF2-40B4-BE49-F238E27FC236}">
                  <a16:creationId xmlns:a16="http://schemas.microsoft.com/office/drawing/2014/main" id="{CF4C151A-53C1-6B47-9B2E-95DB78C9B88D}"/>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22" name="Google Shape;696;p73">
            <a:extLst>
              <a:ext uri="{FF2B5EF4-FFF2-40B4-BE49-F238E27FC236}">
                <a16:creationId xmlns:a16="http://schemas.microsoft.com/office/drawing/2014/main" id="{8BD55FC7-9399-2840-974E-ED48205D1764}"/>
              </a:ext>
            </a:extLst>
          </p:cNvPr>
          <p:cNvSpPr txBox="1"/>
          <p:nvPr/>
        </p:nvSpPr>
        <p:spPr>
          <a:xfrm>
            <a:off x="1515309" y="2065868"/>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sp>
        <p:nvSpPr>
          <p:cNvPr id="26" name="Google Shape;1037;p124">
            <a:extLst>
              <a:ext uri="{FF2B5EF4-FFF2-40B4-BE49-F238E27FC236}">
                <a16:creationId xmlns:a16="http://schemas.microsoft.com/office/drawing/2014/main" id="{5CD4640F-B307-1C4B-AD15-68749E3B7B94}"/>
              </a:ext>
            </a:extLst>
          </p:cNvPr>
          <p:cNvSpPr txBox="1"/>
          <p:nvPr/>
        </p:nvSpPr>
        <p:spPr>
          <a:xfrm>
            <a:off x="3893921" y="2893095"/>
            <a:ext cx="3318495" cy="2123400"/>
          </a:xfrm>
          <a:prstGeom prst="rect">
            <a:avLst/>
          </a:prstGeom>
          <a:noFill/>
          <a:ln>
            <a:noFill/>
          </a:ln>
        </p:spPr>
        <p:txBody>
          <a:bodyPr spcFirstLastPara="1" wrap="square" lIns="91425" tIns="91425" rIns="91425" bIns="91425" anchor="t" anchorCtr="0">
            <a:noAutofit/>
          </a:bodyPr>
          <a:lstStyle/>
          <a:p>
            <a:pPr lvl="0" algn="ctr"/>
            <a:r>
              <a:rPr lang="en-US" dirty="0">
                <a:latin typeface="Salesforce Sans Thin" panose="020B0205020202020203" pitchFamily="34" charset="77"/>
              </a:rPr>
              <a:t>Instead of trying to be all things to all people, this is a time of focus. What are our core products and services that are profitable? Who can we serve best? Who has the greatest LTV potential? </a:t>
            </a:r>
            <a:endParaRPr dirty="0">
              <a:solidFill>
                <a:schemeClr val="accent2"/>
              </a:solidFill>
              <a:latin typeface="Salesforce Sans Thin" panose="020B0205020202020203" pitchFamily="34" charset="77"/>
              <a:ea typeface="Salesforce Sans Light"/>
              <a:cs typeface="Salesforce Sans Light"/>
              <a:sym typeface="Salesforce Sans Light"/>
            </a:endParaRPr>
          </a:p>
        </p:txBody>
      </p:sp>
      <p:sp>
        <p:nvSpPr>
          <p:cNvPr id="27" name="Rectangle 26">
            <a:extLst>
              <a:ext uri="{FF2B5EF4-FFF2-40B4-BE49-F238E27FC236}">
                <a16:creationId xmlns:a16="http://schemas.microsoft.com/office/drawing/2014/main" id="{97A907BC-9A6D-1448-BBA3-9E2F7C8935EF}"/>
              </a:ext>
            </a:extLst>
          </p:cNvPr>
          <p:cNvSpPr/>
          <p:nvPr/>
        </p:nvSpPr>
        <p:spPr>
          <a:xfrm>
            <a:off x="4037189" y="4746446"/>
            <a:ext cx="3031958" cy="1386983"/>
          </a:xfrm>
          <a:prstGeom prst="rect">
            <a:avLst/>
          </a:prstGeom>
        </p:spPr>
        <p:txBody>
          <a:bodyPr wrap="square">
            <a:spAutoFit/>
          </a:bodyPr>
          <a:lstStyle/>
          <a:p>
            <a:pPr lvl="0" algn="ctr">
              <a:lnSpc>
                <a:spcPct val="118000"/>
              </a:lnSpc>
            </a:pPr>
            <a:r>
              <a:rPr lang="en-US" sz="1200" dirty="0">
                <a:solidFill>
                  <a:schemeClr val="accent2">
                    <a:lumMod val="50000"/>
                  </a:schemeClr>
                </a:solidFill>
                <a:latin typeface="Salesforce Sans"/>
                <a:ea typeface="Salesforce Sans"/>
                <a:cs typeface="Salesforce Sans"/>
                <a:sym typeface="Salesforce Sans"/>
              </a:rPr>
              <a:t>Shift to focus on those customers who have the greatest potential CLV. Influencing CLV now are industry, outcomes achieved, depth of relationship with in the account. Bring those accounts to the EBC! </a:t>
            </a:r>
          </a:p>
        </p:txBody>
      </p:sp>
      <p:cxnSp>
        <p:nvCxnSpPr>
          <p:cNvPr id="28" name="Google Shape;3711;p502">
            <a:extLst>
              <a:ext uri="{FF2B5EF4-FFF2-40B4-BE49-F238E27FC236}">
                <a16:creationId xmlns:a16="http://schemas.microsoft.com/office/drawing/2014/main" id="{1937ADB1-9D2F-DD44-9A87-5D5B2DC706B6}"/>
              </a:ext>
            </a:extLst>
          </p:cNvPr>
          <p:cNvCxnSpPr/>
          <p:nvPr/>
        </p:nvCxnSpPr>
        <p:spPr>
          <a:xfrm>
            <a:off x="4469118" y="4485072"/>
            <a:ext cx="2168100" cy="600"/>
          </a:xfrm>
          <a:prstGeom prst="straightConnector1">
            <a:avLst/>
          </a:prstGeom>
          <a:noFill/>
          <a:ln w="19050" cap="flat" cmpd="sng">
            <a:solidFill>
              <a:srgbClr val="999999"/>
            </a:solidFill>
            <a:prstDash val="dot"/>
            <a:round/>
            <a:headEnd type="none" w="med" len="med"/>
            <a:tailEnd type="none" w="med" len="med"/>
          </a:ln>
        </p:spPr>
      </p:cxnSp>
      <p:sp>
        <p:nvSpPr>
          <p:cNvPr id="29" name="Google Shape;3712;p502">
            <a:extLst>
              <a:ext uri="{FF2B5EF4-FFF2-40B4-BE49-F238E27FC236}">
                <a16:creationId xmlns:a16="http://schemas.microsoft.com/office/drawing/2014/main" id="{58F17F28-DFB1-3843-A272-DE3FF0BFC869}"/>
              </a:ext>
            </a:extLst>
          </p:cNvPr>
          <p:cNvSpPr/>
          <p:nvPr/>
        </p:nvSpPr>
        <p:spPr>
          <a:xfrm>
            <a:off x="5388618" y="4238684"/>
            <a:ext cx="329100" cy="329100"/>
          </a:xfrm>
          <a:prstGeom prst="ellipse">
            <a:avLst/>
          </a:prstGeom>
          <a:solidFill>
            <a:srgbClr val="00B0F0"/>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0" name="Google Shape;3713;p502">
            <a:extLst>
              <a:ext uri="{FF2B5EF4-FFF2-40B4-BE49-F238E27FC236}">
                <a16:creationId xmlns:a16="http://schemas.microsoft.com/office/drawing/2014/main" id="{45D9C4B6-4E4C-C646-8CF4-0C84FD1F89EC}"/>
              </a:ext>
            </a:extLst>
          </p:cNvPr>
          <p:cNvPicPr preferRelativeResize="0"/>
          <p:nvPr/>
        </p:nvPicPr>
        <p:blipFill>
          <a:blip r:embed="rId4">
            <a:alphaModFix/>
          </a:blip>
          <a:stretch>
            <a:fillRect/>
          </a:stretch>
        </p:blipFill>
        <p:spPr>
          <a:xfrm>
            <a:off x="5490554" y="4338780"/>
            <a:ext cx="125228" cy="173395"/>
          </a:xfrm>
          <a:prstGeom prst="rect">
            <a:avLst/>
          </a:prstGeom>
          <a:noFill/>
          <a:ln>
            <a:noFill/>
          </a:ln>
        </p:spPr>
      </p:pic>
      <p:sp>
        <p:nvSpPr>
          <p:cNvPr id="33" name="Google Shape;1031;p124">
            <a:extLst>
              <a:ext uri="{FF2B5EF4-FFF2-40B4-BE49-F238E27FC236}">
                <a16:creationId xmlns:a16="http://schemas.microsoft.com/office/drawing/2014/main" id="{43005315-155B-684D-8858-B9C6B8BCE6FA}"/>
              </a:ext>
            </a:extLst>
          </p:cNvPr>
          <p:cNvSpPr/>
          <p:nvPr/>
        </p:nvSpPr>
        <p:spPr>
          <a:xfrm>
            <a:off x="7769435" y="1939454"/>
            <a:ext cx="3578400" cy="4321500"/>
          </a:xfrm>
          <a:prstGeom prst="roundRect">
            <a:avLst>
              <a:gd name="adj" fmla="val 6339"/>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1034;p124">
            <a:extLst>
              <a:ext uri="{FF2B5EF4-FFF2-40B4-BE49-F238E27FC236}">
                <a16:creationId xmlns:a16="http://schemas.microsoft.com/office/drawing/2014/main" id="{42E73F56-9DFD-DC4D-BFD4-8E09BF255AD0}"/>
              </a:ext>
            </a:extLst>
          </p:cNvPr>
          <p:cNvSpPr txBox="1"/>
          <p:nvPr/>
        </p:nvSpPr>
        <p:spPr>
          <a:xfrm>
            <a:off x="7867385" y="2160083"/>
            <a:ext cx="3382500" cy="4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latin typeface="Salesforce Sans"/>
                <a:ea typeface="Salesforce Sans"/>
                <a:cs typeface="Salesforce Sans"/>
                <a:sym typeface="Salesforce Sans"/>
              </a:rPr>
              <a:t>Marketing: </a:t>
            </a:r>
            <a:r>
              <a:rPr lang="en-US" sz="1800" dirty="0">
                <a:solidFill>
                  <a:schemeClr val="dk1"/>
                </a:solidFill>
                <a:latin typeface="Salesforce Sans"/>
                <a:ea typeface="Salesforce Sans"/>
                <a:cs typeface="Salesforce Sans"/>
                <a:sym typeface="Salesforce Sans"/>
              </a:rPr>
              <a:t>Greater Reliance on Executive Programming </a:t>
            </a:r>
            <a:endParaRPr sz="1800" dirty="0">
              <a:solidFill>
                <a:schemeClr val="dk1"/>
              </a:solidFill>
              <a:latin typeface="Salesforce Sans"/>
              <a:ea typeface="Salesforce Sans"/>
              <a:cs typeface="Salesforce Sans"/>
              <a:sym typeface="Salesforce Sans"/>
            </a:endParaRPr>
          </a:p>
        </p:txBody>
      </p:sp>
      <p:sp>
        <p:nvSpPr>
          <p:cNvPr id="35" name="Google Shape;1037;p124">
            <a:extLst>
              <a:ext uri="{FF2B5EF4-FFF2-40B4-BE49-F238E27FC236}">
                <a16:creationId xmlns:a16="http://schemas.microsoft.com/office/drawing/2014/main" id="{5E4FC958-B4C5-5949-BE74-C8185003F936}"/>
              </a:ext>
            </a:extLst>
          </p:cNvPr>
          <p:cNvSpPr txBox="1"/>
          <p:nvPr/>
        </p:nvSpPr>
        <p:spPr>
          <a:xfrm>
            <a:off x="7899388" y="3014567"/>
            <a:ext cx="3318495" cy="212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i="1" dirty="0">
                <a:solidFill>
                  <a:schemeClr val="accent2"/>
                </a:solidFill>
                <a:latin typeface="Salesforce Sans Light"/>
                <a:ea typeface="Salesforce Sans Light"/>
                <a:cs typeface="Salesforce Sans Light"/>
                <a:sym typeface="Salesforce Sans Light"/>
              </a:rPr>
              <a:t>Constricted Budgets have added more internal consideration to all purchases. </a:t>
            </a:r>
          </a:p>
          <a:p>
            <a:pPr marL="0" marR="0" lvl="0" indent="0" algn="ctr" rtl="0">
              <a:lnSpc>
                <a:spcPct val="100000"/>
              </a:lnSpc>
              <a:spcBef>
                <a:spcPts val="0"/>
              </a:spcBef>
              <a:spcAft>
                <a:spcPts val="0"/>
              </a:spcAft>
              <a:buNone/>
            </a:pPr>
            <a:endParaRPr lang="en-US" i="1" dirty="0">
              <a:solidFill>
                <a:schemeClr val="accent2"/>
              </a:solidFill>
              <a:latin typeface="Salesforce Sans Light"/>
              <a:ea typeface="Salesforce Sans Light"/>
              <a:cs typeface="Salesforce Sans Light"/>
              <a:sym typeface="Salesforce Sans Light"/>
            </a:endParaRPr>
          </a:p>
          <a:p>
            <a:pPr marL="0" marR="0" lvl="0" indent="0" algn="ctr" rtl="0">
              <a:lnSpc>
                <a:spcPct val="100000"/>
              </a:lnSpc>
              <a:spcBef>
                <a:spcPts val="0"/>
              </a:spcBef>
              <a:spcAft>
                <a:spcPts val="0"/>
              </a:spcAft>
              <a:buNone/>
            </a:pPr>
            <a:r>
              <a:rPr lang="en-US" i="1" dirty="0">
                <a:solidFill>
                  <a:schemeClr val="accent2"/>
                </a:solidFill>
                <a:latin typeface="Salesforce Sans Light"/>
                <a:ea typeface="Salesforce Sans Light"/>
                <a:cs typeface="Salesforce Sans Light"/>
                <a:sym typeface="Salesforce Sans Light"/>
              </a:rPr>
              <a:t>Going deeper into accounts means going higher up the executive ladder. </a:t>
            </a:r>
          </a:p>
          <a:p>
            <a:pPr marL="0" marR="0" lvl="0" indent="0" algn="ctr" rtl="0">
              <a:lnSpc>
                <a:spcPct val="100000"/>
              </a:lnSpc>
              <a:spcBef>
                <a:spcPts val="0"/>
              </a:spcBef>
              <a:spcAft>
                <a:spcPts val="0"/>
              </a:spcAft>
              <a:buNone/>
            </a:pPr>
            <a:endParaRPr lang="en-US" i="1" dirty="0">
              <a:solidFill>
                <a:schemeClr val="accent2"/>
              </a:solidFill>
              <a:latin typeface="Salesforce Sans Light"/>
              <a:ea typeface="Salesforce Sans Light"/>
              <a:cs typeface="Salesforce Sans Light"/>
              <a:sym typeface="Salesforce Sans Light"/>
            </a:endParaRPr>
          </a:p>
          <a:p>
            <a:pPr marL="0" marR="0" lvl="0" indent="0" algn="ctr" rtl="0">
              <a:lnSpc>
                <a:spcPct val="100000"/>
              </a:lnSpc>
              <a:spcBef>
                <a:spcPts val="0"/>
              </a:spcBef>
              <a:spcAft>
                <a:spcPts val="0"/>
              </a:spcAft>
              <a:buNone/>
            </a:pPr>
            <a:endParaRPr i="1" dirty="0">
              <a:solidFill>
                <a:schemeClr val="accent2"/>
              </a:solidFill>
              <a:latin typeface="Salesforce Sans Light"/>
              <a:ea typeface="Salesforce Sans Light"/>
              <a:cs typeface="Salesforce Sans Light"/>
              <a:sym typeface="Salesforce Sans Light"/>
            </a:endParaRPr>
          </a:p>
        </p:txBody>
      </p:sp>
      <p:sp>
        <p:nvSpPr>
          <p:cNvPr id="36" name="Rectangle 35">
            <a:extLst>
              <a:ext uri="{FF2B5EF4-FFF2-40B4-BE49-F238E27FC236}">
                <a16:creationId xmlns:a16="http://schemas.microsoft.com/office/drawing/2014/main" id="{82AA9402-22E6-C544-8AB3-7D3F6F4EFE1D}"/>
              </a:ext>
            </a:extLst>
          </p:cNvPr>
          <p:cNvSpPr/>
          <p:nvPr/>
        </p:nvSpPr>
        <p:spPr>
          <a:xfrm>
            <a:off x="8042656" y="5044661"/>
            <a:ext cx="3031958" cy="951222"/>
          </a:xfrm>
          <a:prstGeom prst="rect">
            <a:avLst/>
          </a:prstGeom>
        </p:spPr>
        <p:txBody>
          <a:bodyPr wrap="square">
            <a:spAutoFit/>
          </a:bodyPr>
          <a:lstStyle/>
          <a:p>
            <a:pPr lvl="0" algn="ctr">
              <a:lnSpc>
                <a:spcPct val="118000"/>
              </a:lnSpc>
            </a:pPr>
            <a:r>
              <a:rPr lang="en-US" sz="1200" dirty="0">
                <a:solidFill>
                  <a:schemeClr val="accent2">
                    <a:lumMod val="50000"/>
                  </a:schemeClr>
                </a:solidFill>
                <a:latin typeface="Salesforce Sans"/>
                <a:ea typeface="Salesforce Sans"/>
                <a:cs typeface="Salesforce Sans"/>
                <a:sym typeface="Salesforce Sans"/>
              </a:rPr>
              <a:t>Businesses are putting a greater emphasis on executive communities, and executive briefing centers to influence key executives. </a:t>
            </a:r>
          </a:p>
        </p:txBody>
      </p:sp>
      <p:cxnSp>
        <p:nvCxnSpPr>
          <p:cNvPr id="37" name="Google Shape;3711;p502">
            <a:extLst>
              <a:ext uri="{FF2B5EF4-FFF2-40B4-BE49-F238E27FC236}">
                <a16:creationId xmlns:a16="http://schemas.microsoft.com/office/drawing/2014/main" id="{7CA6496A-E2D1-E64E-8503-19FBF95F7DEA}"/>
              </a:ext>
            </a:extLst>
          </p:cNvPr>
          <p:cNvCxnSpPr/>
          <p:nvPr/>
        </p:nvCxnSpPr>
        <p:spPr>
          <a:xfrm>
            <a:off x="8474585" y="4715561"/>
            <a:ext cx="2168100" cy="600"/>
          </a:xfrm>
          <a:prstGeom prst="straightConnector1">
            <a:avLst/>
          </a:prstGeom>
          <a:noFill/>
          <a:ln w="19050" cap="flat" cmpd="sng">
            <a:solidFill>
              <a:srgbClr val="999999"/>
            </a:solidFill>
            <a:prstDash val="dot"/>
            <a:round/>
            <a:headEnd type="none" w="med" len="med"/>
            <a:tailEnd type="none" w="med" len="med"/>
          </a:ln>
        </p:spPr>
      </p:cxnSp>
      <p:sp>
        <p:nvSpPr>
          <p:cNvPr id="38" name="Google Shape;3712;p502">
            <a:extLst>
              <a:ext uri="{FF2B5EF4-FFF2-40B4-BE49-F238E27FC236}">
                <a16:creationId xmlns:a16="http://schemas.microsoft.com/office/drawing/2014/main" id="{4AEF5B3A-30E5-364E-927A-69ABFB28ACF5}"/>
              </a:ext>
            </a:extLst>
          </p:cNvPr>
          <p:cNvSpPr/>
          <p:nvPr/>
        </p:nvSpPr>
        <p:spPr>
          <a:xfrm>
            <a:off x="9394085" y="4469173"/>
            <a:ext cx="329100" cy="329100"/>
          </a:xfrm>
          <a:prstGeom prst="ellipse">
            <a:avLst/>
          </a:prstGeom>
          <a:solidFill>
            <a:srgbClr val="00B0F0"/>
          </a:solidFill>
          <a:ln w="762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 name="Google Shape;3713;p502">
            <a:extLst>
              <a:ext uri="{FF2B5EF4-FFF2-40B4-BE49-F238E27FC236}">
                <a16:creationId xmlns:a16="http://schemas.microsoft.com/office/drawing/2014/main" id="{EC837C0A-737D-1447-A7C5-10C1F32FF6A3}"/>
              </a:ext>
            </a:extLst>
          </p:cNvPr>
          <p:cNvPicPr preferRelativeResize="0"/>
          <p:nvPr/>
        </p:nvPicPr>
        <p:blipFill>
          <a:blip r:embed="rId4">
            <a:alphaModFix/>
          </a:blip>
          <a:stretch>
            <a:fillRect/>
          </a:stretch>
        </p:blipFill>
        <p:spPr>
          <a:xfrm>
            <a:off x="9496021" y="4569269"/>
            <a:ext cx="125228" cy="173395"/>
          </a:xfrm>
          <a:prstGeom prst="rect">
            <a:avLst/>
          </a:prstGeom>
          <a:noFill/>
          <a:ln>
            <a:noFill/>
          </a:ln>
        </p:spPr>
      </p:pic>
      <p:pic>
        <p:nvPicPr>
          <p:cNvPr id="43" name="Google Shape;742;p104">
            <a:extLst>
              <a:ext uri="{FF2B5EF4-FFF2-40B4-BE49-F238E27FC236}">
                <a16:creationId xmlns:a16="http://schemas.microsoft.com/office/drawing/2014/main" id="{2D74B6BA-C79A-744A-8B44-BC9662AFEE0B}"/>
              </a:ext>
            </a:extLst>
          </p:cNvPr>
          <p:cNvPicPr preferRelativeResize="0"/>
          <p:nvPr/>
        </p:nvPicPr>
        <p:blipFill rotWithShape="1">
          <a:blip r:embed="rId5">
            <a:alphaModFix/>
          </a:blip>
          <a:srcRect b="14471"/>
          <a:stretch/>
        </p:blipFill>
        <p:spPr>
          <a:xfrm flipH="1">
            <a:off x="7722025" y="6313660"/>
            <a:ext cx="3259200" cy="538715"/>
          </a:xfrm>
          <a:prstGeom prst="rect">
            <a:avLst/>
          </a:prstGeom>
          <a:noFill/>
          <a:ln>
            <a:noFill/>
          </a:ln>
        </p:spPr>
      </p:pic>
      <p:pic>
        <p:nvPicPr>
          <p:cNvPr id="44" name="Google Shape;751;p104">
            <a:extLst>
              <a:ext uri="{FF2B5EF4-FFF2-40B4-BE49-F238E27FC236}">
                <a16:creationId xmlns:a16="http://schemas.microsoft.com/office/drawing/2014/main" id="{E265DF3B-8B68-2945-92F8-88E3BEE15230}"/>
              </a:ext>
            </a:extLst>
          </p:cNvPr>
          <p:cNvPicPr preferRelativeResize="0"/>
          <p:nvPr/>
        </p:nvPicPr>
        <p:blipFill rotWithShape="1">
          <a:blip r:embed="rId6">
            <a:alphaModFix/>
          </a:blip>
          <a:srcRect b="1632"/>
          <a:stretch/>
        </p:blipFill>
        <p:spPr>
          <a:xfrm>
            <a:off x="9787625" y="4411372"/>
            <a:ext cx="2387200" cy="2411075"/>
          </a:xfrm>
          <a:prstGeom prst="rect">
            <a:avLst/>
          </a:prstGeom>
          <a:noFill/>
          <a:ln>
            <a:noFill/>
          </a:ln>
        </p:spPr>
      </p:pic>
      <p:sp>
        <p:nvSpPr>
          <p:cNvPr id="3" name="Rectangle 2">
            <a:extLst>
              <a:ext uri="{FF2B5EF4-FFF2-40B4-BE49-F238E27FC236}">
                <a16:creationId xmlns:a16="http://schemas.microsoft.com/office/drawing/2014/main" id="{6896D95B-07F4-E14F-810E-B625BB810802}"/>
              </a:ext>
            </a:extLst>
          </p:cNvPr>
          <p:cNvSpPr/>
          <p:nvPr/>
        </p:nvSpPr>
        <p:spPr>
          <a:xfrm>
            <a:off x="964340" y="5947751"/>
            <a:ext cx="2060179" cy="276999"/>
          </a:xfrm>
          <a:prstGeom prst="rect">
            <a:avLst/>
          </a:prstGeom>
        </p:spPr>
        <p:txBody>
          <a:bodyPr wrap="none">
            <a:spAutoFit/>
          </a:bodyPr>
          <a:lstStyle/>
          <a:p>
            <a:r>
              <a:rPr lang="en" sz="1200" i="1" dirty="0">
                <a:solidFill>
                  <a:schemeClr val="tx1">
                    <a:lumMod val="50000"/>
                  </a:schemeClr>
                </a:solidFill>
                <a:latin typeface="Salesforce Sans"/>
                <a:ea typeface="Salesforce Sans"/>
                <a:cs typeface="Salesforce Sans"/>
                <a:sym typeface="Salesforce Sans"/>
              </a:rPr>
              <a:t>CXO, </a:t>
            </a:r>
            <a:r>
              <a:rPr lang="en-US" sz="1200" i="1" dirty="0">
                <a:solidFill>
                  <a:schemeClr val="tx1">
                    <a:lumMod val="50000"/>
                  </a:schemeClr>
                </a:solidFill>
                <a:latin typeface="Salesforce Sans"/>
                <a:ea typeface="Salesforce Sans"/>
                <a:cs typeface="Salesforce Sans"/>
                <a:sym typeface="Salesforce Sans"/>
              </a:rPr>
              <a:t>Global</a:t>
            </a:r>
            <a:r>
              <a:rPr lang="en" sz="1200" i="1" dirty="0">
                <a:solidFill>
                  <a:schemeClr val="tx1">
                    <a:lumMod val="50000"/>
                  </a:schemeClr>
                </a:solidFill>
                <a:latin typeface="Salesforce Sans"/>
                <a:ea typeface="Salesforce Sans"/>
                <a:cs typeface="Salesforce Sans"/>
                <a:sym typeface="Salesforce Sans"/>
              </a:rPr>
              <a:t> SaaS Provider</a:t>
            </a:r>
            <a:endParaRPr lang="en-US" sz="1200" dirty="0">
              <a:solidFill>
                <a:schemeClr val="tx1">
                  <a:lumMod val="50000"/>
                </a:schemeClr>
              </a:solidFill>
            </a:endParaRPr>
          </a:p>
        </p:txBody>
      </p:sp>
    </p:spTree>
    <p:extLst>
      <p:ext uri="{BB962C8B-B14F-4D97-AF65-F5344CB8AC3E}">
        <p14:creationId xmlns:p14="http://schemas.microsoft.com/office/powerpoint/2010/main" val="3728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1000"/>
                                        <p:tgtEl>
                                          <p:spTgt spid="103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grpSp>
        <p:nvGrpSpPr>
          <p:cNvPr id="3616" name="Google Shape;3616;p501"/>
          <p:cNvGrpSpPr/>
          <p:nvPr/>
        </p:nvGrpSpPr>
        <p:grpSpPr>
          <a:xfrm>
            <a:off x="1010271" y="2531489"/>
            <a:ext cx="597260" cy="597813"/>
            <a:chOff x="1809355" y="2616586"/>
            <a:chExt cx="1214191" cy="1215314"/>
          </a:xfrm>
        </p:grpSpPr>
        <p:sp>
          <p:nvSpPr>
            <p:cNvPr id="3617" name="Google Shape;3617;p501"/>
            <p:cNvSpPr/>
            <p:nvPr/>
          </p:nvSpPr>
          <p:spPr>
            <a:xfrm rot="8098411">
              <a:off x="1986971" y="2794763"/>
              <a:ext cx="858960" cy="858960"/>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195A2"/>
            </a:solidFill>
            <a:ln>
              <a:noFill/>
            </a:ln>
          </p:spPr>
          <p:txBody>
            <a:bodyPr spcFirstLastPara="1" wrap="square" lIns="35700" tIns="35700" rIns="35700" bIns="35700" anchor="ctr" anchorCtr="0">
              <a:noAutofit/>
            </a:bodyPr>
            <a:lstStyle/>
            <a:p>
              <a:pPr marL="0" marR="0" lvl="0" indent="19046" algn="ctr" rtl="0">
                <a:spcBef>
                  <a:spcPts val="0"/>
                </a:spcBef>
                <a:spcAft>
                  <a:spcPts val="0"/>
                </a:spcAft>
                <a:buNone/>
              </a:pPr>
              <a:endParaRPr sz="3600">
                <a:solidFill>
                  <a:srgbClr val="FFFFFF"/>
                </a:solidFill>
                <a:latin typeface="Salesforce Sans"/>
                <a:ea typeface="Salesforce Sans"/>
                <a:cs typeface="Salesforce Sans"/>
                <a:sym typeface="Salesforce Sans"/>
              </a:endParaRPr>
            </a:p>
          </p:txBody>
        </p:sp>
        <p:sp>
          <p:nvSpPr>
            <p:cNvPr id="3618" name="Google Shape;3618;p501"/>
            <p:cNvSpPr/>
            <p:nvPr/>
          </p:nvSpPr>
          <p:spPr>
            <a:xfrm>
              <a:off x="2038523" y="2846250"/>
              <a:ext cx="755846" cy="756545"/>
            </a:xfrm>
            <a:prstGeom prst="ellipse">
              <a:avLst/>
            </a:prstGeom>
            <a:solidFill>
              <a:schemeClr val="accent3">
                <a:lumMod val="60000"/>
                <a:lumOff val="40000"/>
              </a:schemeClr>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rgbClr val="59575C"/>
                </a:buClr>
                <a:buSzPts val="1400"/>
                <a:buFont typeface="Salesforce Sans"/>
                <a:buNone/>
              </a:pPr>
              <a:endParaRPr sz="900" dirty="0"/>
            </a:p>
          </p:txBody>
        </p:sp>
      </p:grpSp>
      <p:sp>
        <p:nvSpPr>
          <p:cNvPr id="3627" name="Google Shape;3627;p501"/>
          <p:cNvSpPr txBox="1">
            <a:spLocks noGrp="1"/>
          </p:cNvSpPr>
          <p:nvPr>
            <p:ph type="title"/>
          </p:nvPr>
        </p:nvSpPr>
        <p:spPr>
          <a:xfrm>
            <a:off x="571373" y="523114"/>
            <a:ext cx="10459200" cy="990300"/>
          </a:xfrm>
          <a:prstGeom prst="rect">
            <a:avLst/>
          </a:prstGeom>
        </p:spPr>
        <p:txBody>
          <a:bodyPr spcFirstLastPara="1" wrap="square" lIns="0" tIns="0" rIns="0" bIns="0" anchor="b" anchorCtr="0">
            <a:noAutofit/>
          </a:bodyPr>
          <a:lstStyle/>
          <a:p>
            <a:pPr marL="0" lvl="0" indent="0" algn="l" rtl="0">
              <a:lnSpc>
                <a:spcPct val="100000"/>
              </a:lnSpc>
              <a:spcBef>
                <a:spcPts val="0"/>
              </a:spcBef>
              <a:spcAft>
                <a:spcPts val="0"/>
              </a:spcAft>
              <a:buNone/>
            </a:pPr>
            <a:r>
              <a:rPr lang="en-US" b="1" dirty="0">
                <a:solidFill>
                  <a:schemeClr val="bg2">
                    <a:lumMod val="75000"/>
                  </a:schemeClr>
                </a:solidFill>
                <a:latin typeface="Salesforce Sans" panose="020B0505020202020203" pitchFamily="34" charset="77"/>
                <a:ea typeface="Salesforce Sans Light"/>
                <a:cs typeface="Salesforce Sans Light"/>
                <a:sym typeface="Salesforce Sans Light"/>
              </a:rPr>
              <a:t>Tactic: </a:t>
            </a:r>
            <a:r>
              <a:rPr lang="en-US" dirty="0">
                <a:solidFill>
                  <a:schemeClr val="bg2">
                    <a:lumMod val="75000"/>
                  </a:schemeClr>
                </a:solidFill>
                <a:latin typeface="Salesforce Sans" panose="020B0505020202020203" pitchFamily="34" charset="77"/>
                <a:ea typeface="Salesforce Sans Light"/>
                <a:cs typeface="Salesforce Sans Light"/>
                <a:sym typeface="Salesforce Sans Light"/>
              </a:rPr>
              <a:t>Unlocking The Full Voice Of The Customer </a:t>
            </a:r>
            <a:endParaRPr dirty="0">
              <a:solidFill>
                <a:schemeClr val="bg2">
                  <a:lumMod val="75000"/>
                </a:schemeClr>
              </a:solidFill>
              <a:latin typeface="Salesforce Sans" panose="020B0505020202020203" pitchFamily="34" charset="77"/>
              <a:ea typeface="Salesforce Sans Light"/>
              <a:cs typeface="Salesforce Sans Light"/>
              <a:sym typeface="Salesforce Sans Light"/>
            </a:endParaRPr>
          </a:p>
        </p:txBody>
      </p:sp>
      <p:cxnSp>
        <p:nvCxnSpPr>
          <p:cNvPr id="3632" name="Google Shape;3632;p501"/>
          <p:cNvCxnSpPr>
            <a:cxnSpLocks/>
          </p:cNvCxnSpPr>
          <p:nvPr/>
        </p:nvCxnSpPr>
        <p:spPr>
          <a:xfrm>
            <a:off x="564842" y="3203117"/>
            <a:ext cx="10776940" cy="0"/>
          </a:xfrm>
          <a:prstGeom prst="straightConnector1">
            <a:avLst/>
          </a:prstGeom>
          <a:noFill/>
          <a:ln w="19050" cap="flat" cmpd="sng">
            <a:solidFill>
              <a:schemeClr val="accent5">
                <a:lumMod val="60000"/>
                <a:lumOff val="40000"/>
              </a:schemeClr>
            </a:solidFill>
            <a:prstDash val="dot"/>
            <a:round/>
            <a:headEnd type="oval" w="med" len="med"/>
            <a:tailEnd type="oval" w="med" len="med"/>
          </a:ln>
        </p:spPr>
      </p:cxnSp>
      <p:pic>
        <p:nvPicPr>
          <p:cNvPr id="3633" name="Google Shape;3633;p501" descr="pasted-image.pdf"/>
          <p:cNvPicPr preferRelativeResize="0"/>
          <p:nvPr/>
        </p:nvPicPr>
        <p:blipFill rotWithShape="1">
          <a:blip r:embed="rId3">
            <a:alphaModFix/>
          </a:blip>
          <a:srcRect/>
          <a:stretch/>
        </p:blipFill>
        <p:spPr>
          <a:xfrm>
            <a:off x="11030573" y="413060"/>
            <a:ext cx="635734" cy="445095"/>
          </a:xfrm>
          <a:prstGeom prst="rect">
            <a:avLst/>
          </a:prstGeom>
          <a:noFill/>
          <a:ln>
            <a:noFill/>
          </a:ln>
        </p:spPr>
      </p:pic>
      <p:grpSp>
        <p:nvGrpSpPr>
          <p:cNvPr id="3634" name="Google Shape;3634;p501"/>
          <p:cNvGrpSpPr/>
          <p:nvPr/>
        </p:nvGrpSpPr>
        <p:grpSpPr>
          <a:xfrm>
            <a:off x="2754698" y="2531486"/>
            <a:ext cx="597287" cy="597818"/>
            <a:chOff x="1809302" y="2616581"/>
            <a:chExt cx="1214244" cy="1215324"/>
          </a:xfrm>
        </p:grpSpPr>
        <p:sp>
          <p:nvSpPr>
            <p:cNvPr id="3635" name="Google Shape;3635;p501"/>
            <p:cNvSpPr/>
            <p:nvPr/>
          </p:nvSpPr>
          <p:spPr>
            <a:xfrm rot="8098472">
              <a:off x="1986933" y="2794752"/>
              <a:ext cx="858982" cy="858982"/>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195A2"/>
            </a:solidFill>
            <a:ln>
              <a:noFill/>
            </a:ln>
          </p:spPr>
          <p:txBody>
            <a:bodyPr spcFirstLastPara="1" wrap="square" lIns="35700" tIns="35700" rIns="35700" bIns="35700" anchor="ctr" anchorCtr="0">
              <a:noAutofit/>
            </a:bodyPr>
            <a:lstStyle/>
            <a:p>
              <a:pPr marL="0" marR="0" lvl="0" indent="19046" algn="ctr" rtl="0">
                <a:spcBef>
                  <a:spcPts val="0"/>
                </a:spcBef>
                <a:spcAft>
                  <a:spcPts val="0"/>
                </a:spcAft>
                <a:buNone/>
              </a:pPr>
              <a:endParaRPr sz="3600">
                <a:solidFill>
                  <a:srgbClr val="FFFFFF"/>
                </a:solidFill>
                <a:latin typeface="Salesforce Sans"/>
                <a:ea typeface="Salesforce Sans"/>
                <a:cs typeface="Salesforce Sans"/>
                <a:sym typeface="Salesforce Sans"/>
              </a:endParaRPr>
            </a:p>
          </p:txBody>
        </p:sp>
        <p:sp>
          <p:nvSpPr>
            <p:cNvPr id="3636" name="Google Shape;3636;p501"/>
            <p:cNvSpPr/>
            <p:nvPr/>
          </p:nvSpPr>
          <p:spPr>
            <a:xfrm>
              <a:off x="2038523" y="2846250"/>
              <a:ext cx="755700" cy="756600"/>
            </a:xfrm>
            <a:prstGeom prst="ellipse">
              <a:avLst/>
            </a:prstGeom>
            <a:solidFill>
              <a:schemeClr val="accent5">
                <a:lumMod val="60000"/>
                <a:lumOff val="40000"/>
              </a:schemeClr>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rgbClr val="59575C"/>
                </a:buClr>
                <a:buSzPts val="1400"/>
                <a:buFont typeface="Salesforce Sans"/>
                <a:buNone/>
              </a:pPr>
              <a:endParaRPr sz="900" dirty="0"/>
            </a:p>
          </p:txBody>
        </p:sp>
      </p:grpSp>
      <p:grpSp>
        <p:nvGrpSpPr>
          <p:cNvPr id="3637" name="Google Shape;3637;p501"/>
          <p:cNvGrpSpPr/>
          <p:nvPr/>
        </p:nvGrpSpPr>
        <p:grpSpPr>
          <a:xfrm>
            <a:off x="10312125" y="2531486"/>
            <a:ext cx="597287" cy="597818"/>
            <a:chOff x="1809302" y="2616581"/>
            <a:chExt cx="1214244" cy="1215324"/>
          </a:xfrm>
        </p:grpSpPr>
        <p:sp>
          <p:nvSpPr>
            <p:cNvPr id="3638" name="Google Shape;3638;p501"/>
            <p:cNvSpPr/>
            <p:nvPr/>
          </p:nvSpPr>
          <p:spPr>
            <a:xfrm rot="8098472">
              <a:off x="1986933" y="2794752"/>
              <a:ext cx="858982" cy="858982"/>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195A2"/>
            </a:solidFill>
            <a:ln>
              <a:noFill/>
            </a:ln>
          </p:spPr>
          <p:txBody>
            <a:bodyPr spcFirstLastPara="1" wrap="square" lIns="35700" tIns="35700" rIns="35700" bIns="35700" anchor="ctr" anchorCtr="0">
              <a:noAutofit/>
            </a:bodyPr>
            <a:lstStyle/>
            <a:p>
              <a:pPr marL="0" marR="0" lvl="0" indent="19046" algn="ctr" rtl="0">
                <a:spcBef>
                  <a:spcPts val="0"/>
                </a:spcBef>
                <a:spcAft>
                  <a:spcPts val="0"/>
                </a:spcAft>
                <a:buNone/>
              </a:pPr>
              <a:endParaRPr sz="3600">
                <a:solidFill>
                  <a:srgbClr val="FFFFFF"/>
                </a:solidFill>
                <a:latin typeface="Salesforce Sans"/>
                <a:ea typeface="Salesforce Sans"/>
                <a:cs typeface="Salesforce Sans"/>
                <a:sym typeface="Salesforce Sans"/>
              </a:endParaRPr>
            </a:p>
          </p:txBody>
        </p:sp>
        <p:sp>
          <p:nvSpPr>
            <p:cNvPr id="3639" name="Google Shape;3639;p501"/>
            <p:cNvSpPr/>
            <p:nvPr/>
          </p:nvSpPr>
          <p:spPr>
            <a:xfrm>
              <a:off x="2038523" y="2846250"/>
              <a:ext cx="755700" cy="756600"/>
            </a:xfrm>
            <a:prstGeom prst="ellipse">
              <a:avLst/>
            </a:prstGeom>
            <a:solidFill>
              <a:srgbClr val="FFFF00"/>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rgbClr val="59575C"/>
                </a:buClr>
                <a:buSzPts val="1400"/>
                <a:buFont typeface="Salesforce Sans"/>
                <a:buNone/>
              </a:pPr>
              <a:endParaRPr sz="900" dirty="0"/>
            </a:p>
          </p:txBody>
        </p:sp>
      </p:grpSp>
      <p:grpSp>
        <p:nvGrpSpPr>
          <p:cNvPr id="36" name="Google Shape;3634;p501">
            <a:extLst>
              <a:ext uri="{FF2B5EF4-FFF2-40B4-BE49-F238E27FC236}">
                <a16:creationId xmlns:a16="http://schemas.microsoft.com/office/drawing/2014/main" id="{3D4C8C92-8899-6E40-9AC8-F849D81A33C2}"/>
              </a:ext>
            </a:extLst>
          </p:cNvPr>
          <p:cNvGrpSpPr/>
          <p:nvPr/>
        </p:nvGrpSpPr>
        <p:grpSpPr>
          <a:xfrm>
            <a:off x="4617094" y="2531486"/>
            <a:ext cx="597287" cy="597818"/>
            <a:chOff x="1809302" y="2616581"/>
            <a:chExt cx="1214244" cy="1215324"/>
          </a:xfrm>
        </p:grpSpPr>
        <p:sp>
          <p:nvSpPr>
            <p:cNvPr id="37" name="Google Shape;3635;p501">
              <a:extLst>
                <a:ext uri="{FF2B5EF4-FFF2-40B4-BE49-F238E27FC236}">
                  <a16:creationId xmlns:a16="http://schemas.microsoft.com/office/drawing/2014/main" id="{2DA8E750-4C06-7F46-B855-17BEF153B6C6}"/>
                </a:ext>
              </a:extLst>
            </p:cNvPr>
            <p:cNvSpPr/>
            <p:nvPr/>
          </p:nvSpPr>
          <p:spPr>
            <a:xfrm rot="8098472">
              <a:off x="1986933" y="2794752"/>
              <a:ext cx="858982" cy="858982"/>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195A2"/>
            </a:solidFill>
            <a:ln>
              <a:noFill/>
            </a:ln>
          </p:spPr>
          <p:txBody>
            <a:bodyPr spcFirstLastPara="1" wrap="square" lIns="35700" tIns="35700" rIns="35700" bIns="35700" anchor="ctr" anchorCtr="0">
              <a:noAutofit/>
            </a:bodyPr>
            <a:lstStyle/>
            <a:p>
              <a:pPr marL="0" marR="0" lvl="0" indent="19046" algn="ctr" rtl="0">
                <a:spcBef>
                  <a:spcPts val="0"/>
                </a:spcBef>
                <a:spcAft>
                  <a:spcPts val="0"/>
                </a:spcAft>
                <a:buNone/>
              </a:pPr>
              <a:endParaRPr sz="3600">
                <a:solidFill>
                  <a:srgbClr val="FFFFFF"/>
                </a:solidFill>
                <a:latin typeface="Salesforce Sans"/>
                <a:ea typeface="Salesforce Sans"/>
                <a:cs typeface="Salesforce Sans"/>
                <a:sym typeface="Salesforce Sans"/>
              </a:endParaRPr>
            </a:p>
          </p:txBody>
        </p:sp>
        <p:sp>
          <p:nvSpPr>
            <p:cNvPr id="38" name="Google Shape;3636;p501">
              <a:extLst>
                <a:ext uri="{FF2B5EF4-FFF2-40B4-BE49-F238E27FC236}">
                  <a16:creationId xmlns:a16="http://schemas.microsoft.com/office/drawing/2014/main" id="{D1B320C6-3A9A-2143-9516-150B9911AD6E}"/>
                </a:ext>
              </a:extLst>
            </p:cNvPr>
            <p:cNvSpPr/>
            <p:nvPr/>
          </p:nvSpPr>
          <p:spPr>
            <a:xfrm>
              <a:off x="2038523" y="2846250"/>
              <a:ext cx="755700" cy="756600"/>
            </a:xfrm>
            <a:prstGeom prst="ellipse">
              <a:avLst/>
            </a:prstGeom>
            <a:solidFill>
              <a:schemeClr val="accent4">
                <a:lumMod val="60000"/>
                <a:lumOff val="40000"/>
              </a:schemeClr>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rgbClr val="59575C"/>
                </a:buClr>
                <a:buSzPts val="1400"/>
                <a:buFont typeface="Salesforce Sans"/>
                <a:buNone/>
              </a:pPr>
              <a:endParaRPr sz="900" dirty="0"/>
            </a:p>
          </p:txBody>
        </p:sp>
      </p:grpSp>
      <p:grpSp>
        <p:nvGrpSpPr>
          <p:cNvPr id="39" name="Google Shape;3634;p501">
            <a:extLst>
              <a:ext uri="{FF2B5EF4-FFF2-40B4-BE49-F238E27FC236}">
                <a16:creationId xmlns:a16="http://schemas.microsoft.com/office/drawing/2014/main" id="{6FAA37E2-6CC4-C741-AE8B-78C73B993B61}"/>
              </a:ext>
            </a:extLst>
          </p:cNvPr>
          <p:cNvGrpSpPr/>
          <p:nvPr/>
        </p:nvGrpSpPr>
        <p:grpSpPr>
          <a:xfrm>
            <a:off x="6519190" y="2531486"/>
            <a:ext cx="597287" cy="597818"/>
            <a:chOff x="1809302" y="2616581"/>
            <a:chExt cx="1214244" cy="1215324"/>
          </a:xfrm>
        </p:grpSpPr>
        <p:sp>
          <p:nvSpPr>
            <p:cNvPr id="40" name="Google Shape;3635;p501">
              <a:extLst>
                <a:ext uri="{FF2B5EF4-FFF2-40B4-BE49-F238E27FC236}">
                  <a16:creationId xmlns:a16="http://schemas.microsoft.com/office/drawing/2014/main" id="{A044D0A6-682A-E643-8E45-8DDB52B61464}"/>
                </a:ext>
              </a:extLst>
            </p:cNvPr>
            <p:cNvSpPr/>
            <p:nvPr/>
          </p:nvSpPr>
          <p:spPr>
            <a:xfrm rot="8098472">
              <a:off x="1986933" y="2794752"/>
              <a:ext cx="858982" cy="858982"/>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195A2"/>
            </a:solidFill>
            <a:ln>
              <a:noFill/>
            </a:ln>
          </p:spPr>
          <p:txBody>
            <a:bodyPr spcFirstLastPara="1" wrap="square" lIns="35700" tIns="35700" rIns="35700" bIns="35700" anchor="ctr" anchorCtr="0">
              <a:noAutofit/>
            </a:bodyPr>
            <a:lstStyle/>
            <a:p>
              <a:pPr marL="0" marR="0" lvl="0" indent="19046" algn="ctr" rtl="0">
                <a:spcBef>
                  <a:spcPts val="0"/>
                </a:spcBef>
                <a:spcAft>
                  <a:spcPts val="0"/>
                </a:spcAft>
                <a:buNone/>
              </a:pPr>
              <a:endParaRPr sz="3600">
                <a:solidFill>
                  <a:srgbClr val="FFFFFF"/>
                </a:solidFill>
                <a:latin typeface="Salesforce Sans"/>
                <a:ea typeface="Salesforce Sans"/>
                <a:cs typeface="Salesforce Sans"/>
                <a:sym typeface="Salesforce Sans"/>
              </a:endParaRPr>
            </a:p>
          </p:txBody>
        </p:sp>
        <p:sp>
          <p:nvSpPr>
            <p:cNvPr id="41" name="Google Shape;3636;p501">
              <a:extLst>
                <a:ext uri="{FF2B5EF4-FFF2-40B4-BE49-F238E27FC236}">
                  <a16:creationId xmlns:a16="http://schemas.microsoft.com/office/drawing/2014/main" id="{9AEFE1A6-2A8C-EB40-9E56-DE608870A5F7}"/>
                </a:ext>
              </a:extLst>
            </p:cNvPr>
            <p:cNvSpPr/>
            <p:nvPr/>
          </p:nvSpPr>
          <p:spPr>
            <a:xfrm>
              <a:off x="2038523" y="2846250"/>
              <a:ext cx="755700" cy="756600"/>
            </a:xfrm>
            <a:prstGeom prst="ellipse">
              <a:avLst/>
            </a:prstGeom>
            <a:solidFill>
              <a:schemeClr val="bg1">
                <a:lumMod val="65000"/>
              </a:schemeClr>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rgbClr val="59575C"/>
                </a:buClr>
                <a:buSzPts val="1400"/>
                <a:buFont typeface="Salesforce Sans"/>
                <a:buNone/>
              </a:pPr>
              <a:endParaRPr sz="900" dirty="0"/>
            </a:p>
          </p:txBody>
        </p:sp>
      </p:grpSp>
      <p:grpSp>
        <p:nvGrpSpPr>
          <p:cNvPr id="44" name="Google Shape;3634;p501">
            <a:extLst>
              <a:ext uri="{FF2B5EF4-FFF2-40B4-BE49-F238E27FC236}">
                <a16:creationId xmlns:a16="http://schemas.microsoft.com/office/drawing/2014/main" id="{232130D5-31E8-984E-955E-F885AB511DD0}"/>
              </a:ext>
            </a:extLst>
          </p:cNvPr>
          <p:cNvGrpSpPr/>
          <p:nvPr/>
        </p:nvGrpSpPr>
        <p:grpSpPr>
          <a:xfrm>
            <a:off x="8292138" y="2531486"/>
            <a:ext cx="597287" cy="597818"/>
            <a:chOff x="1809302" y="2616581"/>
            <a:chExt cx="1214244" cy="1215324"/>
          </a:xfrm>
        </p:grpSpPr>
        <p:sp>
          <p:nvSpPr>
            <p:cNvPr id="45" name="Google Shape;3635;p501">
              <a:extLst>
                <a:ext uri="{FF2B5EF4-FFF2-40B4-BE49-F238E27FC236}">
                  <a16:creationId xmlns:a16="http://schemas.microsoft.com/office/drawing/2014/main" id="{9EB1FFE8-8222-AB4A-920B-5644C339A3FB}"/>
                </a:ext>
              </a:extLst>
            </p:cNvPr>
            <p:cNvSpPr/>
            <p:nvPr/>
          </p:nvSpPr>
          <p:spPr>
            <a:xfrm rot="8098472">
              <a:off x="1986933" y="2794752"/>
              <a:ext cx="858982" cy="858982"/>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195A2"/>
            </a:solidFill>
            <a:ln>
              <a:noFill/>
            </a:ln>
          </p:spPr>
          <p:txBody>
            <a:bodyPr spcFirstLastPara="1" wrap="square" lIns="35700" tIns="35700" rIns="35700" bIns="35700" anchor="ctr" anchorCtr="0">
              <a:noAutofit/>
            </a:bodyPr>
            <a:lstStyle/>
            <a:p>
              <a:pPr marL="0" marR="0" lvl="0" indent="19046" algn="ctr" rtl="0">
                <a:spcBef>
                  <a:spcPts val="0"/>
                </a:spcBef>
                <a:spcAft>
                  <a:spcPts val="0"/>
                </a:spcAft>
                <a:buNone/>
              </a:pPr>
              <a:endParaRPr sz="3600">
                <a:solidFill>
                  <a:srgbClr val="FFFFFF"/>
                </a:solidFill>
                <a:latin typeface="Salesforce Sans"/>
                <a:ea typeface="Salesforce Sans"/>
                <a:cs typeface="Salesforce Sans"/>
                <a:sym typeface="Salesforce Sans"/>
              </a:endParaRPr>
            </a:p>
          </p:txBody>
        </p:sp>
        <p:sp>
          <p:nvSpPr>
            <p:cNvPr id="46" name="Google Shape;3636;p501">
              <a:extLst>
                <a:ext uri="{FF2B5EF4-FFF2-40B4-BE49-F238E27FC236}">
                  <a16:creationId xmlns:a16="http://schemas.microsoft.com/office/drawing/2014/main" id="{03C5D9DE-194F-7E40-949F-CDEE88F48AC5}"/>
                </a:ext>
              </a:extLst>
            </p:cNvPr>
            <p:cNvSpPr/>
            <p:nvPr/>
          </p:nvSpPr>
          <p:spPr>
            <a:xfrm>
              <a:off x="2038523" y="2846250"/>
              <a:ext cx="755700" cy="756600"/>
            </a:xfrm>
            <a:prstGeom prst="ellipse">
              <a:avLst/>
            </a:prstGeom>
            <a:solidFill>
              <a:schemeClr val="accent6">
                <a:lumMod val="75000"/>
              </a:schemeClr>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rgbClr val="59575C"/>
                </a:buClr>
                <a:buSzPts val="1400"/>
                <a:buFont typeface="Salesforce Sans"/>
                <a:buNone/>
              </a:pPr>
              <a:endParaRPr sz="900" dirty="0"/>
            </a:p>
          </p:txBody>
        </p:sp>
      </p:grpSp>
      <p:sp>
        <p:nvSpPr>
          <p:cNvPr id="54" name="Google Shape;3620;p501">
            <a:extLst>
              <a:ext uri="{FF2B5EF4-FFF2-40B4-BE49-F238E27FC236}">
                <a16:creationId xmlns:a16="http://schemas.microsoft.com/office/drawing/2014/main" id="{B482BA0F-1B81-4449-AFE2-14FA458A46B7}"/>
              </a:ext>
            </a:extLst>
          </p:cNvPr>
          <p:cNvSpPr txBox="1"/>
          <p:nvPr/>
        </p:nvSpPr>
        <p:spPr>
          <a:xfrm>
            <a:off x="591392" y="1986286"/>
            <a:ext cx="14202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chemeClr val="accent5">
                    <a:lumMod val="75000"/>
                  </a:schemeClr>
                </a:solidFill>
                <a:latin typeface="Salesforce Sans"/>
                <a:ea typeface="Salesforce Sans"/>
                <a:cs typeface="Salesforce Sans"/>
                <a:sym typeface="Salesforce Sans"/>
              </a:rPr>
              <a:t>Marketing</a:t>
            </a:r>
            <a:endParaRPr sz="1500" b="1" dirty="0">
              <a:solidFill>
                <a:schemeClr val="accent5">
                  <a:lumMod val="75000"/>
                </a:schemeClr>
              </a:solidFill>
              <a:latin typeface="Salesforce Sans"/>
              <a:ea typeface="Salesforce Sans"/>
              <a:cs typeface="Salesforce Sans"/>
              <a:sym typeface="Salesforce Sans"/>
            </a:endParaRPr>
          </a:p>
        </p:txBody>
      </p:sp>
      <p:sp>
        <p:nvSpPr>
          <p:cNvPr id="55" name="Google Shape;3621;p501">
            <a:extLst>
              <a:ext uri="{FF2B5EF4-FFF2-40B4-BE49-F238E27FC236}">
                <a16:creationId xmlns:a16="http://schemas.microsoft.com/office/drawing/2014/main" id="{447C8CED-40F7-6B4C-81E6-1BA0C30A8259}"/>
              </a:ext>
            </a:extLst>
          </p:cNvPr>
          <p:cNvSpPr txBox="1"/>
          <p:nvPr/>
        </p:nvSpPr>
        <p:spPr>
          <a:xfrm>
            <a:off x="2166624" y="1983309"/>
            <a:ext cx="19071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chemeClr val="accent5">
                    <a:lumMod val="75000"/>
                  </a:schemeClr>
                </a:solidFill>
                <a:latin typeface="Salesforce Sans"/>
                <a:ea typeface="Salesforce Sans"/>
                <a:cs typeface="Salesforce Sans"/>
                <a:sym typeface="Salesforce Sans"/>
              </a:rPr>
              <a:t>Sales</a:t>
            </a:r>
            <a:endParaRPr sz="1500" b="1" dirty="0">
              <a:solidFill>
                <a:schemeClr val="accent5">
                  <a:lumMod val="75000"/>
                </a:schemeClr>
              </a:solidFill>
              <a:latin typeface="Salesforce Sans"/>
              <a:ea typeface="Salesforce Sans"/>
              <a:cs typeface="Salesforce Sans"/>
              <a:sym typeface="Salesforce Sans"/>
            </a:endParaRPr>
          </a:p>
        </p:txBody>
      </p:sp>
      <p:sp>
        <p:nvSpPr>
          <p:cNvPr id="56" name="Google Shape;3622;p501">
            <a:extLst>
              <a:ext uri="{FF2B5EF4-FFF2-40B4-BE49-F238E27FC236}">
                <a16:creationId xmlns:a16="http://schemas.microsoft.com/office/drawing/2014/main" id="{99F65434-09C1-A34A-AE83-6473732F0CE6}"/>
              </a:ext>
            </a:extLst>
          </p:cNvPr>
          <p:cNvSpPr txBox="1"/>
          <p:nvPr/>
        </p:nvSpPr>
        <p:spPr>
          <a:xfrm>
            <a:off x="7637232" y="2004092"/>
            <a:ext cx="1907100" cy="3504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chemeClr val="accent5">
                    <a:lumMod val="75000"/>
                  </a:schemeClr>
                </a:solidFill>
                <a:latin typeface="Salesforce Sans"/>
                <a:ea typeface="Salesforce Sans"/>
                <a:cs typeface="Salesforce Sans"/>
                <a:sym typeface="Salesforce Sans"/>
              </a:rPr>
              <a:t>Marketing</a:t>
            </a:r>
            <a:endParaRPr sz="1500" b="1" dirty="0">
              <a:solidFill>
                <a:schemeClr val="accent5">
                  <a:lumMod val="75000"/>
                </a:schemeClr>
              </a:solidFill>
              <a:latin typeface="Salesforce Sans"/>
              <a:ea typeface="Salesforce Sans"/>
              <a:cs typeface="Salesforce Sans"/>
              <a:sym typeface="Salesforce Sans"/>
            </a:endParaRPr>
          </a:p>
        </p:txBody>
      </p:sp>
      <p:sp>
        <p:nvSpPr>
          <p:cNvPr id="57" name="Google Shape;3621;p501">
            <a:extLst>
              <a:ext uri="{FF2B5EF4-FFF2-40B4-BE49-F238E27FC236}">
                <a16:creationId xmlns:a16="http://schemas.microsoft.com/office/drawing/2014/main" id="{C83B4B49-0C99-D243-A263-C78528762F9A}"/>
              </a:ext>
            </a:extLst>
          </p:cNvPr>
          <p:cNvSpPr txBox="1"/>
          <p:nvPr/>
        </p:nvSpPr>
        <p:spPr>
          <a:xfrm>
            <a:off x="3990160" y="1986286"/>
            <a:ext cx="19071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chemeClr val="accent5">
                    <a:lumMod val="75000"/>
                  </a:schemeClr>
                </a:solidFill>
                <a:latin typeface="Salesforce Sans"/>
                <a:ea typeface="Salesforce Sans"/>
                <a:cs typeface="Salesforce Sans"/>
                <a:sym typeface="Salesforce Sans"/>
              </a:rPr>
              <a:t>Product</a:t>
            </a:r>
            <a:endParaRPr sz="1500" b="1" dirty="0">
              <a:solidFill>
                <a:schemeClr val="accent5">
                  <a:lumMod val="75000"/>
                </a:schemeClr>
              </a:solidFill>
              <a:latin typeface="Salesforce Sans"/>
              <a:ea typeface="Salesforce Sans"/>
              <a:cs typeface="Salesforce Sans"/>
              <a:sym typeface="Salesforce Sans"/>
            </a:endParaRPr>
          </a:p>
        </p:txBody>
      </p:sp>
      <p:sp>
        <p:nvSpPr>
          <p:cNvPr id="58" name="Google Shape;3621;p501">
            <a:extLst>
              <a:ext uri="{FF2B5EF4-FFF2-40B4-BE49-F238E27FC236}">
                <a16:creationId xmlns:a16="http://schemas.microsoft.com/office/drawing/2014/main" id="{D9C1D8D2-9915-3148-831F-020EABE15BA8}"/>
              </a:ext>
            </a:extLst>
          </p:cNvPr>
          <p:cNvSpPr txBox="1"/>
          <p:nvPr/>
        </p:nvSpPr>
        <p:spPr>
          <a:xfrm>
            <a:off x="5813696" y="1999111"/>
            <a:ext cx="19071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chemeClr val="accent5">
                    <a:lumMod val="75000"/>
                  </a:schemeClr>
                </a:solidFill>
                <a:latin typeface="Salesforce Sans"/>
                <a:ea typeface="Salesforce Sans"/>
                <a:cs typeface="Salesforce Sans"/>
                <a:sym typeface="Salesforce Sans"/>
              </a:rPr>
              <a:t>Support</a:t>
            </a:r>
          </a:p>
        </p:txBody>
      </p:sp>
      <p:sp>
        <p:nvSpPr>
          <p:cNvPr id="59" name="Google Shape;3622;p501">
            <a:extLst>
              <a:ext uri="{FF2B5EF4-FFF2-40B4-BE49-F238E27FC236}">
                <a16:creationId xmlns:a16="http://schemas.microsoft.com/office/drawing/2014/main" id="{D85236F5-5C54-164B-BFCD-AFDA24F4600A}"/>
              </a:ext>
            </a:extLst>
          </p:cNvPr>
          <p:cNvSpPr txBox="1"/>
          <p:nvPr/>
        </p:nvSpPr>
        <p:spPr>
          <a:xfrm>
            <a:off x="9657219" y="2004092"/>
            <a:ext cx="1907100" cy="3504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chemeClr val="accent5">
                    <a:lumMod val="75000"/>
                  </a:schemeClr>
                </a:solidFill>
                <a:latin typeface="Salesforce Sans"/>
                <a:ea typeface="Salesforce Sans"/>
                <a:cs typeface="Salesforce Sans"/>
                <a:sym typeface="Salesforce Sans"/>
              </a:rPr>
              <a:t>Service</a:t>
            </a:r>
            <a:endParaRPr sz="1500" b="1" dirty="0">
              <a:solidFill>
                <a:schemeClr val="accent5">
                  <a:lumMod val="75000"/>
                </a:schemeClr>
              </a:solidFill>
              <a:latin typeface="Salesforce Sans"/>
              <a:ea typeface="Salesforce Sans"/>
              <a:cs typeface="Salesforce Sans"/>
              <a:sym typeface="Salesforce Sans"/>
            </a:endParaRPr>
          </a:p>
        </p:txBody>
      </p:sp>
      <p:sp>
        <p:nvSpPr>
          <p:cNvPr id="72" name="Google Shape;3620;p501">
            <a:extLst>
              <a:ext uri="{FF2B5EF4-FFF2-40B4-BE49-F238E27FC236}">
                <a16:creationId xmlns:a16="http://schemas.microsoft.com/office/drawing/2014/main" id="{245EF31E-54F5-A447-B260-F989827E8D97}"/>
              </a:ext>
            </a:extLst>
          </p:cNvPr>
          <p:cNvSpPr txBox="1"/>
          <p:nvPr/>
        </p:nvSpPr>
        <p:spPr>
          <a:xfrm>
            <a:off x="242099" y="3154059"/>
            <a:ext cx="21336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Social Listening</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Persona Reports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Customer Research</a:t>
            </a:r>
          </a:p>
        </p:txBody>
      </p:sp>
      <p:sp>
        <p:nvSpPr>
          <p:cNvPr id="73" name="Google Shape;3621;p501">
            <a:extLst>
              <a:ext uri="{FF2B5EF4-FFF2-40B4-BE49-F238E27FC236}">
                <a16:creationId xmlns:a16="http://schemas.microsoft.com/office/drawing/2014/main" id="{A4AE4FAD-5C42-0F41-8D07-F8BCD7290E0E}"/>
              </a:ext>
            </a:extLst>
          </p:cNvPr>
          <p:cNvSpPr txBox="1"/>
          <p:nvPr/>
        </p:nvSpPr>
        <p:spPr>
          <a:xfrm>
            <a:off x="2250190" y="3129164"/>
            <a:ext cx="19071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Sales Calls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Win/Loss Post Mortems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Hot Button Issues</a:t>
            </a:r>
            <a:br>
              <a:rPr lang="en-US" sz="1500" dirty="0">
                <a:solidFill>
                  <a:schemeClr val="bg2">
                    <a:lumMod val="75000"/>
                  </a:schemeClr>
                </a:solidFill>
                <a:latin typeface="Salesforce Sans"/>
                <a:ea typeface="Salesforce Sans"/>
                <a:cs typeface="Salesforce Sans"/>
                <a:sym typeface="Salesforce Sans"/>
              </a:rPr>
            </a:br>
            <a:br>
              <a:rPr lang="en-US" sz="1500" dirty="0">
                <a:solidFill>
                  <a:schemeClr val="bg2">
                    <a:lumMod val="75000"/>
                  </a:schemeClr>
                </a:solidFill>
                <a:latin typeface="Salesforce Sans"/>
                <a:ea typeface="Salesforce Sans"/>
                <a:cs typeface="Salesforce Sans"/>
                <a:sym typeface="Salesforce Sans"/>
              </a:rPr>
            </a:br>
            <a:endParaRPr lang="en-US" sz="1500" dirty="0">
              <a:solidFill>
                <a:schemeClr val="bg2">
                  <a:lumMod val="75000"/>
                </a:schemeClr>
              </a:solidFill>
              <a:latin typeface="Salesforce Sans"/>
              <a:ea typeface="Salesforce Sans"/>
              <a:cs typeface="Salesforce Sans"/>
              <a:sym typeface="Salesforce Sans"/>
            </a:endParaRPr>
          </a:p>
        </p:txBody>
      </p:sp>
      <p:sp>
        <p:nvSpPr>
          <p:cNvPr id="74" name="Google Shape;3622;p501">
            <a:extLst>
              <a:ext uri="{FF2B5EF4-FFF2-40B4-BE49-F238E27FC236}">
                <a16:creationId xmlns:a16="http://schemas.microsoft.com/office/drawing/2014/main" id="{C8A01A17-3538-894F-BFDF-61035FEBC319}"/>
              </a:ext>
            </a:extLst>
          </p:cNvPr>
          <p:cNvSpPr txBox="1"/>
          <p:nvPr/>
        </p:nvSpPr>
        <p:spPr>
          <a:xfrm>
            <a:off x="7720798" y="3129164"/>
            <a:ext cx="1907100" cy="3504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Customer Feedback</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Success Stories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Advisory Boards</a:t>
            </a:r>
          </a:p>
        </p:txBody>
      </p:sp>
      <p:sp>
        <p:nvSpPr>
          <p:cNvPr id="75" name="Google Shape;3621;p501">
            <a:extLst>
              <a:ext uri="{FF2B5EF4-FFF2-40B4-BE49-F238E27FC236}">
                <a16:creationId xmlns:a16="http://schemas.microsoft.com/office/drawing/2014/main" id="{BD7999A5-4B4F-1948-99A7-53C29865C1DB}"/>
              </a:ext>
            </a:extLst>
          </p:cNvPr>
          <p:cNvSpPr txBox="1"/>
          <p:nvPr/>
        </p:nvSpPr>
        <p:spPr>
          <a:xfrm>
            <a:off x="4073726" y="3129164"/>
            <a:ext cx="19071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UX Research </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Adoption + Usage</a:t>
            </a:r>
            <a:br>
              <a:rPr lang="en-US" sz="1500" dirty="0">
                <a:solidFill>
                  <a:schemeClr val="bg2">
                    <a:lumMod val="75000"/>
                  </a:schemeClr>
                </a:solidFill>
                <a:latin typeface="Salesforce Sans"/>
                <a:ea typeface="Salesforce Sans"/>
                <a:cs typeface="Salesforce Sans"/>
                <a:sym typeface="Salesforce Sans"/>
              </a:rPr>
            </a:br>
            <a:endParaRPr sz="1500" dirty="0">
              <a:solidFill>
                <a:schemeClr val="bg2">
                  <a:lumMod val="75000"/>
                </a:schemeClr>
              </a:solidFill>
              <a:latin typeface="Salesforce Sans"/>
              <a:ea typeface="Salesforce Sans"/>
              <a:cs typeface="Salesforce Sans"/>
              <a:sym typeface="Salesforce Sans"/>
            </a:endParaRPr>
          </a:p>
        </p:txBody>
      </p:sp>
      <p:sp>
        <p:nvSpPr>
          <p:cNvPr id="76" name="Google Shape;3621;p501">
            <a:extLst>
              <a:ext uri="{FF2B5EF4-FFF2-40B4-BE49-F238E27FC236}">
                <a16:creationId xmlns:a16="http://schemas.microsoft.com/office/drawing/2014/main" id="{D5771EBD-A0F5-4140-8E83-1334BC1B43AF}"/>
              </a:ext>
            </a:extLst>
          </p:cNvPr>
          <p:cNvSpPr txBox="1"/>
          <p:nvPr/>
        </p:nvSpPr>
        <p:spPr>
          <a:xfrm>
            <a:off x="5897262" y="3129164"/>
            <a:ext cx="19071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Support Issues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New Feature Requests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Customer Outcomes </a:t>
            </a:r>
          </a:p>
        </p:txBody>
      </p:sp>
      <p:sp>
        <p:nvSpPr>
          <p:cNvPr id="77" name="Google Shape;3622;p501">
            <a:extLst>
              <a:ext uri="{FF2B5EF4-FFF2-40B4-BE49-F238E27FC236}">
                <a16:creationId xmlns:a16="http://schemas.microsoft.com/office/drawing/2014/main" id="{02EFDB56-CEC6-F94B-8682-373F68ECB6BA}"/>
              </a:ext>
            </a:extLst>
          </p:cNvPr>
          <p:cNvSpPr txBox="1"/>
          <p:nvPr/>
        </p:nvSpPr>
        <p:spPr>
          <a:xfrm>
            <a:off x="9544332" y="3129164"/>
            <a:ext cx="2275395" cy="418068"/>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Service Issues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Topics of Interest</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Customer Community </a:t>
            </a:r>
            <a:br>
              <a:rPr lang="en-US" sz="1500" dirty="0">
                <a:solidFill>
                  <a:schemeClr val="bg2">
                    <a:lumMod val="75000"/>
                  </a:schemeClr>
                </a:solidFill>
                <a:latin typeface="Salesforce Sans"/>
                <a:ea typeface="Salesforce Sans"/>
                <a:cs typeface="Salesforce Sans"/>
                <a:sym typeface="Salesforce Sans"/>
              </a:rPr>
            </a:br>
            <a:endParaRPr sz="1500" dirty="0">
              <a:solidFill>
                <a:schemeClr val="bg2">
                  <a:lumMod val="75000"/>
                </a:schemeClr>
              </a:solidFill>
              <a:latin typeface="Salesforce Sans"/>
              <a:ea typeface="Salesforce Sans"/>
              <a:cs typeface="Salesforce Sans"/>
              <a:sym typeface="Salesforce Sans"/>
            </a:endParaRPr>
          </a:p>
        </p:txBody>
      </p:sp>
      <p:sp>
        <p:nvSpPr>
          <p:cNvPr id="78" name="Google Shape;3619;p501">
            <a:extLst>
              <a:ext uri="{FF2B5EF4-FFF2-40B4-BE49-F238E27FC236}">
                <a16:creationId xmlns:a16="http://schemas.microsoft.com/office/drawing/2014/main" id="{7EF2D897-5FDB-8741-9F95-1C85DD8C6B24}"/>
              </a:ext>
            </a:extLst>
          </p:cNvPr>
          <p:cNvSpPr txBox="1"/>
          <p:nvPr/>
        </p:nvSpPr>
        <p:spPr>
          <a:xfrm>
            <a:off x="2661458" y="5037406"/>
            <a:ext cx="3795000" cy="990300"/>
          </a:xfrm>
          <a:prstGeom prst="rect">
            <a:avLst/>
          </a:prstGeom>
          <a:noFill/>
          <a:ln>
            <a:noFill/>
          </a:ln>
        </p:spPr>
        <p:txBody>
          <a:bodyPr spcFirstLastPara="1" wrap="square" lIns="91475" tIns="91475" rIns="91475" bIns="9147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How Many Voices Do You Have? </a:t>
            </a:r>
            <a:r>
              <a:rPr lang="en-US" sz="1600" dirty="0">
                <a:solidFill>
                  <a:schemeClr val="bg2">
                    <a:lumMod val="50000"/>
                  </a:schemeClr>
                </a:solidFill>
                <a:latin typeface="Salesforce Sans Thin" panose="020B0205020202020203" pitchFamily="34" charset="77"/>
                <a:ea typeface="Salesforce Sans"/>
                <a:cs typeface="Salesforce Sans"/>
                <a:sym typeface="Salesforce Sans Light"/>
              </a:rPr>
              <a:t>Does your business know how many different voices they have? How many owners are there? How do they share notes? </a:t>
            </a:r>
            <a:endParaRPr sz="1600" dirty="0">
              <a:solidFill>
                <a:schemeClr val="bg2">
                  <a:lumMod val="50000"/>
                </a:schemeClr>
              </a:solidFill>
              <a:latin typeface="Salesforce Sans Thin" panose="020B0205020202020203" pitchFamily="34" charset="77"/>
              <a:ea typeface="Salesforce Sans"/>
              <a:cs typeface="Salesforce Sans"/>
              <a:sym typeface="Salesforce Sans"/>
            </a:endParaRPr>
          </a:p>
          <a:p>
            <a:pPr marL="0" lvl="0" indent="0" algn="l" rtl="0">
              <a:spcBef>
                <a:spcPts val="1000"/>
              </a:spcBef>
              <a:spcAft>
                <a:spcPts val="0"/>
              </a:spcAft>
              <a:buNone/>
            </a:pPr>
            <a:endParaRPr sz="1600" dirty="0">
              <a:solidFill>
                <a:schemeClr val="bg2">
                  <a:lumMod val="75000"/>
                </a:schemeClr>
              </a:solidFill>
              <a:latin typeface="Salesforce Sans Thin" panose="020B0205020202020203" pitchFamily="34" charset="77"/>
              <a:ea typeface="Salesforce Sans Light"/>
              <a:cs typeface="Salesforce Sans Light"/>
              <a:sym typeface="Salesforce Sans Light"/>
            </a:endParaRPr>
          </a:p>
          <a:p>
            <a:pPr marL="0" lvl="0" indent="0" algn="l" rtl="0">
              <a:spcBef>
                <a:spcPts val="1000"/>
              </a:spcBef>
              <a:spcAft>
                <a:spcPts val="0"/>
              </a:spcAft>
              <a:buNone/>
            </a:pPr>
            <a:endParaRPr sz="1800" dirty="0">
              <a:solidFill>
                <a:srgbClr val="434343"/>
              </a:solidFill>
              <a:latin typeface="Salesforce Sans Light"/>
              <a:ea typeface="Salesforce Sans Light"/>
              <a:cs typeface="Salesforce Sans Light"/>
              <a:sym typeface="Salesforce Sans Light"/>
            </a:endParaRPr>
          </a:p>
        </p:txBody>
      </p:sp>
      <p:sp>
        <p:nvSpPr>
          <p:cNvPr id="79" name="Google Shape;3629;p501">
            <a:extLst>
              <a:ext uri="{FF2B5EF4-FFF2-40B4-BE49-F238E27FC236}">
                <a16:creationId xmlns:a16="http://schemas.microsoft.com/office/drawing/2014/main" id="{6E33F81E-B8A8-2E4C-A087-9D66C188E63D}"/>
              </a:ext>
            </a:extLst>
          </p:cNvPr>
          <p:cNvSpPr txBox="1"/>
          <p:nvPr/>
        </p:nvSpPr>
        <p:spPr>
          <a:xfrm>
            <a:off x="7003673" y="5008931"/>
            <a:ext cx="4026900" cy="10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n-US" sz="1800" b="1" dirty="0">
                <a:solidFill>
                  <a:schemeClr val="accent1"/>
                </a:solidFill>
                <a:latin typeface="Salesforce Sans"/>
                <a:ea typeface="Salesforce Sans"/>
                <a:cs typeface="Salesforce Sans"/>
                <a:sym typeface="Salesforce Sans"/>
              </a:rPr>
              <a:t>Do you have shared personas? </a:t>
            </a:r>
            <a:r>
              <a:rPr lang="en-US" sz="1600" dirty="0">
                <a:solidFill>
                  <a:schemeClr val="bg2">
                    <a:lumMod val="50000"/>
                  </a:schemeClr>
                </a:solidFill>
                <a:latin typeface="Salesforce Sans Thin" panose="020B0205020202020203" pitchFamily="34" charset="77"/>
                <a:ea typeface="Salesforce Sans Light"/>
                <a:cs typeface="Salesforce Sans Light"/>
                <a:sym typeface="Salesforce Sans Light"/>
              </a:rPr>
              <a:t>Does your business have a shared set of persona’s across the org? Is there a shared view of each persona leveraged by all departments?</a:t>
            </a:r>
            <a:endParaRPr sz="1800" dirty="0">
              <a:solidFill>
                <a:schemeClr val="bg2">
                  <a:lumMod val="50000"/>
                </a:schemeClr>
              </a:solidFill>
              <a:latin typeface="Salesforce Sans Thin" panose="020B0205020202020203" pitchFamily="34" charset="77"/>
            </a:endParaRPr>
          </a:p>
        </p:txBody>
      </p:sp>
      <p:grpSp>
        <p:nvGrpSpPr>
          <p:cNvPr id="80" name="Google Shape;3640;p501">
            <a:extLst>
              <a:ext uri="{FF2B5EF4-FFF2-40B4-BE49-F238E27FC236}">
                <a16:creationId xmlns:a16="http://schemas.microsoft.com/office/drawing/2014/main" id="{71E6AC62-72E9-7B44-9B1B-D4D956AC045A}"/>
              </a:ext>
            </a:extLst>
          </p:cNvPr>
          <p:cNvGrpSpPr/>
          <p:nvPr/>
        </p:nvGrpSpPr>
        <p:grpSpPr>
          <a:xfrm rot="-5400000">
            <a:off x="6747292" y="5149769"/>
            <a:ext cx="172818" cy="164326"/>
            <a:chOff x="2821051" y="1279860"/>
            <a:chExt cx="275100" cy="268200"/>
          </a:xfrm>
        </p:grpSpPr>
        <p:sp>
          <p:nvSpPr>
            <p:cNvPr id="81" name="Google Shape;3641;p501">
              <a:extLst>
                <a:ext uri="{FF2B5EF4-FFF2-40B4-BE49-F238E27FC236}">
                  <a16:creationId xmlns:a16="http://schemas.microsoft.com/office/drawing/2014/main" id="{60E6C8F5-D719-A24E-8051-287EAA3227AD}"/>
                </a:ext>
              </a:extLst>
            </p:cNvPr>
            <p:cNvSpPr/>
            <p:nvPr/>
          </p:nvSpPr>
          <p:spPr>
            <a:xfrm rot="5400000">
              <a:off x="2824501" y="1276410"/>
              <a:ext cx="268200" cy="275100"/>
            </a:xfrm>
            <a:prstGeom prst="ellipse">
              <a:avLst/>
            </a:prstGeom>
            <a:solidFill>
              <a:schemeClr val="accent1"/>
            </a:solidFill>
            <a:ln>
              <a:noFill/>
            </a:ln>
          </p:spPr>
          <p:txBody>
            <a:bodyPr spcFirstLastPara="1" wrap="square" lIns="89900" tIns="89900" rIns="89900" bIns="89900" anchor="ctr" anchorCtr="0">
              <a:noAutofit/>
            </a:bodyPr>
            <a:lstStyle/>
            <a:p>
              <a:pPr marL="0" lvl="0" indent="0" algn="l" rtl="0">
                <a:spcBef>
                  <a:spcPts val="0"/>
                </a:spcBef>
                <a:spcAft>
                  <a:spcPts val="0"/>
                </a:spcAft>
                <a:buNone/>
              </a:pPr>
              <a:endParaRPr/>
            </a:p>
          </p:txBody>
        </p:sp>
        <p:pic>
          <p:nvPicPr>
            <p:cNvPr id="82" name="Google Shape;3642;p501">
              <a:extLst>
                <a:ext uri="{FF2B5EF4-FFF2-40B4-BE49-F238E27FC236}">
                  <a16:creationId xmlns:a16="http://schemas.microsoft.com/office/drawing/2014/main" id="{56A8FE10-928E-724C-85F3-684EBF0801F1}"/>
                </a:ext>
              </a:extLst>
            </p:cNvPr>
            <p:cNvPicPr preferRelativeResize="0"/>
            <p:nvPr/>
          </p:nvPicPr>
          <p:blipFill>
            <a:blip r:embed="rId4">
              <a:alphaModFix/>
            </a:blip>
            <a:stretch>
              <a:fillRect/>
            </a:stretch>
          </p:blipFill>
          <p:spPr>
            <a:xfrm rot="5400000">
              <a:off x="2859301" y="1325268"/>
              <a:ext cx="198603" cy="177456"/>
            </a:xfrm>
            <a:prstGeom prst="rect">
              <a:avLst/>
            </a:prstGeom>
            <a:noFill/>
            <a:ln>
              <a:noFill/>
            </a:ln>
          </p:spPr>
        </p:pic>
      </p:grpSp>
      <p:grpSp>
        <p:nvGrpSpPr>
          <p:cNvPr id="83" name="Google Shape;3643;p501">
            <a:extLst>
              <a:ext uri="{FF2B5EF4-FFF2-40B4-BE49-F238E27FC236}">
                <a16:creationId xmlns:a16="http://schemas.microsoft.com/office/drawing/2014/main" id="{A4FF8965-B061-D342-A606-2D84D8D3BB19}"/>
              </a:ext>
            </a:extLst>
          </p:cNvPr>
          <p:cNvGrpSpPr/>
          <p:nvPr/>
        </p:nvGrpSpPr>
        <p:grpSpPr>
          <a:xfrm rot="-5400000">
            <a:off x="2406002" y="5149769"/>
            <a:ext cx="172818" cy="164326"/>
            <a:chOff x="2821051" y="1279860"/>
            <a:chExt cx="275100" cy="268200"/>
          </a:xfrm>
        </p:grpSpPr>
        <p:sp>
          <p:nvSpPr>
            <p:cNvPr id="84" name="Google Shape;3644;p501">
              <a:extLst>
                <a:ext uri="{FF2B5EF4-FFF2-40B4-BE49-F238E27FC236}">
                  <a16:creationId xmlns:a16="http://schemas.microsoft.com/office/drawing/2014/main" id="{CAC3B8B7-41EE-B940-889E-533F27C7DBAF}"/>
                </a:ext>
              </a:extLst>
            </p:cNvPr>
            <p:cNvSpPr/>
            <p:nvPr/>
          </p:nvSpPr>
          <p:spPr>
            <a:xfrm rot="5400000">
              <a:off x="2824501" y="1276410"/>
              <a:ext cx="268200" cy="275100"/>
            </a:xfrm>
            <a:prstGeom prst="ellipse">
              <a:avLst/>
            </a:prstGeom>
            <a:solidFill>
              <a:schemeClr val="accent1"/>
            </a:solidFill>
            <a:ln>
              <a:noFill/>
            </a:ln>
          </p:spPr>
          <p:txBody>
            <a:bodyPr spcFirstLastPara="1" wrap="square" lIns="89900" tIns="89900" rIns="89900" bIns="89900" anchor="ctr" anchorCtr="0">
              <a:noAutofit/>
            </a:bodyPr>
            <a:lstStyle/>
            <a:p>
              <a:pPr marL="0" lvl="0" indent="0" algn="l" rtl="0">
                <a:spcBef>
                  <a:spcPts val="0"/>
                </a:spcBef>
                <a:spcAft>
                  <a:spcPts val="0"/>
                </a:spcAft>
                <a:buNone/>
              </a:pPr>
              <a:endParaRPr/>
            </a:p>
          </p:txBody>
        </p:sp>
        <p:pic>
          <p:nvPicPr>
            <p:cNvPr id="85" name="Google Shape;3645;p501">
              <a:extLst>
                <a:ext uri="{FF2B5EF4-FFF2-40B4-BE49-F238E27FC236}">
                  <a16:creationId xmlns:a16="http://schemas.microsoft.com/office/drawing/2014/main" id="{F22D8046-9776-3448-82AF-7D829D6B2549}"/>
                </a:ext>
              </a:extLst>
            </p:cNvPr>
            <p:cNvPicPr preferRelativeResize="0"/>
            <p:nvPr/>
          </p:nvPicPr>
          <p:blipFill>
            <a:blip r:embed="rId4">
              <a:alphaModFix/>
            </a:blip>
            <a:stretch>
              <a:fillRect/>
            </a:stretch>
          </p:blipFill>
          <p:spPr>
            <a:xfrm rot="5400000">
              <a:off x="2859301" y="1325268"/>
              <a:ext cx="198603" cy="177456"/>
            </a:xfrm>
            <a:prstGeom prst="rect">
              <a:avLst/>
            </a:prstGeom>
            <a:noFill/>
            <a:ln>
              <a:noFill/>
            </a:ln>
          </p:spPr>
        </p:pic>
      </p:grpSp>
      <p:grpSp>
        <p:nvGrpSpPr>
          <p:cNvPr id="86" name="Google Shape;3623;p501">
            <a:extLst>
              <a:ext uri="{FF2B5EF4-FFF2-40B4-BE49-F238E27FC236}">
                <a16:creationId xmlns:a16="http://schemas.microsoft.com/office/drawing/2014/main" id="{E730DF5D-E260-7F44-9C63-92575C1D1532}"/>
              </a:ext>
            </a:extLst>
          </p:cNvPr>
          <p:cNvGrpSpPr/>
          <p:nvPr/>
        </p:nvGrpSpPr>
        <p:grpSpPr>
          <a:xfrm flipH="1">
            <a:off x="-105856" y="5098378"/>
            <a:ext cx="2036652" cy="1835825"/>
            <a:chOff x="-29656" y="5022178"/>
            <a:chExt cx="2036652" cy="1835825"/>
          </a:xfrm>
        </p:grpSpPr>
        <p:pic>
          <p:nvPicPr>
            <p:cNvPr id="87" name="Google Shape;3624;p501">
              <a:extLst>
                <a:ext uri="{FF2B5EF4-FFF2-40B4-BE49-F238E27FC236}">
                  <a16:creationId xmlns:a16="http://schemas.microsoft.com/office/drawing/2014/main" id="{6F9E4438-A01B-0147-879D-BB4D2BD60BF5}"/>
                </a:ext>
              </a:extLst>
            </p:cNvPr>
            <p:cNvPicPr preferRelativeResize="0"/>
            <p:nvPr/>
          </p:nvPicPr>
          <p:blipFill>
            <a:blip r:embed="rId5">
              <a:alphaModFix/>
            </a:blip>
            <a:stretch>
              <a:fillRect/>
            </a:stretch>
          </p:blipFill>
          <p:spPr>
            <a:xfrm flipH="1">
              <a:off x="731260" y="5532000"/>
              <a:ext cx="1180157" cy="1277691"/>
            </a:xfrm>
            <a:prstGeom prst="rect">
              <a:avLst/>
            </a:prstGeom>
            <a:noFill/>
            <a:ln>
              <a:noFill/>
            </a:ln>
          </p:spPr>
        </p:pic>
        <p:pic>
          <p:nvPicPr>
            <p:cNvPr id="88" name="Google Shape;3625;p501">
              <a:extLst>
                <a:ext uri="{FF2B5EF4-FFF2-40B4-BE49-F238E27FC236}">
                  <a16:creationId xmlns:a16="http://schemas.microsoft.com/office/drawing/2014/main" id="{020193DF-1C17-BE48-B3DE-B434E9386281}"/>
                </a:ext>
              </a:extLst>
            </p:cNvPr>
            <p:cNvPicPr preferRelativeResize="0"/>
            <p:nvPr/>
          </p:nvPicPr>
          <p:blipFill>
            <a:blip r:embed="rId6">
              <a:alphaModFix/>
            </a:blip>
            <a:stretch>
              <a:fillRect/>
            </a:stretch>
          </p:blipFill>
          <p:spPr>
            <a:xfrm>
              <a:off x="-29656" y="6320242"/>
              <a:ext cx="2036652" cy="537761"/>
            </a:xfrm>
            <a:prstGeom prst="rect">
              <a:avLst/>
            </a:prstGeom>
            <a:noFill/>
            <a:ln>
              <a:noFill/>
            </a:ln>
          </p:spPr>
        </p:pic>
        <p:pic>
          <p:nvPicPr>
            <p:cNvPr id="89" name="Google Shape;3626;p501">
              <a:extLst>
                <a:ext uri="{FF2B5EF4-FFF2-40B4-BE49-F238E27FC236}">
                  <a16:creationId xmlns:a16="http://schemas.microsoft.com/office/drawing/2014/main" id="{9890C988-433A-FC46-B75E-24FD9616CBC4}"/>
                </a:ext>
              </a:extLst>
            </p:cNvPr>
            <p:cNvPicPr preferRelativeResize="0"/>
            <p:nvPr/>
          </p:nvPicPr>
          <p:blipFill>
            <a:blip r:embed="rId7">
              <a:alphaModFix/>
            </a:blip>
            <a:stretch>
              <a:fillRect/>
            </a:stretch>
          </p:blipFill>
          <p:spPr>
            <a:xfrm>
              <a:off x="1278475" y="5022178"/>
              <a:ext cx="452600" cy="416053"/>
            </a:xfrm>
            <a:prstGeom prst="rect">
              <a:avLst/>
            </a:prstGeom>
            <a:noFill/>
            <a:ln>
              <a:noFill/>
            </a:ln>
          </p:spPr>
        </p:pic>
      </p:grpSp>
      <p:sp>
        <p:nvSpPr>
          <p:cNvPr id="98" name="Google Shape;690;p73">
            <a:extLst>
              <a:ext uri="{FF2B5EF4-FFF2-40B4-BE49-F238E27FC236}">
                <a16:creationId xmlns:a16="http://schemas.microsoft.com/office/drawing/2014/main" id="{422794AB-7056-A344-BFE6-BA4C0293AF68}"/>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99" name="Google Shape;692;p73">
            <a:extLst>
              <a:ext uri="{FF2B5EF4-FFF2-40B4-BE49-F238E27FC236}">
                <a16:creationId xmlns:a16="http://schemas.microsoft.com/office/drawing/2014/main" id="{FB424BB7-790F-D446-9471-CF7F33724868}"/>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The New Customer </a:t>
            </a:r>
            <a:endParaRPr sz="1466" b="1" dirty="0">
              <a:solidFill>
                <a:srgbClr val="3EA1E0"/>
              </a:solidFill>
              <a:latin typeface="Salesforce Sans"/>
              <a:ea typeface="Salesforce Sans"/>
              <a:cs typeface="Salesforce Sans"/>
              <a:sym typeface="Salesforce Sans"/>
            </a:endParaRPr>
          </a:p>
        </p:txBody>
      </p:sp>
      <p:sp>
        <p:nvSpPr>
          <p:cNvPr id="100" name="Google Shape;693;p73">
            <a:extLst>
              <a:ext uri="{FF2B5EF4-FFF2-40B4-BE49-F238E27FC236}">
                <a16:creationId xmlns:a16="http://schemas.microsoft.com/office/drawing/2014/main" id="{D6FC294E-3F12-3C41-97C3-E142E6D716C7}"/>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01" name="Google Shape;843;p77">
            <a:extLst>
              <a:ext uri="{FF2B5EF4-FFF2-40B4-BE49-F238E27FC236}">
                <a16:creationId xmlns:a16="http://schemas.microsoft.com/office/drawing/2014/main" id="{5A477FD1-4121-414A-A1DB-A17861233B7F}"/>
              </a:ext>
            </a:extLst>
          </p:cNvPr>
          <p:cNvSpPr/>
          <p:nvPr/>
        </p:nvSpPr>
        <p:spPr>
          <a:xfrm>
            <a:off x="495302" y="1666848"/>
            <a:ext cx="47347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sp>
        <p:nvSpPr>
          <p:cNvPr id="51" name="TextBox 50">
            <a:extLst>
              <a:ext uri="{FF2B5EF4-FFF2-40B4-BE49-F238E27FC236}">
                <a16:creationId xmlns:a16="http://schemas.microsoft.com/office/drawing/2014/main" id="{22822961-B8EA-9847-9096-C3903142DCFD}"/>
              </a:ext>
            </a:extLst>
          </p:cNvPr>
          <p:cNvSpPr txBox="1"/>
          <p:nvPr/>
        </p:nvSpPr>
        <p:spPr>
          <a:xfrm>
            <a:off x="9249390" y="449169"/>
            <a:ext cx="1547218" cy="461665"/>
          </a:xfrm>
          <a:prstGeom prst="rect">
            <a:avLst/>
          </a:prstGeom>
          <a:noFill/>
        </p:spPr>
        <p:txBody>
          <a:bodyPr wrap="none" rtlCol="0">
            <a:spAutoFit/>
          </a:bodyPr>
          <a:lstStyle/>
          <a:p>
            <a:r>
              <a:rPr lang="en-US" sz="1200" b="1" i="0" dirty="0">
                <a:solidFill>
                  <a:schemeClr val="bg2">
                    <a:lumMod val="75000"/>
                  </a:schemeClr>
                </a:solidFill>
                <a:latin typeface="Salesforce Sans Thin" panose="020B0205020202020203" pitchFamily="34" charset="77"/>
              </a:rPr>
              <a:t>From The Office Of </a:t>
            </a:r>
          </a:p>
          <a:p>
            <a:r>
              <a:rPr lang="en-US" sz="1200" b="1" i="1" dirty="0">
                <a:solidFill>
                  <a:srgbClr val="00B0F0"/>
                </a:solidFill>
                <a:latin typeface="Salesforce Sans Thin" panose="020B0205020202020203" pitchFamily="34" charset="77"/>
              </a:rPr>
              <a:t>Market</a:t>
            </a:r>
            <a:r>
              <a:rPr lang="en-US" sz="1200" b="0" i="1" dirty="0">
                <a:solidFill>
                  <a:srgbClr val="00B0F0"/>
                </a:solidFill>
                <a:latin typeface="Salesforce Sans Thin" panose="020B0205020202020203" pitchFamily="34" charset="77"/>
              </a:rPr>
              <a:t> </a:t>
            </a:r>
            <a:r>
              <a:rPr lang="en-US" sz="1200" b="1" i="1" dirty="0">
                <a:solidFill>
                  <a:srgbClr val="00B0F0"/>
                </a:solidFill>
                <a:latin typeface="Salesforce Sans Thin" panose="020B0205020202020203" pitchFamily="34" charset="77"/>
              </a:rPr>
              <a:t>Strategy</a:t>
            </a:r>
            <a:r>
              <a:rPr lang="en-US" sz="1200" b="0" i="1" dirty="0">
                <a:solidFill>
                  <a:srgbClr val="00B0F0"/>
                </a:solidFill>
                <a:latin typeface="Salesforce Sans Thin" panose="020B0205020202020203" pitchFamily="34" charset="77"/>
              </a:rPr>
              <a:t> </a:t>
            </a:r>
          </a:p>
        </p:txBody>
      </p:sp>
      <p:cxnSp>
        <p:nvCxnSpPr>
          <p:cNvPr id="3" name="Straight Connector 2">
            <a:extLst>
              <a:ext uri="{FF2B5EF4-FFF2-40B4-BE49-F238E27FC236}">
                <a16:creationId xmlns:a16="http://schemas.microsoft.com/office/drawing/2014/main" id="{CDBC5C89-31A1-B048-BBD0-EB62A7E7B96A}"/>
              </a:ext>
            </a:extLst>
          </p:cNvPr>
          <p:cNvCxnSpPr/>
          <p:nvPr/>
        </p:nvCxnSpPr>
        <p:spPr>
          <a:xfrm>
            <a:off x="10796608" y="413060"/>
            <a:ext cx="0" cy="445095"/>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3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7"/>
          <p:cNvSpPr txBox="1"/>
          <p:nvPr/>
        </p:nvSpPr>
        <p:spPr>
          <a:xfrm>
            <a:off x="7955264" y="2122275"/>
            <a:ext cx="2537339" cy="3901384"/>
          </a:xfrm>
          <a:prstGeom prst="rect">
            <a:avLst/>
          </a:prstGeom>
          <a:noFill/>
          <a:ln>
            <a:noFill/>
          </a:ln>
        </p:spPr>
        <p:txBody>
          <a:bodyPr spcFirstLastPara="1" wrap="square" lIns="121868" tIns="121868" rIns="121868" bIns="121868" anchor="t" anchorCtr="0">
            <a:noAutofit/>
          </a:bodyPr>
          <a:lstStyle/>
          <a:p>
            <a:pPr>
              <a:buClr>
                <a:schemeClr val="dk1"/>
              </a:buClr>
              <a:buSzPts val="1100"/>
            </a:pPr>
            <a:r>
              <a:rPr lang="en-US" sz="1600" b="1" dirty="0">
                <a:solidFill>
                  <a:srgbClr val="666666"/>
                </a:solidFill>
                <a:latin typeface="Salesforce Sans"/>
                <a:ea typeface="Salesforce Sans"/>
                <a:cs typeface="Salesforce Sans"/>
                <a:sym typeface="Salesforce Sans"/>
              </a:rPr>
              <a:t>Insight</a:t>
            </a:r>
            <a:r>
              <a:rPr lang="en-US" sz="1600" dirty="0">
                <a:solidFill>
                  <a:srgbClr val="666666"/>
                </a:solidFill>
                <a:latin typeface="Salesforce Sans"/>
                <a:ea typeface="Salesforce Sans"/>
                <a:cs typeface="Salesforce Sans"/>
                <a:sym typeface="Salesforce Sans"/>
              </a:rPr>
              <a:t>: The New Customer Success Equation</a:t>
            </a:r>
            <a:endParaRPr lang="en-US" sz="1600" b="1" dirty="0">
              <a:solidFill>
                <a:srgbClr val="666666"/>
              </a:solidFill>
              <a:latin typeface="Salesforce Sans"/>
              <a:ea typeface="Salesforce Sans"/>
              <a:cs typeface="Salesforce Sans"/>
              <a:sym typeface="Salesforce Sans"/>
            </a:endParaRP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Strategy</a:t>
            </a:r>
            <a:r>
              <a:rPr lang="en-US" sz="1600" dirty="0">
                <a:solidFill>
                  <a:srgbClr val="666666"/>
                </a:solidFill>
                <a:latin typeface="Salesforce Sans"/>
                <a:ea typeface="Salesforce Sans"/>
                <a:cs typeface="Salesforce Sans"/>
                <a:sym typeface="Salesforce Sans"/>
              </a:rPr>
              <a:t>: The Journey to an Outcome Organization</a:t>
            </a:r>
            <a:endParaRPr sz="1600" b="1" dirty="0">
              <a:solidFill>
                <a:srgbClr val="666666"/>
              </a:solidFill>
              <a:latin typeface="Salesforce Sans"/>
              <a:ea typeface="Salesforce Sans"/>
              <a:cs typeface="Salesforce Sans"/>
              <a:sym typeface="Salesforce Sans"/>
            </a:endParaRPr>
          </a:p>
          <a:p>
            <a:pPr>
              <a:spcBef>
                <a:spcPts val="3466"/>
              </a:spcBef>
              <a:buClr>
                <a:schemeClr val="dk1"/>
              </a:buClr>
              <a:buSzPts val="1100"/>
            </a:pPr>
            <a:r>
              <a:rPr lang="en-US" sz="1600" b="1" dirty="0">
                <a:solidFill>
                  <a:srgbClr val="666666"/>
                </a:solidFill>
                <a:latin typeface="Salesforce Sans"/>
                <a:ea typeface="Salesforce Sans"/>
                <a:cs typeface="Salesforce Sans"/>
                <a:sym typeface="Salesforce Sans"/>
              </a:rPr>
              <a:t>Strategy</a:t>
            </a:r>
            <a:r>
              <a:rPr lang="en-US" sz="1600" dirty="0">
                <a:solidFill>
                  <a:srgbClr val="666666"/>
                </a:solidFill>
                <a:latin typeface="Salesforce Sans"/>
                <a:ea typeface="Salesforce Sans"/>
                <a:cs typeface="Salesforce Sans"/>
                <a:sym typeface="Salesforce Sans"/>
              </a:rPr>
              <a:t>: Outcomes enable the shift from Product to Customer centricity </a:t>
            </a:r>
            <a:endParaRPr sz="1600" dirty="0">
              <a:solidFill>
                <a:srgbClr val="666666"/>
              </a:solidFill>
              <a:latin typeface="Salesforce Sans"/>
              <a:ea typeface="Salesforce Sans"/>
              <a:cs typeface="Salesforce Sans"/>
              <a:sym typeface="Salesforce Sans"/>
            </a:endParaRPr>
          </a:p>
          <a:p>
            <a:pPr>
              <a:spcBef>
                <a:spcPts val="3466"/>
              </a:spcBef>
            </a:pPr>
            <a:endParaRPr sz="1600" b="1" dirty="0">
              <a:solidFill>
                <a:srgbClr val="666666"/>
              </a:solidFill>
              <a:latin typeface="Salesforce Sans"/>
              <a:ea typeface="Salesforce Sans"/>
              <a:cs typeface="Salesforce Sans"/>
              <a:sym typeface="Salesforce Sans"/>
            </a:endParaRPr>
          </a:p>
          <a:p>
            <a:pPr>
              <a:spcBef>
                <a:spcPts val="1333"/>
              </a:spcBef>
              <a:buClr>
                <a:schemeClr val="dk1"/>
              </a:buClr>
              <a:buSzPts val="1100"/>
            </a:pPr>
            <a:endParaRPr sz="1600" b="1" dirty="0">
              <a:solidFill>
                <a:srgbClr val="666666"/>
              </a:solidFill>
              <a:latin typeface="Salesforce Sans"/>
              <a:ea typeface="Salesforce Sans"/>
              <a:cs typeface="Salesforce Sans"/>
              <a:sym typeface="Salesforce Sans"/>
            </a:endParaRPr>
          </a:p>
          <a:p>
            <a:pPr>
              <a:lnSpc>
                <a:spcPct val="115000"/>
              </a:lnSpc>
              <a:spcBef>
                <a:spcPts val="1333"/>
              </a:spcBef>
              <a:spcAft>
                <a:spcPts val="1066"/>
              </a:spcAft>
            </a:pPr>
            <a:endParaRPr sz="1866" dirty="0">
              <a:solidFill>
                <a:schemeClr val="dk2"/>
              </a:solidFill>
              <a:latin typeface="Salesforce Sans Light"/>
              <a:ea typeface="Salesforce Sans Light"/>
              <a:cs typeface="Salesforce Sans Light"/>
              <a:sym typeface="Salesforce Sans Light"/>
            </a:endParaRPr>
          </a:p>
        </p:txBody>
      </p:sp>
      <p:sp>
        <p:nvSpPr>
          <p:cNvPr id="830" name="Google Shape;830;p77"/>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grpSp>
        <p:nvGrpSpPr>
          <p:cNvPr id="831" name="Google Shape;831;p77"/>
          <p:cNvGrpSpPr/>
          <p:nvPr/>
        </p:nvGrpSpPr>
        <p:grpSpPr>
          <a:xfrm>
            <a:off x="-508168" y="5121960"/>
            <a:ext cx="4261457" cy="1803398"/>
            <a:chOff x="-381225" y="3841800"/>
            <a:chExt cx="3196925" cy="1352901"/>
          </a:xfrm>
        </p:grpSpPr>
        <p:pic>
          <p:nvPicPr>
            <p:cNvPr id="832" name="Google Shape;832;p77" descr="Image"/>
            <p:cNvPicPr preferRelativeResize="0"/>
            <p:nvPr/>
          </p:nvPicPr>
          <p:blipFill rotWithShape="1">
            <a:blip r:embed="rId3">
              <a:alphaModFix/>
            </a:blip>
            <a:srcRect l="7297" r="17082" b="46392"/>
            <a:stretch/>
          </p:blipFill>
          <p:spPr>
            <a:xfrm flipH="1">
              <a:off x="1543323" y="4240934"/>
              <a:ext cx="1272377" cy="738620"/>
            </a:xfrm>
            <a:prstGeom prst="rect">
              <a:avLst/>
            </a:prstGeom>
            <a:noFill/>
            <a:ln>
              <a:noFill/>
            </a:ln>
          </p:spPr>
        </p:pic>
        <p:pic>
          <p:nvPicPr>
            <p:cNvPr id="833" name="Google Shape;833;p77" descr="Image"/>
            <p:cNvPicPr preferRelativeResize="0"/>
            <p:nvPr/>
          </p:nvPicPr>
          <p:blipFill rotWithShape="1">
            <a:blip r:embed="rId4">
              <a:alphaModFix/>
            </a:blip>
            <a:srcRect l="10817" t="1430" r="15992" b="46924"/>
            <a:stretch/>
          </p:blipFill>
          <p:spPr>
            <a:xfrm>
              <a:off x="-381225" y="3841800"/>
              <a:ext cx="2136667" cy="1352901"/>
            </a:xfrm>
            <a:prstGeom prst="rect">
              <a:avLst/>
            </a:prstGeom>
            <a:noFill/>
            <a:ln>
              <a:noFill/>
            </a:ln>
          </p:spPr>
        </p:pic>
        <p:pic>
          <p:nvPicPr>
            <p:cNvPr id="834" name="Google Shape;834;p77" descr="Rock Cluster.png"/>
            <p:cNvPicPr preferRelativeResize="0"/>
            <p:nvPr/>
          </p:nvPicPr>
          <p:blipFill rotWithShape="1">
            <a:blip r:embed="rId5">
              <a:alphaModFix/>
            </a:blip>
            <a:srcRect b="18850"/>
            <a:stretch/>
          </p:blipFill>
          <p:spPr>
            <a:xfrm>
              <a:off x="641905" y="4811498"/>
              <a:ext cx="2022827" cy="371963"/>
            </a:xfrm>
            <a:prstGeom prst="rect">
              <a:avLst/>
            </a:prstGeom>
            <a:noFill/>
            <a:ln>
              <a:noFill/>
            </a:ln>
          </p:spPr>
        </p:pic>
      </p:grpSp>
      <p:cxnSp>
        <p:nvCxnSpPr>
          <p:cNvPr id="835" name="Google Shape;835;p77"/>
          <p:cNvCxnSpPr/>
          <p:nvPr/>
        </p:nvCxnSpPr>
        <p:spPr>
          <a:xfrm>
            <a:off x="7828430" y="2076785"/>
            <a:ext cx="0" cy="2755682"/>
          </a:xfrm>
          <a:prstGeom prst="straightConnector1">
            <a:avLst/>
          </a:prstGeom>
          <a:noFill/>
          <a:ln w="9525" cap="flat" cmpd="sng">
            <a:solidFill>
              <a:srgbClr val="999999"/>
            </a:solidFill>
            <a:prstDash val="dot"/>
            <a:round/>
            <a:headEnd type="none" w="med" len="med"/>
            <a:tailEnd type="none" w="med" len="med"/>
          </a:ln>
        </p:spPr>
      </p:cxnSp>
      <p:sp>
        <p:nvSpPr>
          <p:cNvPr id="836" name="Google Shape;836;p77"/>
          <p:cNvSpPr txBox="1"/>
          <p:nvPr/>
        </p:nvSpPr>
        <p:spPr>
          <a:xfrm>
            <a:off x="800024" y="3143240"/>
            <a:ext cx="6412730" cy="1694359"/>
          </a:xfrm>
          <a:prstGeom prst="rect">
            <a:avLst/>
          </a:prstGeom>
          <a:noFill/>
          <a:ln>
            <a:noFill/>
          </a:ln>
        </p:spPr>
        <p:txBody>
          <a:bodyPr spcFirstLastPara="1" wrap="square" lIns="121868" tIns="121868" rIns="121868" bIns="121868" anchor="t" anchorCtr="0">
            <a:noAutofit/>
          </a:bodyPr>
          <a:lstStyle/>
          <a:p>
            <a:pPr>
              <a:lnSpc>
                <a:spcPct val="115000"/>
              </a:lnSpc>
              <a:spcAft>
                <a:spcPts val="1066"/>
              </a:spcAft>
              <a:buClr>
                <a:schemeClr val="dk1"/>
              </a:buClr>
              <a:buSzPts val="1100"/>
            </a:pPr>
            <a:r>
              <a:rPr lang="en" sz="1866" dirty="0">
                <a:solidFill>
                  <a:schemeClr val="dk2"/>
                </a:solidFill>
                <a:latin typeface="Salesforce Sans Light"/>
                <a:ea typeface="Salesforce Sans Light"/>
                <a:cs typeface="Salesforce Sans Light"/>
                <a:sym typeface="Salesforce Sans Light"/>
              </a:rPr>
              <a:t>One of the biggest themes this research produced was the shift to an outcome focused business model. At all stages of </a:t>
            </a:r>
            <a:r>
              <a:rPr lang="en-US" sz="1866" dirty="0">
                <a:solidFill>
                  <a:schemeClr val="dk2"/>
                </a:solidFill>
                <a:latin typeface="Salesforce Sans Light"/>
                <a:ea typeface="Salesforce Sans Light"/>
                <a:cs typeface="Salesforce Sans Light"/>
                <a:sym typeface="Salesforce Sans Light"/>
              </a:rPr>
              <a:t>customer journey</a:t>
            </a:r>
            <a:r>
              <a:rPr lang="en" sz="1866" dirty="0">
                <a:solidFill>
                  <a:schemeClr val="dk2"/>
                </a:solidFill>
                <a:latin typeface="Salesforce Sans Light"/>
                <a:ea typeface="Salesforce Sans Light"/>
                <a:cs typeface="Salesforce Sans Light"/>
                <a:sym typeface="Salesforce Sans Light"/>
              </a:rPr>
              <a:t> from pricing, selling, and support outcomes reign supreme. Outcomes are not a new goal, yet what is novel is how progressive businesses are focusing, </a:t>
            </a:r>
            <a:r>
              <a:rPr lang="en-US" sz="1866" dirty="0">
                <a:solidFill>
                  <a:schemeClr val="dk2"/>
                </a:solidFill>
                <a:latin typeface="Salesforce Sans Light"/>
                <a:ea typeface="Salesforce Sans Light"/>
                <a:cs typeface="Salesforce Sans Light"/>
                <a:sym typeface="Salesforce Sans Light"/>
              </a:rPr>
              <a:t>organizing</a:t>
            </a:r>
            <a:r>
              <a:rPr lang="en" sz="1866" dirty="0">
                <a:solidFill>
                  <a:schemeClr val="dk2"/>
                </a:solidFill>
                <a:latin typeface="Salesforce Sans Light"/>
                <a:ea typeface="Salesforce Sans Light"/>
                <a:cs typeface="Salesforce Sans Light"/>
                <a:sym typeface="Salesforce Sans Light"/>
              </a:rPr>
              <a:t> around, and </a:t>
            </a:r>
            <a:r>
              <a:rPr lang="en-US" sz="1866" dirty="0">
                <a:solidFill>
                  <a:schemeClr val="dk2"/>
                </a:solidFill>
                <a:latin typeface="Salesforce Sans Light"/>
                <a:ea typeface="Salesforce Sans Light"/>
                <a:cs typeface="Salesforce Sans Light"/>
                <a:sym typeface="Salesforce Sans Light"/>
              </a:rPr>
              <a:t>delivering</a:t>
            </a:r>
            <a:r>
              <a:rPr lang="en" sz="1866" dirty="0">
                <a:solidFill>
                  <a:schemeClr val="dk2"/>
                </a:solidFill>
                <a:latin typeface="Salesforce Sans Light"/>
                <a:ea typeface="Salesforce Sans Light"/>
                <a:cs typeface="Salesforce Sans Light"/>
                <a:sym typeface="Salesforce Sans Light"/>
              </a:rPr>
              <a:t> </a:t>
            </a:r>
            <a:r>
              <a:rPr lang="en-US" sz="1866" dirty="0">
                <a:solidFill>
                  <a:schemeClr val="dk2"/>
                </a:solidFill>
                <a:latin typeface="Salesforce Sans Light"/>
                <a:ea typeface="Salesforce Sans Light"/>
                <a:cs typeface="Salesforce Sans Light"/>
                <a:sym typeface="Salesforce Sans Light"/>
              </a:rPr>
              <a:t>them</a:t>
            </a:r>
            <a:r>
              <a:rPr lang="en" sz="1866" dirty="0">
                <a:solidFill>
                  <a:schemeClr val="dk2"/>
                </a:solidFill>
                <a:latin typeface="Salesforce Sans Light"/>
                <a:ea typeface="Salesforce Sans Light"/>
                <a:cs typeface="Salesforce Sans Light"/>
                <a:sym typeface="Salesforce Sans Light"/>
              </a:rPr>
              <a:t>. </a:t>
            </a:r>
            <a:endParaRPr sz="1866" dirty="0">
              <a:solidFill>
                <a:schemeClr val="dk2"/>
              </a:solidFill>
              <a:latin typeface="Salesforce Sans Light"/>
              <a:ea typeface="Salesforce Sans Light"/>
              <a:cs typeface="Salesforce Sans Light"/>
              <a:sym typeface="Salesforce Sans Light"/>
            </a:endParaRPr>
          </a:p>
        </p:txBody>
      </p:sp>
      <p:sp>
        <p:nvSpPr>
          <p:cNvPr id="837" name="Google Shape;837;p77"/>
          <p:cNvSpPr/>
          <p:nvPr/>
        </p:nvSpPr>
        <p:spPr>
          <a:xfrm>
            <a:off x="7792240" y="2352512"/>
            <a:ext cx="72381" cy="72381"/>
          </a:xfrm>
          <a:prstGeom prst="ellipse">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838" name="Google Shape;838;p77"/>
          <p:cNvCxnSpPr/>
          <p:nvPr/>
        </p:nvCxnSpPr>
        <p:spPr>
          <a:xfrm rot="10800000">
            <a:off x="8056370" y="3063070"/>
            <a:ext cx="2015475" cy="0"/>
          </a:xfrm>
          <a:prstGeom prst="straightConnector1">
            <a:avLst/>
          </a:prstGeom>
          <a:noFill/>
          <a:ln w="9525" cap="flat" cmpd="sng">
            <a:solidFill>
              <a:srgbClr val="999999"/>
            </a:solidFill>
            <a:prstDash val="dot"/>
            <a:round/>
            <a:headEnd type="none" w="med" len="med"/>
            <a:tailEnd type="none" w="med" len="med"/>
          </a:ln>
        </p:spPr>
      </p:cxnSp>
      <p:sp>
        <p:nvSpPr>
          <p:cNvPr id="839" name="Google Shape;839;p77"/>
          <p:cNvSpPr/>
          <p:nvPr/>
        </p:nvSpPr>
        <p:spPr>
          <a:xfrm>
            <a:off x="7801371" y="4549248"/>
            <a:ext cx="72381" cy="72381"/>
          </a:xfrm>
          <a:prstGeom prst="ellipse">
            <a:avLst/>
          </a:prstGeom>
          <a:solidFill>
            <a:srgbClr val="00B0F0"/>
          </a:solidFill>
          <a:ln>
            <a:noFill/>
          </a:ln>
        </p:spPr>
        <p:txBody>
          <a:bodyPr spcFirstLastPara="1" wrap="square" lIns="121868" tIns="121868" rIns="121868" bIns="121868" anchor="ctr" anchorCtr="0">
            <a:noAutofit/>
          </a:bodyPr>
          <a:lstStyle/>
          <a:p>
            <a:endParaRPr sz="1866"/>
          </a:p>
        </p:txBody>
      </p:sp>
      <p:cxnSp>
        <p:nvCxnSpPr>
          <p:cNvPr id="840" name="Google Shape;840;p77"/>
          <p:cNvCxnSpPr/>
          <p:nvPr/>
        </p:nvCxnSpPr>
        <p:spPr>
          <a:xfrm rot="10800000">
            <a:off x="8056370" y="4140362"/>
            <a:ext cx="2015475" cy="0"/>
          </a:xfrm>
          <a:prstGeom prst="straightConnector1">
            <a:avLst/>
          </a:prstGeom>
          <a:noFill/>
          <a:ln w="9525" cap="flat" cmpd="sng">
            <a:solidFill>
              <a:srgbClr val="999999"/>
            </a:solidFill>
            <a:prstDash val="dot"/>
            <a:round/>
            <a:headEnd type="none" w="med" len="med"/>
            <a:tailEnd type="none" w="med" len="med"/>
          </a:ln>
        </p:spPr>
      </p:cxnSp>
      <p:sp>
        <p:nvSpPr>
          <p:cNvPr id="841" name="Google Shape;841;p77"/>
          <p:cNvSpPr txBox="1"/>
          <p:nvPr/>
        </p:nvSpPr>
        <p:spPr>
          <a:xfrm>
            <a:off x="800024" y="1365136"/>
            <a:ext cx="6646969" cy="1454421"/>
          </a:xfrm>
          <a:prstGeom prst="rect">
            <a:avLst/>
          </a:prstGeom>
          <a:noFill/>
          <a:ln>
            <a:noFill/>
          </a:ln>
        </p:spPr>
        <p:txBody>
          <a:bodyPr spcFirstLastPara="1" wrap="square" lIns="91410" tIns="91410" rIns="91410" bIns="91410" anchor="t" anchorCtr="0">
            <a:noAutofit/>
          </a:bodyPr>
          <a:lstStyle/>
          <a:p>
            <a:pPr>
              <a:lnSpc>
                <a:spcPct val="90000"/>
              </a:lnSpc>
              <a:spcAft>
                <a:spcPts val="1066"/>
              </a:spcAft>
            </a:pPr>
            <a:r>
              <a:rPr lang="en-US" sz="3199" dirty="0">
                <a:solidFill>
                  <a:srgbClr val="666666"/>
                </a:solidFill>
                <a:latin typeface="Salesforce Sans Light"/>
                <a:ea typeface="Salesforce Sans Light"/>
                <a:cs typeface="Salesforce Sans Light"/>
                <a:sym typeface="Salesforce Sans Light"/>
              </a:rPr>
              <a:t>The need to become </a:t>
            </a:r>
          </a:p>
          <a:p>
            <a:pPr>
              <a:lnSpc>
                <a:spcPct val="90000"/>
              </a:lnSpc>
              <a:spcAft>
                <a:spcPts val="1066"/>
              </a:spcAft>
            </a:pPr>
            <a:r>
              <a:rPr lang="en-US" sz="5332" b="1" dirty="0">
                <a:solidFill>
                  <a:srgbClr val="666666"/>
                </a:solidFill>
                <a:latin typeface="Salesforce Sans"/>
                <a:ea typeface="Salesforce Sans"/>
                <a:cs typeface="Salesforce Sans"/>
                <a:sym typeface="Salesforce Sans"/>
              </a:rPr>
              <a:t>Outcome Centric </a:t>
            </a:r>
          </a:p>
        </p:txBody>
      </p:sp>
      <p:sp>
        <p:nvSpPr>
          <p:cNvPr id="843" name="Google Shape;843;p77"/>
          <p:cNvSpPr/>
          <p:nvPr/>
        </p:nvSpPr>
        <p:spPr>
          <a:xfrm>
            <a:off x="947919" y="2938127"/>
            <a:ext cx="473477" cy="72381"/>
          </a:xfrm>
          <a:prstGeom prst="rect">
            <a:avLst/>
          </a:prstGeom>
          <a:solidFill>
            <a:schemeClr val="bg1">
              <a:lumMod val="65000"/>
            </a:schemeClr>
          </a:solidFill>
          <a:ln>
            <a:noFill/>
          </a:ln>
        </p:spPr>
        <p:txBody>
          <a:bodyPr spcFirstLastPara="1" wrap="square" lIns="121868" tIns="121868" rIns="121868" bIns="121868" anchor="ctr" anchorCtr="0">
            <a:noAutofit/>
          </a:bodyPr>
          <a:lstStyle/>
          <a:p>
            <a:endParaRPr sz="1866"/>
          </a:p>
        </p:txBody>
      </p:sp>
      <p:sp>
        <p:nvSpPr>
          <p:cNvPr id="17" name="Google Shape;839;p77">
            <a:extLst>
              <a:ext uri="{FF2B5EF4-FFF2-40B4-BE49-F238E27FC236}">
                <a16:creationId xmlns:a16="http://schemas.microsoft.com/office/drawing/2014/main" id="{2996CD4D-0014-3844-A889-304AFC8C7B40}"/>
              </a:ext>
            </a:extLst>
          </p:cNvPr>
          <p:cNvSpPr/>
          <p:nvPr/>
        </p:nvSpPr>
        <p:spPr>
          <a:xfrm>
            <a:off x="7792240" y="3395633"/>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8" name="Google Shape;690;p73">
            <a:extLst>
              <a:ext uri="{FF2B5EF4-FFF2-40B4-BE49-F238E27FC236}">
                <a16:creationId xmlns:a16="http://schemas.microsoft.com/office/drawing/2014/main" id="{38B46A45-E02A-4748-9507-DBA659331301}"/>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19" name="Google Shape;692;p73">
            <a:extLst>
              <a:ext uri="{FF2B5EF4-FFF2-40B4-BE49-F238E27FC236}">
                <a16:creationId xmlns:a16="http://schemas.microsoft.com/office/drawing/2014/main" id="{A1A1B973-07C6-294C-9FA6-C18750475AA7}"/>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Outcome Centric  </a:t>
            </a:r>
            <a:endParaRPr sz="1466" b="1" dirty="0">
              <a:solidFill>
                <a:srgbClr val="3EA1E0"/>
              </a:solidFill>
              <a:latin typeface="Salesforce Sans"/>
              <a:ea typeface="Salesforce Sans"/>
              <a:cs typeface="Salesforce Sans"/>
              <a:sym typeface="Salesforce Sans"/>
            </a:endParaRPr>
          </a:p>
        </p:txBody>
      </p:sp>
      <p:sp>
        <p:nvSpPr>
          <p:cNvPr id="20" name="Google Shape;693;p73">
            <a:extLst>
              <a:ext uri="{FF2B5EF4-FFF2-40B4-BE49-F238E27FC236}">
                <a16:creationId xmlns:a16="http://schemas.microsoft.com/office/drawing/2014/main" id="{C0B5BA82-FF55-5B43-9B66-958A5EC89C0D}"/>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Tree>
    <p:extLst>
      <p:ext uri="{BB962C8B-B14F-4D97-AF65-F5344CB8AC3E}">
        <p14:creationId xmlns:p14="http://schemas.microsoft.com/office/powerpoint/2010/main" val="70378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27" name="Google Shape;895;p79">
            <a:extLst>
              <a:ext uri="{FF2B5EF4-FFF2-40B4-BE49-F238E27FC236}">
                <a16:creationId xmlns:a16="http://schemas.microsoft.com/office/drawing/2014/main" id="{77488BB8-D1F3-CD4F-8640-8B98F384758E}"/>
              </a:ext>
            </a:extLst>
          </p:cNvPr>
          <p:cNvPicPr preferRelativeResize="0"/>
          <p:nvPr/>
        </p:nvPicPr>
        <p:blipFill rotWithShape="1">
          <a:blip r:embed="rId3">
            <a:alphaModFix/>
          </a:blip>
          <a:srcRect l="-19829" t="-4041" r="-19815" b="-4031"/>
          <a:stretch/>
        </p:blipFill>
        <p:spPr>
          <a:xfrm>
            <a:off x="709709" y="2739818"/>
            <a:ext cx="1673765" cy="1295264"/>
          </a:xfrm>
          <a:prstGeom prst="rect">
            <a:avLst/>
          </a:prstGeom>
          <a:noFill/>
          <a:ln>
            <a:noFill/>
          </a:ln>
        </p:spPr>
      </p:pic>
      <p:sp>
        <p:nvSpPr>
          <p:cNvPr id="20" name="Google Shape;1030;p124">
            <a:extLst>
              <a:ext uri="{FF2B5EF4-FFF2-40B4-BE49-F238E27FC236}">
                <a16:creationId xmlns:a16="http://schemas.microsoft.com/office/drawing/2014/main" id="{99DFB739-4B37-F543-853D-FBB674024B92}"/>
              </a:ext>
            </a:extLst>
          </p:cNvPr>
          <p:cNvSpPr/>
          <p:nvPr/>
        </p:nvSpPr>
        <p:spPr>
          <a:xfrm>
            <a:off x="5908758" y="1503217"/>
            <a:ext cx="5692393" cy="5063730"/>
          </a:xfrm>
          <a:prstGeom prst="roundRect">
            <a:avLst>
              <a:gd name="adj" fmla="val 6339"/>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4" name="Google Shape;692;p73">
            <a:extLst>
              <a:ext uri="{FF2B5EF4-FFF2-40B4-BE49-F238E27FC236}">
                <a16:creationId xmlns:a16="http://schemas.microsoft.com/office/drawing/2014/main" id="{6F081BB0-224F-4F44-8CB8-F33E83D76FD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Outcome Centric  </a:t>
            </a:r>
            <a:endParaRPr sz="1466" b="1" dirty="0">
              <a:solidFill>
                <a:srgbClr val="3EA1E0"/>
              </a:solidFill>
              <a:latin typeface="Salesforce Sans"/>
              <a:ea typeface="Salesforce Sans"/>
              <a:cs typeface="Salesforce Sans"/>
              <a:sym typeface="Salesforce Sans"/>
            </a:endParaRPr>
          </a:p>
        </p:txBody>
      </p:sp>
      <p:sp>
        <p:nvSpPr>
          <p:cNvPr id="3" name="Rectangle 2">
            <a:extLst>
              <a:ext uri="{FF2B5EF4-FFF2-40B4-BE49-F238E27FC236}">
                <a16:creationId xmlns:a16="http://schemas.microsoft.com/office/drawing/2014/main" id="{953028D0-E632-744E-BF32-6FB5CBDFD4C0}"/>
              </a:ext>
            </a:extLst>
          </p:cNvPr>
          <p:cNvSpPr/>
          <p:nvPr/>
        </p:nvSpPr>
        <p:spPr>
          <a:xfrm>
            <a:off x="6318038" y="3299696"/>
            <a:ext cx="5141909" cy="3616503"/>
          </a:xfrm>
          <a:prstGeom prst="rect">
            <a:avLst/>
          </a:prstGeom>
        </p:spPr>
        <p:txBody>
          <a:bodyPr wrap="square">
            <a:spAutoFit/>
          </a:bodyPr>
          <a:lstStyle/>
          <a:p>
            <a:pPr>
              <a:lnSpc>
                <a:spcPct val="115000"/>
              </a:lnSpc>
              <a:spcBef>
                <a:spcPts val="1066"/>
              </a:spcBef>
            </a:pPr>
            <a:r>
              <a:rPr lang="en" b="1" dirty="0">
                <a:solidFill>
                  <a:schemeClr val="accent3">
                    <a:lumMod val="60000"/>
                    <a:lumOff val="40000"/>
                  </a:schemeClr>
                </a:solidFill>
                <a:latin typeface="Salesforce Sans"/>
                <a:ea typeface="Salesforce Sans"/>
                <a:cs typeface="Salesforce Sans"/>
                <a:sym typeface="Salesforce Sans"/>
              </a:rPr>
              <a:t>Employee Experience: EX </a:t>
            </a:r>
            <a:br>
              <a:rPr lang="en-US" b="1" dirty="0">
                <a:solidFill>
                  <a:srgbClr val="7F2987"/>
                </a:solidFill>
                <a:latin typeface="Salesforce Sans"/>
                <a:ea typeface="Salesforce Sans"/>
                <a:cs typeface="Salesforce Sans"/>
                <a:sym typeface="Salesforce Sans"/>
              </a:rPr>
            </a:br>
            <a:r>
              <a:rPr lang="en-US" dirty="0">
                <a:solidFill>
                  <a:schemeClr val="bg2">
                    <a:lumMod val="75000"/>
                  </a:schemeClr>
                </a:solidFill>
                <a:latin typeface="Salesforce Sans"/>
                <a:ea typeface="Salesforce Sans"/>
                <a:cs typeface="Salesforce Sans"/>
                <a:sym typeface="Salesforce Sans"/>
              </a:rPr>
              <a:t>The employee experience must be measured along side of customer outcomes as they are correlated. Firms that excel at EX see 1.8X more growth than those who do not. </a:t>
            </a:r>
          </a:p>
          <a:p>
            <a:pPr>
              <a:lnSpc>
                <a:spcPct val="115000"/>
              </a:lnSpc>
              <a:spcBef>
                <a:spcPts val="1066"/>
              </a:spcBef>
            </a:pPr>
            <a:r>
              <a:rPr lang="en" b="1" dirty="0">
                <a:solidFill>
                  <a:schemeClr val="accent3">
                    <a:lumMod val="60000"/>
                    <a:lumOff val="40000"/>
                  </a:schemeClr>
                </a:solidFill>
                <a:latin typeface="Salesforce Sans"/>
                <a:ea typeface="Salesforce Sans"/>
                <a:cs typeface="Salesforce Sans"/>
                <a:sym typeface="Salesforce Sans"/>
              </a:rPr>
              <a:t>Customer Outcomes: CO </a:t>
            </a:r>
            <a:br>
              <a:rPr lang="en-US" b="1" dirty="0">
                <a:solidFill>
                  <a:srgbClr val="7F2987"/>
                </a:solidFill>
                <a:latin typeface="Salesforce Sans"/>
                <a:ea typeface="Salesforce Sans"/>
                <a:cs typeface="Salesforce Sans"/>
                <a:sym typeface="Salesforce Sans"/>
              </a:rPr>
            </a:br>
            <a:r>
              <a:rPr lang="en-US" dirty="0">
                <a:solidFill>
                  <a:schemeClr val="bg2">
                    <a:lumMod val="75000"/>
                  </a:schemeClr>
                </a:solidFill>
                <a:latin typeface="Salesforce Sans"/>
                <a:ea typeface="Salesforce Sans"/>
                <a:cs typeface="Salesforce Sans"/>
                <a:sym typeface="Salesforce Sans"/>
              </a:rPr>
              <a:t>Outcomes are weighted heavier than experiences. These are the true goal. </a:t>
            </a:r>
          </a:p>
          <a:p>
            <a:pPr>
              <a:lnSpc>
                <a:spcPct val="115000"/>
              </a:lnSpc>
              <a:spcBef>
                <a:spcPts val="1066"/>
              </a:spcBef>
            </a:pPr>
            <a:r>
              <a:rPr lang="en" b="1" dirty="0">
                <a:solidFill>
                  <a:schemeClr val="accent3">
                    <a:lumMod val="60000"/>
                    <a:lumOff val="40000"/>
                  </a:schemeClr>
                </a:solidFill>
                <a:latin typeface="Salesforce Sans"/>
                <a:ea typeface="Salesforce Sans"/>
                <a:cs typeface="Salesforce Sans"/>
                <a:sym typeface="Salesforce Sans"/>
              </a:rPr>
              <a:t>Customer </a:t>
            </a:r>
            <a:r>
              <a:rPr lang="en-US" b="1" dirty="0">
                <a:solidFill>
                  <a:schemeClr val="accent3">
                    <a:lumMod val="60000"/>
                    <a:lumOff val="40000"/>
                  </a:schemeClr>
                </a:solidFill>
                <a:latin typeface="Salesforce Sans"/>
                <a:ea typeface="Salesforce Sans"/>
                <a:cs typeface="Salesforce Sans"/>
                <a:sym typeface="Salesforce Sans"/>
              </a:rPr>
              <a:t>Experience</a:t>
            </a:r>
            <a:r>
              <a:rPr lang="en" b="1" dirty="0">
                <a:solidFill>
                  <a:schemeClr val="accent3">
                    <a:lumMod val="60000"/>
                    <a:lumOff val="40000"/>
                  </a:schemeClr>
                </a:solidFill>
                <a:latin typeface="Salesforce Sans"/>
                <a:ea typeface="Salesforce Sans"/>
                <a:cs typeface="Salesforce Sans"/>
                <a:sym typeface="Salesforce Sans"/>
              </a:rPr>
              <a:t>: CX </a:t>
            </a:r>
            <a:br>
              <a:rPr lang="en-US" b="1" dirty="0">
                <a:solidFill>
                  <a:srgbClr val="7F2987"/>
                </a:solidFill>
                <a:latin typeface="Salesforce Sans"/>
                <a:ea typeface="Salesforce Sans"/>
                <a:cs typeface="Salesforce Sans"/>
                <a:sym typeface="Salesforce Sans"/>
              </a:rPr>
            </a:br>
            <a:r>
              <a:rPr lang="en-US" dirty="0">
                <a:solidFill>
                  <a:schemeClr val="bg2">
                    <a:lumMod val="75000"/>
                  </a:schemeClr>
                </a:solidFill>
                <a:latin typeface="Salesforce Sans"/>
                <a:ea typeface="Salesforce Sans"/>
                <a:cs typeface="Salesforce Sans"/>
                <a:sym typeface="Salesforce Sans"/>
              </a:rPr>
              <a:t>Experiences are still very important, however it is the outcomes that matter most. </a:t>
            </a:r>
          </a:p>
          <a:p>
            <a:pPr>
              <a:lnSpc>
                <a:spcPct val="115000"/>
              </a:lnSpc>
              <a:spcBef>
                <a:spcPts val="1066"/>
              </a:spcBef>
            </a:pPr>
            <a:r>
              <a:rPr lang="en-US" dirty="0">
                <a:solidFill>
                  <a:schemeClr val="bg2">
                    <a:lumMod val="75000"/>
                  </a:schemeClr>
                </a:solidFill>
                <a:latin typeface="Salesforce Sans"/>
                <a:ea typeface="Salesforce Sans"/>
                <a:cs typeface="Salesforce Sans"/>
                <a:sym typeface="Salesforce Sans"/>
              </a:rPr>
              <a:t> </a:t>
            </a:r>
          </a:p>
          <a:p>
            <a:pPr>
              <a:lnSpc>
                <a:spcPct val="115000"/>
              </a:lnSpc>
              <a:spcBef>
                <a:spcPts val="1066"/>
              </a:spcBef>
            </a:pPr>
            <a:r>
              <a:rPr lang="en-US" dirty="0">
                <a:solidFill>
                  <a:schemeClr val="bg2">
                    <a:lumMod val="75000"/>
                  </a:schemeClr>
                </a:solidFill>
                <a:latin typeface="Salesforce Sans"/>
                <a:ea typeface="Salesforce Sans"/>
                <a:cs typeface="Salesforce Sans"/>
                <a:sym typeface="Salesforce Sans"/>
              </a:rPr>
              <a:t> </a:t>
            </a:r>
          </a:p>
        </p:txBody>
      </p:sp>
      <p:sp>
        <p:nvSpPr>
          <p:cNvPr id="2" name="TextBox 1">
            <a:extLst>
              <a:ext uri="{FF2B5EF4-FFF2-40B4-BE49-F238E27FC236}">
                <a16:creationId xmlns:a16="http://schemas.microsoft.com/office/drawing/2014/main" id="{78A13D92-54FB-254F-A61E-C23E119E25CC}"/>
              </a:ext>
            </a:extLst>
          </p:cNvPr>
          <p:cNvSpPr txBox="1"/>
          <p:nvPr/>
        </p:nvSpPr>
        <p:spPr>
          <a:xfrm>
            <a:off x="6318038" y="2447499"/>
            <a:ext cx="7432592" cy="769441"/>
          </a:xfrm>
          <a:prstGeom prst="rect">
            <a:avLst/>
          </a:prstGeom>
          <a:noFill/>
        </p:spPr>
        <p:txBody>
          <a:bodyPr wrap="square" rtlCol="0">
            <a:spAutoFit/>
          </a:bodyPr>
          <a:lstStyle/>
          <a:p>
            <a:r>
              <a:rPr lang="en-US" sz="4400" dirty="0">
                <a:solidFill>
                  <a:schemeClr val="bg2">
                    <a:lumMod val="50000"/>
                  </a:schemeClr>
                </a:solidFill>
                <a:latin typeface="Salesforce Sans" panose="020B0505020202020203" pitchFamily="34" charset="77"/>
              </a:rPr>
              <a:t>CS = EX + (CO/cx) </a:t>
            </a:r>
          </a:p>
        </p:txBody>
      </p:sp>
      <p:sp>
        <p:nvSpPr>
          <p:cNvPr id="17" name="Google Shape;883;p79">
            <a:extLst>
              <a:ext uri="{FF2B5EF4-FFF2-40B4-BE49-F238E27FC236}">
                <a16:creationId xmlns:a16="http://schemas.microsoft.com/office/drawing/2014/main" id="{28028975-53E4-6F41-AF41-D3B514C8DF01}"/>
              </a:ext>
            </a:extLst>
          </p:cNvPr>
          <p:cNvSpPr txBox="1"/>
          <p:nvPr/>
        </p:nvSpPr>
        <p:spPr>
          <a:xfrm>
            <a:off x="495302" y="1078432"/>
            <a:ext cx="5146565"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Insight: </a:t>
            </a:r>
            <a:r>
              <a:rPr lang="en-US" sz="3066" dirty="0">
                <a:solidFill>
                  <a:srgbClr val="434343"/>
                </a:solidFill>
                <a:latin typeface="Salesforce Sans"/>
                <a:ea typeface="Salesforce Sans"/>
                <a:cs typeface="Salesforce Sans"/>
                <a:sym typeface="Salesforce Sans"/>
              </a:rPr>
              <a:t>The new pathway to Customer Success</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lang="en-US" sz="2000" dirty="0">
              <a:solidFill>
                <a:schemeClr val="bg2">
                  <a:lumMod val="50000"/>
                </a:schemeClr>
              </a:solidFill>
              <a:latin typeface="Salesforce Sans Thin" panose="020B0205020202020203" pitchFamily="34" charset="77"/>
            </a:endParaRP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sz="1800"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709709" y="2210678"/>
            <a:ext cx="690927" cy="72381"/>
          </a:xfrm>
          <a:prstGeom prst="rect">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21" name="Google Shape;882;p79">
            <a:extLst>
              <a:ext uri="{FF2B5EF4-FFF2-40B4-BE49-F238E27FC236}">
                <a16:creationId xmlns:a16="http://schemas.microsoft.com/office/drawing/2014/main" id="{BAEE1118-B76D-2045-BC62-580334E04F08}"/>
              </a:ext>
            </a:extLst>
          </p:cNvPr>
          <p:cNvCxnSpPr>
            <a:cxnSpLocks/>
          </p:cNvCxnSpPr>
          <p:nvPr/>
        </p:nvCxnSpPr>
        <p:spPr>
          <a:xfrm flipH="1">
            <a:off x="6291966" y="2360078"/>
            <a:ext cx="4837109" cy="0"/>
          </a:xfrm>
          <a:prstGeom prst="straightConnector1">
            <a:avLst/>
          </a:prstGeom>
          <a:noFill/>
          <a:ln w="9525" cap="flat" cmpd="sng">
            <a:solidFill>
              <a:srgbClr val="999999"/>
            </a:solidFill>
            <a:prstDash val="dot"/>
            <a:round/>
            <a:headEnd type="none" w="med" len="med"/>
            <a:tailEnd type="none" w="med" len="med"/>
          </a:ln>
        </p:spPr>
      </p:cxnSp>
      <p:sp>
        <p:nvSpPr>
          <p:cNvPr id="7" name="Rectangle 6">
            <a:extLst>
              <a:ext uri="{FF2B5EF4-FFF2-40B4-BE49-F238E27FC236}">
                <a16:creationId xmlns:a16="http://schemas.microsoft.com/office/drawing/2014/main" id="{C4FF6CAD-84B9-4E4A-B201-DE0C8ECF8911}"/>
              </a:ext>
            </a:extLst>
          </p:cNvPr>
          <p:cNvSpPr/>
          <p:nvPr/>
        </p:nvSpPr>
        <p:spPr>
          <a:xfrm>
            <a:off x="6678968" y="1849892"/>
            <a:ext cx="4357283" cy="341953"/>
          </a:xfrm>
          <a:prstGeom prst="rect">
            <a:avLst/>
          </a:prstGeom>
        </p:spPr>
        <p:txBody>
          <a:bodyPr wrap="none">
            <a:spAutoFit/>
          </a:bodyPr>
          <a:lstStyle/>
          <a:p>
            <a:pPr>
              <a:lnSpc>
                <a:spcPct val="90000"/>
              </a:lnSpc>
            </a:pPr>
            <a:r>
              <a:rPr lang="en-US" sz="1800" dirty="0">
                <a:solidFill>
                  <a:schemeClr val="accent2">
                    <a:lumMod val="50000"/>
                  </a:schemeClr>
                </a:solidFill>
                <a:latin typeface="Salesforce Sans"/>
                <a:ea typeface="Salesforce Sans"/>
                <a:cs typeface="Salesforce Sans"/>
                <a:sym typeface="Salesforce Sans"/>
              </a:rPr>
              <a:t>The New Customer Success Equation </a:t>
            </a:r>
          </a:p>
        </p:txBody>
      </p:sp>
      <p:grpSp>
        <p:nvGrpSpPr>
          <p:cNvPr id="4" name="Group 3">
            <a:extLst>
              <a:ext uri="{FF2B5EF4-FFF2-40B4-BE49-F238E27FC236}">
                <a16:creationId xmlns:a16="http://schemas.microsoft.com/office/drawing/2014/main" id="{D83BCF90-84AC-224E-A70E-F3971D41BA9A}"/>
              </a:ext>
            </a:extLst>
          </p:cNvPr>
          <p:cNvGrpSpPr/>
          <p:nvPr/>
        </p:nvGrpSpPr>
        <p:grpSpPr>
          <a:xfrm>
            <a:off x="5754801" y="1712740"/>
            <a:ext cx="644058" cy="569706"/>
            <a:chOff x="5933274" y="1502304"/>
            <a:chExt cx="644058" cy="569706"/>
          </a:xfrm>
        </p:grpSpPr>
        <p:sp>
          <p:nvSpPr>
            <p:cNvPr id="13" name="Google Shape;3688;p502">
              <a:extLst>
                <a:ext uri="{FF2B5EF4-FFF2-40B4-BE49-F238E27FC236}">
                  <a16:creationId xmlns:a16="http://schemas.microsoft.com/office/drawing/2014/main" id="{B43BFFE5-1CCB-1146-BF7B-50BE9D11BB63}"/>
                </a:ext>
              </a:extLst>
            </p:cNvPr>
            <p:cNvSpPr/>
            <p:nvPr/>
          </p:nvSpPr>
          <p:spPr>
            <a:xfrm rot="10800000">
              <a:off x="5933274" y="1502304"/>
              <a:ext cx="644058" cy="569706"/>
            </a:xfrm>
            <a:custGeom>
              <a:avLst/>
              <a:gdLst/>
              <a:ahLst/>
              <a:cxnLst/>
              <a:rect l="l" t="t" r="r" b="b"/>
              <a:pathLst>
                <a:path w="21600" h="21598" extrusionOk="0">
                  <a:moveTo>
                    <a:pt x="3840" y="0"/>
                  </a:moveTo>
                  <a:lnTo>
                    <a:pt x="0" y="10799"/>
                  </a:lnTo>
                  <a:lnTo>
                    <a:pt x="3840" y="21598"/>
                  </a:lnTo>
                  <a:lnTo>
                    <a:pt x="5470" y="21598"/>
                  </a:lnTo>
                  <a:lnTo>
                    <a:pt x="14909" y="21598"/>
                  </a:lnTo>
                  <a:lnTo>
                    <a:pt x="19731" y="21598"/>
                  </a:lnTo>
                  <a:cubicBezTo>
                    <a:pt x="20002" y="21598"/>
                    <a:pt x="20205" y="21599"/>
                    <a:pt x="20377" y="21571"/>
                  </a:cubicBezTo>
                  <a:cubicBezTo>
                    <a:pt x="20548" y="21544"/>
                    <a:pt x="20688" y="21487"/>
                    <a:pt x="20832" y="21373"/>
                  </a:cubicBezTo>
                  <a:cubicBezTo>
                    <a:pt x="20987" y="21233"/>
                    <a:pt x="21128" y="21007"/>
                    <a:pt x="21246" y="20712"/>
                  </a:cubicBezTo>
                  <a:cubicBezTo>
                    <a:pt x="21362" y="20419"/>
                    <a:pt x="21452" y="20065"/>
                    <a:pt x="21510" y="19675"/>
                  </a:cubicBezTo>
                  <a:cubicBezTo>
                    <a:pt x="21555" y="19314"/>
                    <a:pt x="21578" y="18965"/>
                    <a:pt x="21589" y="18539"/>
                  </a:cubicBezTo>
                  <a:cubicBezTo>
                    <a:pt x="21600" y="18112"/>
                    <a:pt x="21600" y="17609"/>
                    <a:pt x="21600" y="16941"/>
                  </a:cubicBezTo>
                  <a:lnTo>
                    <a:pt x="21600" y="4679"/>
                  </a:lnTo>
                  <a:cubicBezTo>
                    <a:pt x="21600" y="4001"/>
                    <a:pt x="21600" y="3492"/>
                    <a:pt x="21589" y="3063"/>
                  </a:cubicBezTo>
                  <a:cubicBezTo>
                    <a:pt x="21578" y="2634"/>
                    <a:pt x="21555" y="2284"/>
                    <a:pt x="21510" y="1923"/>
                  </a:cubicBezTo>
                  <a:cubicBezTo>
                    <a:pt x="21452" y="1533"/>
                    <a:pt x="21362" y="1179"/>
                    <a:pt x="21246" y="886"/>
                  </a:cubicBezTo>
                  <a:cubicBezTo>
                    <a:pt x="21128" y="591"/>
                    <a:pt x="20987" y="365"/>
                    <a:pt x="20832" y="225"/>
                  </a:cubicBezTo>
                  <a:cubicBezTo>
                    <a:pt x="20688" y="111"/>
                    <a:pt x="20548" y="54"/>
                    <a:pt x="20378" y="27"/>
                  </a:cubicBezTo>
                  <a:cubicBezTo>
                    <a:pt x="20208" y="-1"/>
                    <a:pt x="20007" y="0"/>
                    <a:pt x="19740" y="0"/>
                  </a:cubicBezTo>
                  <a:lnTo>
                    <a:pt x="14909" y="0"/>
                  </a:lnTo>
                  <a:lnTo>
                    <a:pt x="5474" y="0"/>
                  </a:lnTo>
                  <a:lnTo>
                    <a:pt x="5470" y="0"/>
                  </a:lnTo>
                  <a:lnTo>
                    <a:pt x="3840" y="0"/>
                  </a:lnTo>
                  <a:close/>
                </a:path>
              </a:pathLst>
            </a:custGeom>
            <a:solidFill>
              <a:schemeClr val="accent3">
                <a:lumMod val="60000"/>
                <a:lumOff val="40000"/>
              </a:schemeClr>
            </a:solidFill>
            <a:ln>
              <a:noFill/>
            </a:ln>
            <a:effectLst>
              <a:outerShdw dist="38100" dir="5400000" rotWithShape="0">
                <a:srgbClr val="003663">
                  <a:alpha val="17250"/>
                </a:srgbClr>
              </a:outerShdw>
            </a:effectLst>
          </p:spPr>
          <p:txBody>
            <a:bodyPr spcFirstLastPara="1" wrap="square" lIns="91425" tIns="0" rIns="0" bIns="0" anchor="t" anchorCtr="0">
              <a:noAutofit/>
            </a:bodyPr>
            <a:lstStyle/>
            <a:p>
              <a:pPr marL="0" marR="0" lvl="0" indent="0" algn="l" rtl="0">
                <a:lnSpc>
                  <a:spcPct val="50000"/>
                </a:lnSpc>
                <a:spcBef>
                  <a:spcPts val="0"/>
                </a:spcBef>
                <a:spcAft>
                  <a:spcPts val="0"/>
                </a:spcAft>
                <a:buClr>
                  <a:srgbClr val="032E61"/>
                </a:buClr>
                <a:buSzPts val="1800"/>
                <a:buFont typeface="Salesforce Sans"/>
                <a:buNone/>
              </a:pPr>
              <a:endParaRPr sz="1600" b="1" cap="none" baseline="-25000">
                <a:solidFill>
                  <a:srgbClr val="032E61"/>
                </a:solidFill>
                <a:latin typeface="Salesforce Sans"/>
                <a:ea typeface="Salesforce Sans"/>
                <a:cs typeface="Salesforce Sans"/>
                <a:sym typeface="Salesforce Sans"/>
              </a:endParaRPr>
            </a:p>
          </p:txBody>
        </p:sp>
        <p:pic>
          <p:nvPicPr>
            <p:cNvPr id="14" name="Google Shape;3713;p502">
              <a:extLst>
                <a:ext uri="{FF2B5EF4-FFF2-40B4-BE49-F238E27FC236}">
                  <a16:creationId xmlns:a16="http://schemas.microsoft.com/office/drawing/2014/main" id="{6932B65D-134D-0246-B790-D4482AB51401}"/>
                </a:ext>
              </a:extLst>
            </p:cNvPr>
            <p:cNvPicPr preferRelativeResize="0"/>
            <p:nvPr/>
          </p:nvPicPr>
          <p:blipFill>
            <a:blip r:embed="rId4">
              <a:alphaModFix/>
            </a:blip>
            <a:stretch>
              <a:fillRect/>
            </a:stretch>
          </p:blipFill>
          <p:spPr>
            <a:xfrm>
              <a:off x="6087231" y="1620731"/>
              <a:ext cx="274008" cy="379401"/>
            </a:xfrm>
            <a:prstGeom prst="rect">
              <a:avLst/>
            </a:prstGeom>
            <a:noFill/>
            <a:ln>
              <a:noFill/>
            </a:ln>
          </p:spPr>
        </p:pic>
      </p:grpSp>
      <p:sp>
        <p:nvSpPr>
          <p:cNvPr id="19" name="Google Shape;889;p79">
            <a:extLst>
              <a:ext uri="{FF2B5EF4-FFF2-40B4-BE49-F238E27FC236}">
                <a16:creationId xmlns:a16="http://schemas.microsoft.com/office/drawing/2014/main" id="{1022B052-3311-7948-8602-2315E2EF2B96}"/>
              </a:ext>
            </a:extLst>
          </p:cNvPr>
          <p:cNvSpPr txBox="1"/>
          <p:nvPr/>
        </p:nvSpPr>
        <p:spPr>
          <a:xfrm>
            <a:off x="2306309" y="4718589"/>
            <a:ext cx="3106305" cy="1198488"/>
          </a:xfrm>
          <a:prstGeom prst="rect">
            <a:avLst/>
          </a:prstGeom>
          <a:noFill/>
          <a:ln>
            <a:noFill/>
          </a:ln>
        </p:spPr>
        <p:txBody>
          <a:bodyPr spcFirstLastPara="1" wrap="square" lIns="121868" tIns="121868" rIns="121868" bIns="121868" anchor="t" anchorCtr="0">
            <a:noAutofit/>
          </a:bodyPr>
          <a:lstStyle/>
          <a:p>
            <a:pPr>
              <a:lnSpc>
                <a:spcPct val="110000"/>
              </a:lnSpc>
              <a:spcAft>
                <a:spcPts val="1066"/>
              </a:spcAft>
            </a:pPr>
            <a:r>
              <a:rPr lang="en" sz="1600" b="1" dirty="0">
                <a:solidFill>
                  <a:srgbClr val="00A1E0"/>
                </a:solidFill>
                <a:latin typeface="Salesforce Sans"/>
                <a:ea typeface="Salesforce Sans"/>
                <a:cs typeface="Salesforce Sans"/>
                <a:sym typeface="Salesforce Sans"/>
              </a:rPr>
              <a:t>Business Buyers Agree </a:t>
            </a:r>
          </a:p>
          <a:p>
            <a:pPr>
              <a:lnSpc>
                <a:spcPct val="110000"/>
              </a:lnSpc>
              <a:spcAft>
                <a:spcPts val="1066"/>
              </a:spcAft>
            </a:pPr>
            <a:r>
              <a:rPr lang="en" dirty="0">
                <a:solidFill>
                  <a:srgbClr val="818181"/>
                </a:solidFill>
                <a:latin typeface="Salesforce Sans"/>
                <a:ea typeface="Salesforce Sans"/>
                <a:cs typeface="Salesforce Sans"/>
                <a:sym typeface="Salesforce Sans"/>
              </a:rPr>
              <a:t>84% of B2B buyers say they are more likely to buy from a com</a:t>
            </a:r>
            <a:r>
              <a:rPr lang="en-US" dirty="0">
                <a:solidFill>
                  <a:srgbClr val="818181"/>
                </a:solidFill>
                <a:latin typeface="Salesforce Sans"/>
                <a:ea typeface="Salesforce Sans"/>
                <a:cs typeface="Salesforce Sans"/>
                <a:sym typeface="Salesforce Sans"/>
              </a:rPr>
              <a:t>pa</a:t>
            </a:r>
            <a:r>
              <a:rPr lang="en" dirty="0" err="1">
                <a:solidFill>
                  <a:srgbClr val="818181"/>
                </a:solidFill>
                <a:latin typeface="Salesforce Sans"/>
                <a:ea typeface="Salesforce Sans"/>
                <a:cs typeface="Salesforce Sans"/>
                <a:sym typeface="Salesforce Sans"/>
              </a:rPr>
              <a:t>ny</a:t>
            </a:r>
            <a:r>
              <a:rPr lang="en" dirty="0">
                <a:solidFill>
                  <a:srgbClr val="818181"/>
                </a:solidFill>
                <a:latin typeface="Salesforce Sans"/>
                <a:ea typeface="Salesforce Sans"/>
                <a:cs typeface="Salesforce Sans"/>
                <a:sym typeface="Salesforce Sans"/>
              </a:rPr>
              <a:t> that demonstrates an understanding of their business goals and outcomes. -SOCC</a:t>
            </a:r>
            <a:endParaRPr sz="1800" dirty="0">
              <a:solidFill>
                <a:srgbClr val="818181"/>
              </a:solidFill>
              <a:latin typeface="Salesforce Sans"/>
              <a:ea typeface="Salesforce Sans"/>
              <a:cs typeface="Salesforce Sans"/>
              <a:sym typeface="Salesforce Sans"/>
            </a:endParaRPr>
          </a:p>
        </p:txBody>
      </p:sp>
      <p:pic>
        <p:nvPicPr>
          <p:cNvPr id="22" name="Google Shape;895;p79">
            <a:extLst>
              <a:ext uri="{FF2B5EF4-FFF2-40B4-BE49-F238E27FC236}">
                <a16:creationId xmlns:a16="http://schemas.microsoft.com/office/drawing/2014/main" id="{404022A8-FA1A-094C-83D0-7822A28AD71A}"/>
              </a:ext>
            </a:extLst>
          </p:cNvPr>
          <p:cNvPicPr preferRelativeResize="0"/>
          <p:nvPr/>
        </p:nvPicPr>
        <p:blipFill rotWithShape="1">
          <a:blip r:embed="rId3">
            <a:alphaModFix/>
          </a:blip>
          <a:srcRect l="-19829" t="-4041" r="-19815" b="-4031"/>
          <a:stretch/>
        </p:blipFill>
        <p:spPr>
          <a:xfrm>
            <a:off x="757835" y="4857374"/>
            <a:ext cx="1673765" cy="1295264"/>
          </a:xfrm>
          <a:prstGeom prst="rect">
            <a:avLst/>
          </a:prstGeom>
          <a:noFill/>
          <a:ln>
            <a:noFill/>
          </a:ln>
        </p:spPr>
      </p:pic>
      <p:sp>
        <p:nvSpPr>
          <p:cNvPr id="23" name="Google Shape;896;p79">
            <a:extLst>
              <a:ext uri="{FF2B5EF4-FFF2-40B4-BE49-F238E27FC236}">
                <a16:creationId xmlns:a16="http://schemas.microsoft.com/office/drawing/2014/main" id="{1F0BFC03-EE1C-C146-BAE1-BA5170C23C4B}"/>
              </a:ext>
            </a:extLst>
          </p:cNvPr>
          <p:cNvSpPr/>
          <p:nvPr/>
        </p:nvSpPr>
        <p:spPr>
          <a:xfrm>
            <a:off x="1102458" y="5012723"/>
            <a:ext cx="984544" cy="984544"/>
          </a:xfrm>
          <a:prstGeom prst="ellipse">
            <a:avLst/>
          </a:prstGeom>
          <a:solidFill>
            <a:srgbClr val="00B0F0"/>
          </a:solidFill>
          <a:ln>
            <a:noFill/>
          </a:ln>
        </p:spPr>
        <p:txBody>
          <a:bodyPr spcFirstLastPara="1" wrap="square" lIns="121868" tIns="121868" rIns="121868" bIns="121868" anchor="ctr" anchorCtr="0">
            <a:noAutofit/>
          </a:bodyPr>
          <a:lstStyle/>
          <a:p>
            <a:endParaRPr sz="2000" dirty="0">
              <a:solidFill>
                <a:schemeClr val="bg1"/>
              </a:solidFill>
            </a:endParaRPr>
          </a:p>
        </p:txBody>
      </p:sp>
      <p:sp>
        <p:nvSpPr>
          <p:cNvPr id="6" name="Rectangle 5">
            <a:extLst>
              <a:ext uri="{FF2B5EF4-FFF2-40B4-BE49-F238E27FC236}">
                <a16:creationId xmlns:a16="http://schemas.microsoft.com/office/drawing/2014/main" id="{A14600EE-2661-D74D-AF9C-7F5F0A9E3B13}"/>
              </a:ext>
            </a:extLst>
          </p:cNvPr>
          <p:cNvSpPr/>
          <p:nvPr/>
        </p:nvSpPr>
        <p:spPr>
          <a:xfrm>
            <a:off x="1215392" y="5244377"/>
            <a:ext cx="904415" cy="523220"/>
          </a:xfrm>
          <a:prstGeom prst="rect">
            <a:avLst/>
          </a:prstGeom>
        </p:spPr>
        <p:txBody>
          <a:bodyPr wrap="none">
            <a:spAutoFit/>
          </a:bodyPr>
          <a:lstStyle/>
          <a:p>
            <a:r>
              <a:rPr lang="en-US" sz="2800" dirty="0">
                <a:solidFill>
                  <a:schemeClr val="bg1"/>
                </a:solidFill>
              </a:rPr>
              <a:t>84%</a:t>
            </a:r>
          </a:p>
        </p:txBody>
      </p:sp>
      <p:sp>
        <p:nvSpPr>
          <p:cNvPr id="24" name="Google Shape;889;p79">
            <a:extLst>
              <a:ext uri="{FF2B5EF4-FFF2-40B4-BE49-F238E27FC236}">
                <a16:creationId xmlns:a16="http://schemas.microsoft.com/office/drawing/2014/main" id="{A7D6CB71-9D12-7C4A-A237-AEA196183114}"/>
              </a:ext>
            </a:extLst>
          </p:cNvPr>
          <p:cNvSpPr txBox="1"/>
          <p:nvPr/>
        </p:nvSpPr>
        <p:spPr>
          <a:xfrm>
            <a:off x="2257823" y="2605928"/>
            <a:ext cx="2881212" cy="1198488"/>
          </a:xfrm>
          <a:prstGeom prst="rect">
            <a:avLst/>
          </a:prstGeom>
          <a:noFill/>
          <a:ln>
            <a:noFill/>
          </a:ln>
        </p:spPr>
        <p:txBody>
          <a:bodyPr spcFirstLastPara="1" wrap="square" lIns="121868" tIns="121868" rIns="121868" bIns="121868" anchor="t" anchorCtr="0">
            <a:noAutofit/>
          </a:bodyPr>
          <a:lstStyle/>
          <a:p>
            <a:pPr>
              <a:lnSpc>
                <a:spcPct val="110000"/>
              </a:lnSpc>
              <a:spcAft>
                <a:spcPts val="1066"/>
              </a:spcAft>
            </a:pPr>
            <a:r>
              <a:rPr lang="en" sz="1600" b="1" dirty="0">
                <a:solidFill>
                  <a:srgbClr val="00A1E0"/>
                </a:solidFill>
                <a:latin typeface="Salesforce Sans"/>
                <a:ea typeface="Salesforce Sans"/>
                <a:cs typeface="Salesforce Sans"/>
                <a:sym typeface="Salesforce Sans"/>
              </a:rPr>
              <a:t>Employee Experience Drives Growth </a:t>
            </a:r>
          </a:p>
          <a:p>
            <a:pPr>
              <a:lnSpc>
                <a:spcPct val="110000"/>
              </a:lnSpc>
              <a:spcAft>
                <a:spcPts val="1066"/>
              </a:spcAft>
            </a:pPr>
            <a:r>
              <a:rPr lang="en-US" dirty="0">
                <a:solidFill>
                  <a:srgbClr val="818181"/>
                </a:solidFill>
                <a:latin typeface="Salesforce Sans"/>
                <a:ea typeface="Salesforce Sans"/>
                <a:cs typeface="Salesforce Sans"/>
                <a:sym typeface="Salesforce Sans"/>
              </a:rPr>
              <a:t>Companies who focus on Employee Experience first, see 1.8X greater growth than those who don’t. -Forbes</a:t>
            </a:r>
            <a:endParaRPr sz="1800" dirty="0">
              <a:solidFill>
                <a:srgbClr val="818181"/>
              </a:solidFill>
              <a:latin typeface="Salesforce Sans"/>
              <a:ea typeface="Salesforce Sans"/>
              <a:cs typeface="Salesforce Sans"/>
              <a:sym typeface="Salesforce Sans"/>
            </a:endParaRPr>
          </a:p>
        </p:txBody>
      </p:sp>
      <p:sp>
        <p:nvSpPr>
          <p:cNvPr id="25" name="Google Shape;896;p79">
            <a:extLst>
              <a:ext uri="{FF2B5EF4-FFF2-40B4-BE49-F238E27FC236}">
                <a16:creationId xmlns:a16="http://schemas.microsoft.com/office/drawing/2014/main" id="{446F78B1-604D-4A45-817B-AA7185D231E7}"/>
              </a:ext>
            </a:extLst>
          </p:cNvPr>
          <p:cNvSpPr/>
          <p:nvPr/>
        </p:nvSpPr>
        <p:spPr>
          <a:xfrm>
            <a:off x="1053971" y="2900062"/>
            <a:ext cx="984544" cy="984544"/>
          </a:xfrm>
          <a:prstGeom prst="ellipse">
            <a:avLst/>
          </a:prstGeom>
          <a:solidFill>
            <a:srgbClr val="00B0F0"/>
          </a:solidFill>
          <a:ln>
            <a:noFill/>
          </a:ln>
        </p:spPr>
        <p:txBody>
          <a:bodyPr spcFirstLastPara="1" wrap="square" lIns="121868" tIns="121868" rIns="121868" bIns="121868" anchor="ctr" anchorCtr="0">
            <a:noAutofit/>
          </a:bodyPr>
          <a:lstStyle/>
          <a:p>
            <a:endParaRPr sz="2000" dirty="0">
              <a:solidFill>
                <a:schemeClr val="bg1"/>
              </a:solidFill>
            </a:endParaRPr>
          </a:p>
        </p:txBody>
      </p:sp>
      <p:sp>
        <p:nvSpPr>
          <p:cNvPr id="26" name="Rectangle 25">
            <a:extLst>
              <a:ext uri="{FF2B5EF4-FFF2-40B4-BE49-F238E27FC236}">
                <a16:creationId xmlns:a16="http://schemas.microsoft.com/office/drawing/2014/main" id="{58B6C747-C075-FD47-B1D2-CCB63B3D700D}"/>
              </a:ext>
            </a:extLst>
          </p:cNvPr>
          <p:cNvSpPr/>
          <p:nvPr/>
        </p:nvSpPr>
        <p:spPr>
          <a:xfrm>
            <a:off x="1102737" y="3115674"/>
            <a:ext cx="923651" cy="523220"/>
          </a:xfrm>
          <a:prstGeom prst="rect">
            <a:avLst/>
          </a:prstGeom>
        </p:spPr>
        <p:txBody>
          <a:bodyPr wrap="none">
            <a:spAutoFit/>
          </a:bodyPr>
          <a:lstStyle/>
          <a:p>
            <a:r>
              <a:rPr lang="en-US" sz="2800" dirty="0">
                <a:solidFill>
                  <a:schemeClr val="bg1"/>
                </a:solidFill>
              </a:rPr>
              <a:t>1.8X</a:t>
            </a:r>
          </a:p>
        </p:txBody>
      </p:sp>
      <p:cxnSp>
        <p:nvCxnSpPr>
          <p:cNvPr id="28" name="Google Shape;882;p79">
            <a:extLst>
              <a:ext uri="{FF2B5EF4-FFF2-40B4-BE49-F238E27FC236}">
                <a16:creationId xmlns:a16="http://schemas.microsoft.com/office/drawing/2014/main" id="{DEA45597-2C5D-9F42-B15B-C0761616459D}"/>
              </a:ext>
            </a:extLst>
          </p:cNvPr>
          <p:cNvCxnSpPr>
            <a:cxnSpLocks/>
          </p:cNvCxnSpPr>
          <p:nvPr/>
        </p:nvCxnSpPr>
        <p:spPr>
          <a:xfrm flipH="1">
            <a:off x="512622" y="4542128"/>
            <a:ext cx="4981731" cy="0"/>
          </a:xfrm>
          <a:prstGeom prst="straightConnector1">
            <a:avLst/>
          </a:prstGeom>
          <a:noFill/>
          <a:ln w="9525" cap="flat" cmpd="sng">
            <a:solidFill>
              <a:srgbClr val="999999"/>
            </a:solidFill>
            <a:prstDash val="dot"/>
            <a:round/>
            <a:headEnd type="none" w="med" len="med"/>
            <a:tailEnd type="none" w="med" len="med"/>
          </a:ln>
        </p:spPr>
      </p:cxnSp>
    </p:spTree>
    <p:extLst>
      <p:ext uri="{BB962C8B-B14F-4D97-AF65-F5344CB8AC3E}">
        <p14:creationId xmlns:p14="http://schemas.microsoft.com/office/powerpoint/2010/main" val="421046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19" name="Google Shape;937;p116">
            <a:extLst>
              <a:ext uri="{FF2B5EF4-FFF2-40B4-BE49-F238E27FC236}">
                <a16:creationId xmlns:a16="http://schemas.microsoft.com/office/drawing/2014/main" id="{5DD2E270-2302-5B45-879D-12AA26C14E5A}"/>
              </a:ext>
            </a:extLst>
          </p:cNvPr>
          <p:cNvPicPr preferRelativeResize="0"/>
          <p:nvPr/>
        </p:nvPicPr>
        <p:blipFill rotWithShape="1">
          <a:blip r:embed="rId3">
            <a:alphaModFix/>
          </a:blip>
          <a:srcRect l="4625" b="4625"/>
          <a:stretch/>
        </p:blipFill>
        <p:spPr>
          <a:xfrm>
            <a:off x="3087758" y="82888"/>
            <a:ext cx="9101068" cy="6859265"/>
          </a:xfrm>
          <a:prstGeom prst="rect">
            <a:avLst/>
          </a:prstGeom>
          <a:noFill/>
          <a:ln>
            <a:noFill/>
          </a:ln>
        </p:spPr>
      </p:pic>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4" name="Google Shape;692;p73">
            <a:extLst>
              <a:ext uri="{FF2B5EF4-FFF2-40B4-BE49-F238E27FC236}">
                <a16:creationId xmlns:a16="http://schemas.microsoft.com/office/drawing/2014/main" id="{6F081BB0-224F-4F44-8CB8-F33E83D76FD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Outcome Centric  </a:t>
            </a:r>
            <a:endParaRPr sz="1466" b="1" dirty="0">
              <a:solidFill>
                <a:srgbClr val="3EA1E0"/>
              </a:solidFill>
              <a:latin typeface="Salesforce Sans"/>
              <a:ea typeface="Salesforce Sans"/>
              <a:cs typeface="Salesforce Sans"/>
              <a:sym typeface="Salesforce Sans"/>
            </a:endParaRPr>
          </a:p>
        </p:txBody>
      </p:sp>
      <p:cxnSp>
        <p:nvCxnSpPr>
          <p:cNvPr id="16" name="Google Shape;882;p79">
            <a:extLst>
              <a:ext uri="{FF2B5EF4-FFF2-40B4-BE49-F238E27FC236}">
                <a16:creationId xmlns:a16="http://schemas.microsoft.com/office/drawing/2014/main" id="{BE36D5D4-D586-6445-8E67-E06D4978CA7D}"/>
              </a:ext>
            </a:extLst>
          </p:cNvPr>
          <p:cNvCxnSpPr>
            <a:cxnSpLocks/>
          </p:cNvCxnSpPr>
          <p:nvPr/>
        </p:nvCxnSpPr>
        <p:spPr>
          <a:xfrm>
            <a:off x="6197763" y="1597131"/>
            <a:ext cx="0" cy="4791552"/>
          </a:xfrm>
          <a:prstGeom prst="straightConnector1">
            <a:avLst/>
          </a:prstGeom>
          <a:noFill/>
          <a:ln w="9525" cap="flat" cmpd="sng">
            <a:solidFill>
              <a:srgbClr val="999999"/>
            </a:solidFill>
            <a:prstDash val="dot"/>
            <a:round/>
            <a:headEnd type="none" w="med" len="med"/>
            <a:tailEnd type="none" w="med" len="med"/>
          </a:ln>
        </p:spPr>
      </p:cxnSp>
      <p:sp>
        <p:nvSpPr>
          <p:cNvPr id="17" name="Google Shape;883;p79">
            <a:extLst>
              <a:ext uri="{FF2B5EF4-FFF2-40B4-BE49-F238E27FC236}">
                <a16:creationId xmlns:a16="http://schemas.microsoft.com/office/drawing/2014/main" id="{28028975-53E4-6F41-AF41-D3B514C8DF01}"/>
              </a:ext>
            </a:extLst>
          </p:cNvPr>
          <p:cNvSpPr txBox="1"/>
          <p:nvPr/>
        </p:nvSpPr>
        <p:spPr>
          <a:xfrm>
            <a:off x="495302" y="925525"/>
            <a:ext cx="5433502"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Insight: </a:t>
            </a:r>
            <a:r>
              <a:rPr lang="en-US" sz="3066" dirty="0">
                <a:solidFill>
                  <a:srgbClr val="434343"/>
                </a:solidFill>
                <a:latin typeface="Salesforce Sans"/>
                <a:ea typeface="Salesforce Sans"/>
                <a:cs typeface="Salesforce Sans"/>
                <a:sym typeface="Salesforce Sans"/>
              </a:rPr>
              <a:t>A Focus On Outcomes is A Key Step to Digital Transformation </a:t>
            </a:r>
          </a:p>
          <a:p>
            <a:pPr lvl="0">
              <a:buClr>
                <a:srgbClr val="205CA0"/>
              </a:buClr>
              <a:buSzPts val="1400"/>
            </a:pPr>
            <a:endParaRPr lang="en-US" sz="3066" dirty="0">
              <a:solidFill>
                <a:srgbClr val="434343"/>
              </a:solidFill>
              <a:latin typeface="Salesforce Sans"/>
              <a:sym typeface="Salesforce Sans"/>
            </a:endParaRPr>
          </a:p>
          <a:p>
            <a:pPr lvl="0">
              <a:buClr>
                <a:srgbClr val="205CA0"/>
              </a:buClr>
              <a:buSzPts val="1400"/>
            </a:pPr>
            <a:br>
              <a:rPr lang="en-US" sz="1600" dirty="0">
                <a:solidFill>
                  <a:schemeClr val="accent2">
                    <a:lumMod val="50000"/>
                  </a:schemeClr>
                </a:solidFill>
                <a:latin typeface="Salesforce Sans Light" panose="020B0305020202020203" pitchFamily="34" charset="77"/>
              </a:rPr>
            </a:br>
            <a:endParaRPr lang="en-US" sz="3066" dirty="0">
              <a:solidFill>
                <a:srgbClr val="434343"/>
              </a:solidFill>
              <a:latin typeface="Salesforce Sans"/>
              <a:ea typeface="Salesforce Sans"/>
              <a:cs typeface="Salesforce Sans"/>
              <a:sym typeface="Salesforce Sans"/>
            </a:endParaRPr>
          </a:p>
          <a:p>
            <a:pPr>
              <a:lnSpc>
                <a:spcPct val="90000"/>
              </a:lnSpc>
            </a:pPr>
            <a:endParaRPr sz="1800"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724165" y="2456776"/>
            <a:ext cx="690927" cy="72381"/>
          </a:xfrm>
          <a:prstGeom prst="rect">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p>
        </p:txBody>
      </p:sp>
      <p:sp>
        <p:nvSpPr>
          <p:cNvPr id="10" name="Google Shape;680;p73">
            <a:extLst>
              <a:ext uri="{FF2B5EF4-FFF2-40B4-BE49-F238E27FC236}">
                <a16:creationId xmlns:a16="http://schemas.microsoft.com/office/drawing/2014/main" id="{CBCA4FDA-B588-8845-975E-50D8E0555E4F}"/>
              </a:ext>
            </a:extLst>
          </p:cNvPr>
          <p:cNvSpPr txBox="1"/>
          <p:nvPr/>
        </p:nvSpPr>
        <p:spPr>
          <a:xfrm>
            <a:off x="6512795" y="2654856"/>
            <a:ext cx="3734336" cy="2676103"/>
          </a:xfrm>
          <a:prstGeom prst="rect">
            <a:avLst/>
          </a:prstGeom>
          <a:noFill/>
          <a:ln>
            <a:noFill/>
          </a:ln>
        </p:spPr>
        <p:txBody>
          <a:bodyPr spcFirstLastPara="1" wrap="square" lIns="121868" tIns="121868" rIns="121868" bIns="121868" anchor="t" anchorCtr="0">
            <a:noAutofit/>
          </a:bodyPr>
          <a:lstStyle/>
          <a:p>
            <a:pPr algn="ctr">
              <a:lnSpc>
                <a:spcPct val="95000"/>
              </a:lnSpc>
              <a:spcAft>
                <a:spcPts val="1066"/>
              </a:spcAft>
            </a:pPr>
            <a:br>
              <a:rPr lang="en" sz="2000" dirty="0">
                <a:solidFill>
                  <a:schemeClr val="accent2">
                    <a:lumMod val="50000"/>
                  </a:schemeClr>
                </a:solidFill>
                <a:latin typeface="Salesforce Sans Light"/>
                <a:ea typeface="Salesforce Sans Light"/>
                <a:cs typeface="Salesforce Sans Light"/>
                <a:sym typeface="Salesforce Sans Light"/>
              </a:rPr>
            </a:br>
            <a:r>
              <a:rPr lang="en" sz="1800" dirty="0">
                <a:solidFill>
                  <a:schemeClr val="accent2">
                    <a:lumMod val="50000"/>
                  </a:schemeClr>
                </a:solidFill>
                <a:latin typeface="Salesforce Sans Thin" panose="020B0205020202020203" pitchFamily="34" charset="77"/>
                <a:ea typeface="Salesforce Sans Light"/>
                <a:cs typeface="Salesforce Sans Light"/>
                <a:sym typeface="Salesforce Sans Light"/>
              </a:rPr>
              <a:t>”</a:t>
            </a:r>
            <a:r>
              <a:rPr lang="en-US" dirty="0">
                <a:solidFill>
                  <a:schemeClr val="accent2">
                    <a:lumMod val="50000"/>
                  </a:schemeClr>
                </a:solidFill>
                <a:latin typeface="Salesforce Sans Thin" panose="020B0205020202020203" pitchFamily="34" charset="77"/>
              </a:rPr>
              <a:t> </a:t>
            </a:r>
            <a:r>
              <a:rPr lang="en-US" sz="2000" dirty="0">
                <a:solidFill>
                  <a:schemeClr val="accent2">
                    <a:lumMod val="50000"/>
                  </a:schemeClr>
                </a:solidFill>
                <a:latin typeface="Salesforce Sans Thin" panose="020B0205020202020203" pitchFamily="34" charset="77"/>
              </a:rPr>
              <a:t>Now that we can deliver outcomes efficiently, it allows us to open up new business models such as having an Freemium Enterprise Software offering</a:t>
            </a:r>
            <a:r>
              <a:rPr lang="en" sz="1800" dirty="0">
                <a:solidFill>
                  <a:schemeClr val="accent2">
                    <a:lumMod val="50000"/>
                  </a:schemeClr>
                </a:solidFill>
                <a:latin typeface="Salesforce Sans Thin" panose="020B0205020202020203" pitchFamily="34" charset="77"/>
                <a:ea typeface="Salesforce Sans Light"/>
                <a:cs typeface="Salesforce Sans Light"/>
                <a:sym typeface="Salesforce Sans Light"/>
              </a:rPr>
              <a:t>.</a:t>
            </a:r>
            <a:r>
              <a:rPr lang="en" sz="2000" dirty="0">
                <a:solidFill>
                  <a:schemeClr val="accent2">
                    <a:lumMod val="50000"/>
                  </a:schemeClr>
                </a:solidFill>
                <a:latin typeface="Salesforce Sans Thin" panose="020B0205020202020203" pitchFamily="34" charset="77"/>
                <a:ea typeface="Salesforce Sans Light"/>
                <a:cs typeface="Salesforce Sans Light"/>
                <a:sym typeface="Salesforce Sans Light"/>
              </a:rPr>
              <a:t>"</a:t>
            </a:r>
            <a:br>
              <a:rPr lang="en" sz="2000" dirty="0">
                <a:solidFill>
                  <a:schemeClr val="accent2">
                    <a:lumMod val="50000"/>
                  </a:schemeClr>
                </a:solidFill>
                <a:latin typeface="Salesforce Sans Light"/>
                <a:ea typeface="Salesforce Sans Light"/>
                <a:cs typeface="Salesforce Sans Light"/>
                <a:sym typeface="Salesforce Sans Light"/>
              </a:rPr>
            </a:br>
            <a:br>
              <a:rPr lang="en" sz="1100" dirty="0">
                <a:solidFill>
                  <a:schemeClr val="accent2">
                    <a:lumMod val="50000"/>
                  </a:schemeClr>
                </a:solidFill>
                <a:latin typeface="Salesforce Sans"/>
                <a:ea typeface="Salesforce Sans"/>
                <a:cs typeface="Salesforce Sans"/>
                <a:sym typeface="Salesforce Sans"/>
              </a:rPr>
            </a:br>
            <a:br>
              <a:rPr lang="en" sz="1100" dirty="0">
                <a:solidFill>
                  <a:schemeClr val="accent2">
                    <a:lumMod val="50000"/>
                  </a:schemeClr>
                </a:solidFill>
                <a:latin typeface="Salesforce Sans"/>
                <a:ea typeface="Salesforce Sans"/>
                <a:cs typeface="Salesforce Sans"/>
                <a:sym typeface="Salesforce Sans"/>
              </a:rPr>
            </a:br>
            <a:r>
              <a:rPr lang="en" sz="900" i="1" dirty="0">
                <a:solidFill>
                  <a:schemeClr val="accent2">
                    <a:lumMod val="50000"/>
                  </a:schemeClr>
                </a:solidFill>
                <a:latin typeface="Salesforce Sans"/>
                <a:ea typeface="Salesforce Sans"/>
                <a:cs typeface="Salesforce Sans"/>
                <a:sym typeface="Salesforce Sans"/>
              </a:rPr>
              <a:t>CXO, SaaS Provider</a:t>
            </a:r>
            <a:endParaRPr sz="1100" dirty="0">
              <a:solidFill>
                <a:schemeClr val="accent2">
                  <a:lumMod val="50000"/>
                </a:schemeClr>
              </a:solidFill>
              <a:latin typeface="Salesforce Sans"/>
              <a:ea typeface="Salesforce Sans"/>
              <a:cs typeface="Salesforce Sans"/>
              <a:sym typeface="Salesforce Sans"/>
            </a:endParaRPr>
          </a:p>
        </p:txBody>
      </p:sp>
      <p:grpSp>
        <p:nvGrpSpPr>
          <p:cNvPr id="11" name="Google Shape;681;p73">
            <a:extLst>
              <a:ext uri="{FF2B5EF4-FFF2-40B4-BE49-F238E27FC236}">
                <a16:creationId xmlns:a16="http://schemas.microsoft.com/office/drawing/2014/main" id="{74C77DDB-6EF9-414A-9B7C-277B64F48F79}"/>
              </a:ext>
            </a:extLst>
          </p:cNvPr>
          <p:cNvGrpSpPr/>
          <p:nvPr/>
        </p:nvGrpSpPr>
        <p:grpSpPr>
          <a:xfrm>
            <a:off x="7497640" y="1564959"/>
            <a:ext cx="1673765" cy="1295264"/>
            <a:chOff x="4598712" y="942325"/>
            <a:chExt cx="1255651" cy="971701"/>
          </a:xfrm>
        </p:grpSpPr>
        <p:pic>
          <p:nvPicPr>
            <p:cNvPr id="12" name="Google Shape;682;p73">
              <a:extLst>
                <a:ext uri="{FF2B5EF4-FFF2-40B4-BE49-F238E27FC236}">
                  <a16:creationId xmlns:a16="http://schemas.microsoft.com/office/drawing/2014/main" id="{3FDD428B-35BA-0D48-8B8B-9A268A8198DB}"/>
                </a:ext>
              </a:extLst>
            </p:cNvPr>
            <p:cNvPicPr preferRelativeResize="0"/>
            <p:nvPr/>
          </p:nvPicPr>
          <p:blipFill rotWithShape="1">
            <a:blip r:embed="rId4">
              <a:alphaModFix/>
            </a:blip>
            <a:srcRect l="-19832" t="-4041" r="-19832" b="-4031"/>
            <a:stretch/>
          </p:blipFill>
          <p:spPr>
            <a:xfrm>
              <a:off x="4598712" y="942325"/>
              <a:ext cx="1255651" cy="971701"/>
            </a:xfrm>
            <a:prstGeom prst="rect">
              <a:avLst/>
            </a:prstGeom>
            <a:noFill/>
            <a:ln>
              <a:noFill/>
            </a:ln>
          </p:spPr>
        </p:pic>
        <p:sp>
          <p:nvSpPr>
            <p:cNvPr id="13" name="Google Shape;683;p73">
              <a:extLst>
                <a:ext uri="{FF2B5EF4-FFF2-40B4-BE49-F238E27FC236}">
                  <a16:creationId xmlns:a16="http://schemas.microsoft.com/office/drawing/2014/main" id="{AEC0A409-839A-1949-BB63-823D1DC8D0AC}"/>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14" name="Google Shape;696;p73">
            <a:extLst>
              <a:ext uri="{FF2B5EF4-FFF2-40B4-BE49-F238E27FC236}">
                <a16:creationId xmlns:a16="http://schemas.microsoft.com/office/drawing/2014/main" id="{D6C59410-AA4C-C34C-A476-5F66F32CF7A5}"/>
              </a:ext>
            </a:extLst>
          </p:cNvPr>
          <p:cNvSpPr txBox="1"/>
          <p:nvPr/>
        </p:nvSpPr>
        <p:spPr>
          <a:xfrm>
            <a:off x="7842246" y="1706594"/>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sp>
        <p:nvSpPr>
          <p:cNvPr id="2" name="Rectangle 1">
            <a:extLst>
              <a:ext uri="{FF2B5EF4-FFF2-40B4-BE49-F238E27FC236}">
                <a16:creationId xmlns:a16="http://schemas.microsoft.com/office/drawing/2014/main" id="{AAAA5F7D-D654-0B4F-8CB1-8ACE1AE6B384}"/>
              </a:ext>
            </a:extLst>
          </p:cNvPr>
          <p:cNvSpPr/>
          <p:nvPr/>
        </p:nvSpPr>
        <p:spPr>
          <a:xfrm>
            <a:off x="518338" y="2704853"/>
            <a:ext cx="5387430" cy="3693319"/>
          </a:xfrm>
          <a:prstGeom prst="rect">
            <a:avLst/>
          </a:prstGeom>
        </p:spPr>
        <p:txBody>
          <a:bodyPr wrap="square">
            <a:spAutoFit/>
          </a:bodyPr>
          <a:lstStyle/>
          <a:p>
            <a:pPr lvl="0">
              <a:buClr>
                <a:srgbClr val="205CA0"/>
              </a:buClr>
              <a:buSzPts val="1400"/>
            </a:pPr>
            <a:r>
              <a:rPr lang="en-US" sz="1800" dirty="0">
                <a:solidFill>
                  <a:schemeClr val="accent2">
                    <a:lumMod val="50000"/>
                  </a:schemeClr>
                </a:solidFill>
              </a:rPr>
              <a:t>KPMG Found CEOs noted the COVID-19 pandemic has accelerated their focus in key areas of transformation. </a:t>
            </a:r>
            <a:endParaRPr lang="en-US" sz="1800" dirty="0">
              <a:solidFill>
                <a:schemeClr val="accent2">
                  <a:lumMod val="50000"/>
                </a:schemeClr>
              </a:solidFill>
              <a:latin typeface="Salesforce Sans Light" panose="020B0305020202020203" pitchFamily="34" charset="77"/>
            </a:endParaRPr>
          </a:p>
          <a:p>
            <a:pPr marL="285750" lvl="0" indent="-285750">
              <a:buClr>
                <a:srgbClr val="205CA0"/>
              </a:buClr>
              <a:buSzPts val="1400"/>
              <a:buFont typeface="Arial" panose="020B0604020202020204" pitchFamily="34" charset="0"/>
              <a:buChar char="•"/>
            </a:pPr>
            <a:endParaRPr lang="en-US" sz="1800" dirty="0">
              <a:solidFill>
                <a:schemeClr val="accent2">
                  <a:lumMod val="50000"/>
                </a:schemeClr>
              </a:solidFill>
              <a:latin typeface="Salesforce Sans Light" panose="020B0305020202020203" pitchFamily="34" charset="77"/>
            </a:endParaRPr>
          </a:p>
          <a:p>
            <a:pPr marL="285750" lvl="0" indent="-285750">
              <a:buClr>
                <a:srgbClr val="205CA0"/>
              </a:buClr>
              <a:buSzPts val="1400"/>
              <a:buFont typeface="Arial" panose="020B0604020202020204" pitchFamily="34" charset="0"/>
              <a:buChar char="•"/>
            </a:pPr>
            <a:r>
              <a:rPr lang="en-US" sz="1800" dirty="0">
                <a:solidFill>
                  <a:schemeClr val="accent2">
                    <a:lumMod val="50000"/>
                  </a:schemeClr>
                </a:solidFill>
                <a:latin typeface="Salesforce Sans Light" panose="020B0305020202020203" pitchFamily="34" charset="77"/>
              </a:rPr>
              <a:t>The digitization of operations and the creation of a next-generation operating model (74%)</a:t>
            </a:r>
          </a:p>
          <a:p>
            <a:pPr marL="285750" lvl="0" indent="-285750">
              <a:buClr>
                <a:srgbClr val="205CA0"/>
              </a:buClr>
              <a:buSzPts val="1400"/>
              <a:buFont typeface="Arial" panose="020B0604020202020204" pitchFamily="34" charset="0"/>
              <a:buChar char="•"/>
            </a:pPr>
            <a:br>
              <a:rPr lang="en-US" sz="1800" dirty="0">
                <a:solidFill>
                  <a:schemeClr val="accent2">
                    <a:lumMod val="50000"/>
                  </a:schemeClr>
                </a:solidFill>
                <a:latin typeface="Salesforce Sans Light" panose="020B0305020202020203" pitchFamily="34" charset="77"/>
              </a:rPr>
            </a:br>
            <a:r>
              <a:rPr lang="en-US" sz="1800" dirty="0">
                <a:solidFill>
                  <a:schemeClr val="accent2">
                    <a:lumMod val="50000"/>
                  </a:schemeClr>
                </a:solidFill>
                <a:latin typeface="Salesforce Sans Light" panose="020B0305020202020203" pitchFamily="34" charset="77"/>
              </a:rPr>
              <a:t>The creation of new digital business models and revenue streams (70%)</a:t>
            </a:r>
            <a:br>
              <a:rPr lang="en-US" sz="1800" dirty="0">
                <a:solidFill>
                  <a:schemeClr val="accent2">
                    <a:lumMod val="50000"/>
                  </a:schemeClr>
                </a:solidFill>
                <a:latin typeface="Salesforce Sans Light" panose="020B0305020202020203" pitchFamily="34" charset="77"/>
              </a:rPr>
            </a:br>
            <a:endParaRPr lang="en-US" sz="1800" dirty="0">
              <a:solidFill>
                <a:schemeClr val="accent2">
                  <a:lumMod val="50000"/>
                </a:schemeClr>
              </a:solidFill>
              <a:latin typeface="Salesforce Sans Light" panose="020B0305020202020203" pitchFamily="34" charset="77"/>
            </a:endParaRPr>
          </a:p>
          <a:p>
            <a:pPr marL="285750" lvl="0" indent="-285750">
              <a:buClr>
                <a:srgbClr val="205CA0"/>
              </a:buClr>
              <a:buSzPts val="1400"/>
              <a:buFont typeface="Arial" panose="020B0604020202020204" pitchFamily="34" charset="0"/>
              <a:buChar char="•"/>
            </a:pPr>
            <a:r>
              <a:rPr lang="en-US" sz="1800" dirty="0">
                <a:solidFill>
                  <a:schemeClr val="accent2">
                    <a:lumMod val="50000"/>
                  </a:schemeClr>
                </a:solidFill>
                <a:latin typeface="Salesforce Sans Light" panose="020B0305020202020203" pitchFamily="34" charset="77"/>
              </a:rPr>
              <a:t>The creation of a seamless digital customer experience (73%)</a:t>
            </a:r>
            <a:br>
              <a:rPr lang="en-US" sz="1800" dirty="0">
                <a:solidFill>
                  <a:schemeClr val="accent2">
                    <a:lumMod val="50000"/>
                  </a:schemeClr>
                </a:solidFill>
                <a:latin typeface="Salesforce Sans Light" panose="020B0305020202020203" pitchFamily="34" charset="77"/>
              </a:rPr>
            </a:br>
            <a:endParaRPr lang="en-US" sz="1800" dirty="0">
              <a:solidFill>
                <a:schemeClr val="accent2">
                  <a:lumMod val="50000"/>
                </a:schemeClr>
              </a:solidFill>
              <a:latin typeface="Salesforce Sans Light" panose="020B0305020202020203" pitchFamily="34" charset="77"/>
            </a:endParaRPr>
          </a:p>
        </p:txBody>
      </p:sp>
    </p:spTree>
    <p:extLst>
      <p:ext uri="{BB962C8B-B14F-4D97-AF65-F5344CB8AC3E}">
        <p14:creationId xmlns:p14="http://schemas.microsoft.com/office/powerpoint/2010/main" val="43946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1381;p149" descr="https://lh3.googleusercontent.com/xITJDYZIAvdEzYgruInho9psDLp3ej7fXqDji5nv_iOOD9aU8lpB_EMR674BBHQLh9ghOXVRD_rX2kzbAgYkskkedriLwSbRf21IJXTFLAG9ctyq5uSqGRvw_6hH6MOqhlBbq8J-sDg">
            <a:extLst>
              <a:ext uri="{FF2B5EF4-FFF2-40B4-BE49-F238E27FC236}">
                <a16:creationId xmlns:a16="http://schemas.microsoft.com/office/drawing/2014/main" id="{DAE6BA29-03FF-6F48-AE94-1A17805A17B1}"/>
              </a:ext>
            </a:extLst>
          </p:cNvPr>
          <p:cNvPicPr preferRelativeResize="0"/>
          <p:nvPr/>
        </p:nvPicPr>
        <p:blipFill rotWithShape="1">
          <a:blip r:embed="rId3">
            <a:alphaModFix/>
          </a:blip>
          <a:srcRect r="78430"/>
          <a:stretch/>
        </p:blipFill>
        <p:spPr>
          <a:xfrm flipH="1">
            <a:off x="-128487" y="2777687"/>
            <a:ext cx="2858293" cy="4179071"/>
          </a:xfrm>
          <a:prstGeom prst="rect">
            <a:avLst/>
          </a:prstGeom>
          <a:noFill/>
          <a:ln>
            <a:noFill/>
          </a:ln>
        </p:spPr>
      </p:pic>
      <p:pic>
        <p:nvPicPr>
          <p:cNvPr id="30" name="Google Shape;1382;p149" descr="Image">
            <a:extLst>
              <a:ext uri="{FF2B5EF4-FFF2-40B4-BE49-F238E27FC236}">
                <a16:creationId xmlns:a16="http://schemas.microsoft.com/office/drawing/2014/main" id="{0DA93DDB-4BB8-B945-85FD-A53573BC643E}"/>
              </a:ext>
            </a:extLst>
          </p:cNvPr>
          <p:cNvPicPr preferRelativeResize="0"/>
          <p:nvPr/>
        </p:nvPicPr>
        <p:blipFill rotWithShape="1">
          <a:blip r:embed="rId4">
            <a:alphaModFix/>
          </a:blip>
          <a:srcRect b="20835"/>
          <a:stretch/>
        </p:blipFill>
        <p:spPr>
          <a:xfrm>
            <a:off x="-306135" y="6159701"/>
            <a:ext cx="2587970" cy="744000"/>
          </a:xfrm>
          <a:prstGeom prst="rect">
            <a:avLst/>
          </a:prstGeom>
          <a:noFill/>
          <a:ln>
            <a:noFill/>
          </a:ln>
        </p:spPr>
      </p:pic>
      <p:pic>
        <p:nvPicPr>
          <p:cNvPr id="31" name="Google Shape;1383;p149" descr="Image">
            <a:extLst>
              <a:ext uri="{FF2B5EF4-FFF2-40B4-BE49-F238E27FC236}">
                <a16:creationId xmlns:a16="http://schemas.microsoft.com/office/drawing/2014/main" id="{C6AC6174-CD06-C84F-85D2-8291EEC77A5E}"/>
              </a:ext>
            </a:extLst>
          </p:cNvPr>
          <p:cNvPicPr preferRelativeResize="0"/>
          <p:nvPr/>
        </p:nvPicPr>
        <p:blipFill rotWithShape="1">
          <a:blip r:embed="rId5">
            <a:alphaModFix/>
          </a:blip>
          <a:srcRect/>
          <a:stretch/>
        </p:blipFill>
        <p:spPr>
          <a:xfrm flipH="1">
            <a:off x="108440" y="6136280"/>
            <a:ext cx="3845114" cy="905722"/>
          </a:xfrm>
          <a:prstGeom prst="rect">
            <a:avLst/>
          </a:prstGeom>
          <a:noFill/>
          <a:ln>
            <a:noFill/>
          </a:ln>
        </p:spPr>
      </p:pic>
      <p:pic>
        <p:nvPicPr>
          <p:cNvPr id="32" name="Google Shape;1398;p149" descr="Image">
            <a:extLst>
              <a:ext uri="{FF2B5EF4-FFF2-40B4-BE49-F238E27FC236}">
                <a16:creationId xmlns:a16="http://schemas.microsoft.com/office/drawing/2014/main" id="{89D72025-0F2D-1544-82ED-8D812758507A}"/>
              </a:ext>
            </a:extLst>
          </p:cNvPr>
          <p:cNvPicPr preferRelativeResize="0"/>
          <p:nvPr/>
        </p:nvPicPr>
        <p:blipFill rotWithShape="1">
          <a:blip r:embed="rId6">
            <a:alphaModFix/>
          </a:blip>
          <a:srcRect l="24533"/>
          <a:stretch/>
        </p:blipFill>
        <p:spPr>
          <a:xfrm rot="295986" flipH="1">
            <a:off x="-3484" y="3271929"/>
            <a:ext cx="3099565" cy="3643553"/>
          </a:xfrm>
          <a:prstGeom prst="rect">
            <a:avLst/>
          </a:prstGeom>
          <a:noFill/>
          <a:ln>
            <a:noFill/>
          </a:ln>
        </p:spPr>
      </p:pic>
      <p:grpSp>
        <p:nvGrpSpPr>
          <p:cNvPr id="17" name="Group 16">
            <a:extLst>
              <a:ext uri="{FF2B5EF4-FFF2-40B4-BE49-F238E27FC236}">
                <a16:creationId xmlns:a16="http://schemas.microsoft.com/office/drawing/2014/main" id="{56D65314-8153-5C4F-9619-27B0EB46A86C}"/>
              </a:ext>
            </a:extLst>
          </p:cNvPr>
          <p:cNvGrpSpPr/>
          <p:nvPr/>
        </p:nvGrpSpPr>
        <p:grpSpPr>
          <a:xfrm>
            <a:off x="3247000" y="1961118"/>
            <a:ext cx="2570428" cy="3653620"/>
            <a:chOff x="571500" y="2099901"/>
            <a:chExt cx="2265000" cy="3112914"/>
          </a:xfrm>
        </p:grpSpPr>
        <p:sp>
          <p:nvSpPr>
            <p:cNvPr id="49" name="Google Shape;1385;p149">
              <a:extLst>
                <a:ext uri="{FF2B5EF4-FFF2-40B4-BE49-F238E27FC236}">
                  <a16:creationId xmlns:a16="http://schemas.microsoft.com/office/drawing/2014/main" id="{46C62867-3BFA-1942-8CC3-E75B85FC6815}"/>
                </a:ext>
              </a:extLst>
            </p:cNvPr>
            <p:cNvSpPr/>
            <p:nvPr/>
          </p:nvSpPr>
          <p:spPr>
            <a:xfrm>
              <a:off x="571500" y="2099901"/>
              <a:ext cx="2265000" cy="3112914"/>
            </a:xfrm>
            <a:prstGeom prst="roundRect">
              <a:avLst>
                <a:gd name="adj" fmla="val 6914"/>
              </a:avLst>
            </a:prstGeom>
            <a:solidFill>
              <a:srgbClr val="FFFFFF"/>
            </a:solidFill>
            <a:ln>
              <a:noFill/>
            </a:ln>
            <a:effectLst>
              <a:outerShdw blurRad="528638" dist="76200" dir="7380000" algn="bl" rotWithShape="0">
                <a:srgbClr val="000000">
                  <a:alpha val="12000"/>
                </a:srgbClr>
              </a:outerShdw>
            </a:effectLst>
          </p:spPr>
          <p:txBody>
            <a:bodyPr spcFirstLastPara="1" wrap="square" lIns="91425" tIns="91425" rIns="91425" bIns="91425" anchor="t" anchorCtr="0">
              <a:noAutofit/>
            </a:bodyPr>
            <a:lstStyle/>
            <a:p>
              <a:pPr marL="91440" marR="0" lvl="0" indent="0" algn="l" rtl="0">
                <a:lnSpc>
                  <a:spcPct val="100000"/>
                </a:lnSpc>
                <a:spcBef>
                  <a:spcPts val="0"/>
                </a:spcBef>
                <a:spcAft>
                  <a:spcPts val="0"/>
                </a:spcAft>
                <a:buNone/>
              </a:pPr>
              <a:endParaRPr sz="1600">
                <a:solidFill>
                  <a:schemeClr val="accent1"/>
                </a:solidFill>
                <a:latin typeface="Salesforce Sans"/>
                <a:ea typeface="Salesforce Sans"/>
                <a:cs typeface="Salesforce Sans"/>
                <a:sym typeface="Salesforce Sans"/>
              </a:endParaRPr>
            </a:p>
          </p:txBody>
        </p:sp>
        <p:sp>
          <p:nvSpPr>
            <p:cNvPr id="50" name="Google Shape;1386;p149">
              <a:extLst>
                <a:ext uri="{FF2B5EF4-FFF2-40B4-BE49-F238E27FC236}">
                  <a16:creationId xmlns:a16="http://schemas.microsoft.com/office/drawing/2014/main" id="{ED0DE855-CC0A-534B-8F03-92E621EF3532}"/>
                </a:ext>
              </a:extLst>
            </p:cNvPr>
            <p:cNvSpPr txBox="1"/>
            <p:nvPr/>
          </p:nvSpPr>
          <p:spPr>
            <a:xfrm>
              <a:off x="709300" y="2510874"/>
              <a:ext cx="1961100" cy="43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1000"/>
                </a:spcAft>
                <a:buNone/>
              </a:pPr>
              <a:r>
                <a:rPr lang="en-US" sz="1800" b="1" dirty="0">
                  <a:solidFill>
                    <a:schemeClr val="accent1"/>
                  </a:solidFill>
                  <a:latin typeface="Salesforce Sans"/>
                  <a:ea typeface="Salesforce Sans"/>
                  <a:cs typeface="Salesforce Sans"/>
                  <a:sym typeface="Salesforce Sans"/>
                </a:rPr>
                <a:t>Start with Use Based Metrics </a:t>
              </a:r>
              <a:endParaRPr sz="1800" b="1" dirty="0">
                <a:solidFill>
                  <a:schemeClr val="accent1"/>
                </a:solidFill>
                <a:latin typeface="Salesforce Sans"/>
                <a:ea typeface="Salesforce Sans"/>
                <a:cs typeface="Salesforce Sans"/>
                <a:sym typeface="Salesforce Sans"/>
              </a:endParaRPr>
            </a:p>
          </p:txBody>
        </p:sp>
        <p:cxnSp>
          <p:nvCxnSpPr>
            <p:cNvPr id="51" name="Google Shape;1387;p149">
              <a:extLst>
                <a:ext uri="{FF2B5EF4-FFF2-40B4-BE49-F238E27FC236}">
                  <a16:creationId xmlns:a16="http://schemas.microsoft.com/office/drawing/2014/main" id="{A0284C0C-6B35-0E4B-924C-A6D827EDD861}"/>
                </a:ext>
              </a:extLst>
            </p:cNvPr>
            <p:cNvCxnSpPr/>
            <p:nvPr/>
          </p:nvCxnSpPr>
          <p:spPr>
            <a:xfrm rot="10800000">
              <a:off x="658601" y="3172315"/>
              <a:ext cx="2011800" cy="2400"/>
            </a:xfrm>
            <a:prstGeom prst="straightConnector1">
              <a:avLst/>
            </a:prstGeom>
            <a:noFill/>
            <a:ln w="19050" cap="flat" cmpd="sng">
              <a:solidFill>
                <a:schemeClr val="dk2"/>
              </a:solidFill>
              <a:prstDash val="solid"/>
              <a:round/>
              <a:headEnd type="none" w="med" len="med"/>
              <a:tailEnd type="none" w="med" len="med"/>
            </a:ln>
          </p:spPr>
        </p:cxnSp>
        <p:sp>
          <p:nvSpPr>
            <p:cNvPr id="56" name="Google Shape;1392;p149">
              <a:extLst>
                <a:ext uri="{FF2B5EF4-FFF2-40B4-BE49-F238E27FC236}">
                  <a16:creationId xmlns:a16="http://schemas.microsoft.com/office/drawing/2014/main" id="{CFB23CA9-DAC6-5B4D-AEEC-EE671DFF8DBF}"/>
                </a:ext>
              </a:extLst>
            </p:cNvPr>
            <p:cNvSpPr txBox="1"/>
            <p:nvPr/>
          </p:nvSpPr>
          <p:spPr>
            <a:xfrm>
              <a:off x="693236" y="3414436"/>
              <a:ext cx="2015700" cy="1406458"/>
            </a:xfrm>
            <a:prstGeom prst="rect">
              <a:avLst/>
            </a:prstGeom>
            <a:noFill/>
            <a:ln>
              <a:noFill/>
            </a:ln>
          </p:spPr>
          <p:txBody>
            <a:bodyPr spcFirstLastPara="1" wrap="square" lIns="0" tIns="0" rIns="0" bIns="0" anchor="t" anchorCtr="0">
              <a:noAutofit/>
            </a:bodyPr>
            <a:lstStyle/>
            <a:p>
              <a:r>
                <a:rPr lang="en-US" i="1" dirty="0">
                  <a:solidFill>
                    <a:schemeClr val="accent1"/>
                  </a:solidFill>
                  <a:latin typeface="Salesforce Sans"/>
                  <a:ea typeface="Salesforce Sans"/>
                  <a:cs typeface="Salesforce Sans"/>
                  <a:sym typeface="Salesforce Sans"/>
                </a:rPr>
                <a:t>Basic metrics are individually owned by business unit </a:t>
              </a:r>
            </a:p>
            <a:p>
              <a:pPr marL="0" lvl="0" indent="0" algn="l" rtl="0">
                <a:spcBef>
                  <a:spcPts val="0"/>
                </a:spcBef>
                <a:spcAft>
                  <a:spcPts val="0"/>
                </a:spcAft>
                <a:buNone/>
              </a:pPr>
              <a:endParaRPr lang="en-US"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r>
                <a:rPr lang="en-US" dirty="0">
                  <a:solidFill>
                    <a:schemeClr val="accent1"/>
                  </a:solidFill>
                  <a:latin typeface="Salesforce Sans"/>
                  <a:ea typeface="Salesforce Sans"/>
                  <a:cs typeface="Salesforce Sans"/>
                  <a:sym typeface="Salesforce Sans"/>
                </a:rPr>
                <a:t>Amount of products used, support requests, call deflection, and portfolio penetration. </a:t>
              </a:r>
            </a:p>
            <a:p>
              <a:pPr marL="0" lvl="0" indent="0" algn="l" rtl="0">
                <a:spcBef>
                  <a:spcPts val="0"/>
                </a:spcBef>
                <a:spcAft>
                  <a:spcPts val="0"/>
                </a:spcAft>
                <a:buNone/>
              </a:pPr>
              <a:endParaRPr lang="en-US"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endParaRPr lang="en-US"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endParaRPr lang="en-US"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endParaRPr lang="en-US" dirty="0">
                <a:solidFill>
                  <a:schemeClr val="accent1"/>
                </a:solidFill>
                <a:latin typeface="Salesforce Sans"/>
                <a:ea typeface="Salesforce Sans"/>
                <a:cs typeface="Salesforce Sans"/>
                <a:sym typeface="Salesforce Sans"/>
              </a:endParaRPr>
            </a:p>
          </p:txBody>
        </p:sp>
      </p:grpSp>
      <p:grpSp>
        <p:nvGrpSpPr>
          <p:cNvPr id="18" name="Group 17">
            <a:extLst>
              <a:ext uri="{FF2B5EF4-FFF2-40B4-BE49-F238E27FC236}">
                <a16:creationId xmlns:a16="http://schemas.microsoft.com/office/drawing/2014/main" id="{25CA03C2-318A-224E-8B0B-275848F9B557}"/>
              </a:ext>
            </a:extLst>
          </p:cNvPr>
          <p:cNvGrpSpPr/>
          <p:nvPr/>
        </p:nvGrpSpPr>
        <p:grpSpPr>
          <a:xfrm>
            <a:off x="6014264" y="1864977"/>
            <a:ext cx="2676863" cy="4271303"/>
            <a:chOff x="3119738" y="2099899"/>
            <a:chExt cx="2265000" cy="3235063"/>
          </a:xfrm>
        </p:grpSpPr>
        <p:sp>
          <p:nvSpPr>
            <p:cNvPr id="52" name="Google Shape;1388;p149">
              <a:extLst>
                <a:ext uri="{FF2B5EF4-FFF2-40B4-BE49-F238E27FC236}">
                  <a16:creationId xmlns:a16="http://schemas.microsoft.com/office/drawing/2014/main" id="{A5845B93-D915-584C-A9E2-314006EA4CE1}"/>
                </a:ext>
              </a:extLst>
            </p:cNvPr>
            <p:cNvSpPr/>
            <p:nvPr/>
          </p:nvSpPr>
          <p:spPr>
            <a:xfrm>
              <a:off x="3119738" y="2099899"/>
              <a:ext cx="2265000" cy="2831296"/>
            </a:xfrm>
            <a:prstGeom prst="roundRect">
              <a:avLst>
                <a:gd name="adj" fmla="val 6914"/>
              </a:avLst>
            </a:prstGeom>
            <a:solidFill>
              <a:srgbClr val="FFFFFF"/>
            </a:solidFill>
            <a:ln>
              <a:noFill/>
            </a:ln>
            <a:effectLst>
              <a:outerShdw blurRad="528638" dist="76200" dir="7380000" algn="bl" rotWithShape="0">
                <a:srgbClr val="000000">
                  <a:alpha val="12000"/>
                </a:srgbClr>
              </a:outerShdw>
            </a:effectLst>
          </p:spPr>
          <p:txBody>
            <a:bodyPr spcFirstLastPara="1" wrap="square" lIns="91425" tIns="91425" rIns="91425" bIns="91425" anchor="t" anchorCtr="0">
              <a:noAutofit/>
            </a:bodyPr>
            <a:lstStyle/>
            <a:p>
              <a:pPr marL="91440" marR="0" lvl="0" indent="0" algn="l" rtl="0">
                <a:lnSpc>
                  <a:spcPct val="100000"/>
                </a:lnSpc>
                <a:spcBef>
                  <a:spcPts val="0"/>
                </a:spcBef>
                <a:spcAft>
                  <a:spcPts val="0"/>
                </a:spcAft>
                <a:buNone/>
              </a:pPr>
              <a:endParaRPr sz="1600">
                <a:solidFill>
                  <a:schemeClr val="accent1"/>
                </a:solidFill>
                <a:latin typeface="Salesforce Sans"/>
                <a:ea typeface="Salesforce Sans"/>
                <a:cs typeface="Salesforce Sans"/>
                <a:sym typeface="Salesforce Sans"/>
              </a:endParaRPr>
            </a:p>
          </p:txBody>
        </p:sp>
        <p:sp>
          <p:nvSpPr>
            <p:cNvPr id="53" name="Google Shape;1389;p149">
              <a:extLst>
                <a:ext uri="{FF2B5EF4-FFF2-40B4-BE49-F238E27FC236}">
                  <a16:creationId xmlns:a16="http://schemas.microsoft.com/office/drawing/2014/main" id="{1154FB89-8551-2F4C-91D9-1E120BAF8D33}"/>
                </a:ext>
              </a:extLst>
            </p:cNvPr>
            <p:cNvSpPr txBox="1"/>
            <p:nvPr/>
          </p:nvSpPr>
          <p:spPr>
            <a:xfrm>
              <a:off x="3221245" y="2317002"/>
              <a:ext cx="1961100" cy="43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1000"/>
                </a:spcAft>
                <a:buNone/>
              </a:pPr>
              <a:r>
                <a:rPr lang="en-US" sz="1800" b="1" dirty="0">
                  <a:solidFill>
                    <a:schemeClr val="accent1"/>
                  </a:solidFill>
                  <a:latin typeface="Salesforce Sans"/>
                  <a:ea typeface="Salesforce Sans"/>
                  <a:cs typeface="Salesforce Sans"/>
                  <a:sym typeface="Salesforce Sans"/>
                </a:rPr>
                <a:t>Evolve Metrics To Focus On Experiences </a:t>
              </a:r>
              <a:endParaRPr sz="1800" b="1" dirty="0">
                <a:solidFill>
                  <a:schemeClr val="accent1"/>
                </a:solidFill>
                <a:latin typeface="Salesforce Sans"/>
                <a:ea typeface="Salesforce Sans"/>
                <a:cs typeface="Salesforce Sans"/>
                <a:sym typeface="Salesforce Sans"/>
              </a:endParaRPr>
            </a:p>
          </p:txBody>
        </p:sp>
        <p:cxnSp>
          <p:nvCxnSpPr>
            <p:cNvPr id="54" name="Google Shape;1390;p149">
              <a:extLst>
                <a:ext uri="{FF2B5EF4-FFF2-40B4-BE49-F238E27FC236}">
                  <a16:creationId xmlns:a16="http://schemas.microsoft.com/office/drawing/2014/main" id="{F26F18BC-B0BB-B047-97E3-4D924A317F76}"/>
                </a:ext>
              </a:extLst>
            </p:cNvPr>
            <p:cNvCxnSpPr/>
            <p:nvPr/>
          </p:nvCxnSpPr>
          <p:spPr>
            <a:xfrm rot="10800000">
              <a:off x="3221250" y="3122280"/>
              <a:ext cx="2005200" cy="0"/>
            </a:xfrm>
            <a:prstGeom prst="straightConnector1">
              <a:avLst/>
            </a:prstGeom>
            <a:noFill/>
            <a:ln w="19050" cap="flat" cmpd="sng">
              <a:solidFill>
                <a:schemeClr val="dk2"/>
              </a:solidFill>
              <a:prstDash val="solid"/>
              <a:round/>
              <a:headEnd type="none" w="med" len="med"/>
              <a:tailEnd type="none" w="med" len="med"/>
            </a:ln>
          </p:spPr>
        </p:cxnSp>
        <p:sp>
          <p:nvSpPr>
            <p:cNvPr id="58" name="Google Shape;1394;p149">
              <a:extLst>
                <a:ext uri="{FF2B5EF4-FFF2-40B4-BE49-F238E27FC236}">
                  <a16:creationId xmlns:a16="http://schemas.microsoft.com/office/drawing/2014/main" id="{CD987D5D-4B7A-7241-AE57-0A2E53D3B1B8}"/>
                </a:ext>
              </a:extLst>
            </p:cNvPr>
            <p:cNvSpPr txBox="1"/>
            <p:nvPr/>
          </p:nvSpPr>
          <p:spPr>
            <a:xfrm>
              <a:off x="3186559" y="3253862"/>
              <a:ext cx="2098200" cy="2081100"/>
            </a:xfrm>
            <a:prstGeom prst="rect">
              <a:avLst/>
            </a:prstGeom>
            <a:noFill/>
            <a:ln>
              <a:noFill/>
            </a:ln>
          </p:spPr>
          <p:txBody>
            <a:bodyPr spcFirstLastPara="1" wrap="square" lIns="0" tIns="0" rIns="0" bIns="0" anchor="t" anchorCtr="0">
              <a:noAutofit/>
            </a:bodyPr>
            <a:lstStyle/>
            <a:p>
              <a:pPr>
                <a:spcAft>
                  <a:spcPts val="1000"/>
                </a:spcAft>
              </a:pPr>
              <a:r>
                <a:rPr lang="en-US" i="1" dirty="0">
                  <a:solidFill>
                    <a:schemeClr val="accent1"/>
                  </a:solidFill>
                  <a:latin typeface="Salesforce Sans"/>
                  <a:ea typeface="Salesforce Sans"/>
                  <a:cs typeface="Salesforce Sans"/>
                  <a:sym typeface="Salesforce Sans"/>
                </a:rPr>
                <a:t>New metrics which are Co-Owned metrics between units </a:t>
              </a:r>
              <a:endParaRPr lang="en-US" dirty="0">
                <a:solidFill>
                  <a:schemeClr val="accent1"/>
                </a:solidFill>
                <a:latin typeface="Salesforce Sans"/>
                <a:ea typeface="Salesforce Sans"/>
                <a:cs typeface="Salesforce Sans"/>
                <a:sym typeface="Salesforce Sans"/>
              </a:endParaRPr>
            </a:p>
            <a:p>
              <a:pPr marL="0" lvl="0" indent="0" algn="l" rtl="0">
                <a:spcBef>
                  <a:spcPts val="0"/>
                </a:spcBef>
                <a:spcAft>
                  <a:spcPts val="1000"/>
                </a:spcAft>
                <a:buNone/>
              </a:pPr>
              <a:r>
                <a:rPr lang="en-US" dirty="0">
                  <a:solidFill>
                    <a:schemeClr val="accent1"/>
                  </a:solidFill>
                  <a:latin typeface="Salesforce Sans"/>
                  <a:ea typeface="Salesforce Sans"/>
                  <a:cs typeface="Salesforce Sans"/>
                  <a:sym typeface="Salesforce Sans"/>
                </a:rPr>
                <a:t>New metrics to measure the experience become focus: NPS, and CSAT</a:t>
              </a:r>
            </a:p>
            <a:p>
              <a:pPr marL="0" lvl="0" indent="0" algn="l" rtl="0">
                <a:spcBef>
                  <a:spcPts val="0"/>
                </a:spcBef>
                <a:spcAft>
                  <a:spcPts val="1000"/>
                </a:spcAft>
                <a:buNone/>
              </a:pPr>
              <a:r>
                <a:rPr lang="en-US" dirty="0">
                  <a:solidFill>
                    <a:schemeClr val="accent1"/>
                  </a:solidFill>
                  <a:latin typeface="Salesforce Sans"/>
                  <a:ea typeface="Salesforce Sans"/>
                  <a:cs typeface="Salesforce Sans"/>
                  <a:sym typeface="Salesforce Sans"/>
                </a:rPr>
                <a:t>Progress to NPS over time, and by account. . </a:t>
              </a:r>
            </a:p>
          </p:txBody>
        </p:sp>
      </p:grpSp>
      <p:grpSp>
        <p:nvGrpSpPr>
          <p:cNvPr id="19" name="Group 18">
            <a:extLst>
              <a:ext uri="{FF2B5EF4-FFF2-40B4-BE49-F238E27FC236}">
                <a16:creationId xmlns:a16="http://schemas.microsoft.com/office/drawing/2014/main" id="{CB327FD8-8A5B-DC44-B840-6A92224FABC0}"/>
              </a:ext>
            </a:extLst>
          </p:cNvPr>
          <p:cNvGrpSpPr/>
          <p:nvPr/>
        </p:nvGrpSpPr>
        <p:grpSpPr>
          <a:xfrm>
            <a:off x="8897330" y="1864977"/>
            <a:ext cx="2720153" cy="3749761"/>
            <a:chOff x="5667975" y="2099900"/>
            <a:chExt cx="2265000" cy="4104817"/>
          </a:xfrm>
        </p:grpSpPr>
        <p:sp>
          <p:nvSpPr>
            <p:cNvPr id="55" name="Google Shape;1391;p149">
              <a:extLst>
                <a:ext uri="{FF2B5EF4-FFF2-40B4-BE49-F238E27FC236}">
                  <a16:creationId xmlns:a16="http://schemas.microsoft.com/office/drawing/2014/main" id="{A87C5553-D81C-0A45-B085-F0C281EAEAA6}"/>
                </a:ext>
              </a:extLst>
            </p:cNvPr>
            <p:cNvSpPr/>
            <p:nvPr/>
          </p:nvSpPr>
          <p:spPr>
            <a:xfrm>
              <a:off x="5667975" y="2099900"/>
              <a:ext cx="2265000" cy="4104817"/>
            </a:xfrm>
            <a:prstGeom prst="roundRect">
              <a:avLst>
                <a:gd name="adj" fmla="val 6914"/>
              </a:avLst>
            </a:prstGeom>
            <a:solidFill>
              <a:srgbClr val="FFFFFF"/>
            </a:solidFill>
            <a:ln>
              <a:noFill/>
            </a:ln>
            <a:effectLst>
              <a:outerShdw blurRad="528638" dist="76200" dir="7380000" algn="bl" rotWithShape="0">
                <a:srgbClr val="000000">
                  <a:alpha val="12000"/>
                </a:srgbClr>
              </a:outerShdw>
            </a:effectLst>
          </p:spPr>
          <p:txBody>
            <a:bodyPr spcFirstLastPara="1" wrap="square" lIns="91425" tIns="91425" rIns="91425" bIns="91425" anchor="t" anchorCtr="0">
              <a:noAutofit/>
            </a:bodyPr>
            <a:lstStyle/>
            <a:p>
              <a:pPr marL="91440" marR="0" lvl="0" indent="0" algn="l" rtl="0">
                <a:lnSpc>
                  <a:spcPct val="100000"/>
                </a:lnSpc>
                <a:spcBef>
                  <a:spcPts val="0"/>
                </a:spcBef>
                <a:spcAft>
                  <a:spcPts val="0"/>
                </a:spcAft>
                <a:buNone/>
              </a:pPr>
              <a:endParaRPr sz="1600">
                <a:solidFill>
                  <a:schemeClr val="accent1"/>
                </a:solidFill>
                <a:latin typeface="Salesforce Sans"/>
                <a:ea typeface="Salesforce Sans"/>
                <a:cs typeface="Salesforce Sans"/>
                <a:sym typeface="Salesforce Sans"/>
              </a:endParaRPr>
            </a:p>
          </p:txBody>
        </p:sp>
        <p:sp>
          <p:nvSpPr>
            <p:cNvPr id="57" name="Google Shape;1393;p149">
              <a:extLst>
                <a:ext uri="{FF2B5EF4-FFF2-40B4-BE49-F238E27FC236}">
                  <a16:creationId xmlns:a16="http://schemas.microsoft.com/office/drawing/2014/main" id="{7E855970-4C38-8041-8B7B-51B9359BA771}"/>
                </a:ext>
              </a:extLst>
            </p:cNvPr>
            <p:cNvSpPr txBox="1"/>
            <p:nvPr/>
          </p:nvSpPr>
          <p:spPr>
            <a:xfrm>
              <a:off x="5782232" y="3356718"/>
              <a:ext cx="2011800" cy="2193300"/>
            </a:xfrm>
            <a:prstGeom prst="rect">
              <a:avLst/>
            </a:prstGeom>
            <a:noFill/>
            <a:ln>
              <a:noFill/>
            </a:ln>
          </p:spPr>
          <p:txBody>
            <a:bodyPr spcFirstLastPara="1" wrap="square" lIns="0" tIns="0" rIns="0" bIns="0" anchor="t" anchorCtr="0">
              <a:noAutofit/>
            </a:bodyPr>
            <a:lstStyle/>
            <a:p>
              <a:pPr>
                <a:spcAft>
                  <a:spcPts val="1000"/>
                </a:spcAft>
              </a:pPr>
              <a:r>
                <a:rPr lang="en-US" i="1" dirty="0">
                  <a:solidFill>
                    <a:schemeClr val="accent1"/>
                  </a:solidFill>
                  <a:latin typeface="Salesforce Sans"/>
                  <a:ea typeface="Salesforce Sans"/>
                  <a:cs typeface="Salesforce Sans"/>
                  <a:sym typeface="Salesforce Sans"/>
                </a:rPr>
                <a:t>Metrics progress to outcomes, becoming Co-Owned outcomes</a:t>
              </a:r>
              <a:endParaRPr lang="en-US" dirty="0">
                <a:solidFill>
                  <a:schemeClr val="accent1"/>
                </a:solidFill>
                <a:latin typeface="Salesforce Sans"/>
                <a:ea typeface="Salesforce Sans"/>
                <a:cs typeface="Salesforce Sans"/>
                <a:sym typeface="Salesforce Sans"/>
              </a:endParaRPr>
            </a:p>
            <a:p>
              <a:pPr marL="0" marR="0" lvl="0" indent="0" algn="l" rtl="0">
                <a:lnSpc>
                  <a:spcPct val="100000"/>
                </a:lnSpc>
                <a:spcBef>
                  <a:spcPts val="0"/>
                </a:spcBef>
                <a:spcAft>
                  <a:spcPts val="1000"/>
                </a:spcAft>
                <a:buNone/>
              </a:pPr>
              <a:r>
                <a:rPr lang="en-US" dirty="0">
                  <a:solidFill>
                    <a:schemeClr val="accent1"/>
                  </a:solidFill>
                  <a:latin typeface="Salesforce Sans"/>
                  <a:ea typeface="Salesforce Sans"/>
                  <a:cs typeface="Salesforce Sans"/>
                  <a:sym typeface="Salesforce Sans"/>
                </a:rPr>
                <a:t>Time to Value replaces NPS as north star.</a:t>
              </a:r>
            </a:p>
            <a:p>
              <a:pPr marL="0" marR="0" lvl="0" indent="0" algn="l" rtl="0">
                <a:lnSpc>
                  <a:spcPct val="100000"/>
                </a:lnSpc>
                <a:spcBef>
                  <a:spcPts val="0"/>
                </a:spcBef>
                <a:spcAft>
                  <a:spcPts val="1000"/>
                </a:spcAft>
                <a:buNone/>
              </a:pPr>
              <a:r>
                <a:rPr lang="en-US" dirty="0">
                  <a:solidFill>
                    <a:schemeClr val="accent1"/>
                  </a:solidFill>
                  <a:latin typeface="Salesforce Sans"/>
                  <a:ea typeface="Salesforce Sans"/>
                  <a:cs typeface="Salesforce Sans"/>
                  <a:sym typeface="Salesforce Sans"/>
                </a:rPr>
                <a:t>Progress to looking at TTV by persona, and shifting outcomes based on customers maturity. </a:t>
              </a:r>
            </a:p>
          </p:txBody>
        </p:sp>
        <p:sp>
          <p:nvSpPr>
            <p:cNvPr id="59" name="Google Shape;1395;p149">
              <a:extLst>
                <a:ext uri="{FF2B5EF4-FFF2-40B4-BE49-F238E27FC236}">
                  <a16:creationId xmlns:a16="http://schemas.microsoft.com/office/drawing/2014/main" id="{DEC51994-076C-6B48-9026-7CCD2CD4A650}"/>
                </a:ext>
              </a:extLst>
            </p:cNvPr>
            <p:cNvSpPr txBox="1"/>
            <p:nvPr/>
          </p:nvSpPr>
          <p:spPr>
            <a:xfrm>
              <a:off x="5782232" y="2317002"/>
              <a:ext cx="1961100" cy="43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1000"/>
                </a:spcAft>
                <a:buNone/>
              </a:pPr>
              <a:r>
                <a:rPr lang="en-US" sz="1800" b="1" dirty="0">
                  <a:solidFill>
                    <a:schemeClr val="accent1"/>
                  </a:solidFill>
                  <a:latin typeface="Salesforce Sans"/>
                  <a:ea typeface="Salesforce Sans"/>
                  <a:cs typeface="Salesforce Sans"/>
                  <a:sym typeface="Salesforce Sans"/>
                </a:rPr>
                <a:t>Transend To Focus On Outcomes </a:t>
              </a:r>
              <a:endParaRPr sz="1800" b="1" dirty="0">
                <a:solidFill>
                  <a:schemeClr val="accent1"/>
                </a:solidFill>
                <a:latin typeface="Salesforce Sans"/>
                <a:ea typeface="Salesforce Sans"/>
                <a:cs typeface="Salesforce Sans"/>
                <a:sym typeface="Salesforce Sans"/>
              </a:endParaRPr>
            </a:p>
          </p:txBody>
        </p:sp>
        <p:cxnSp>
          <p:nvCxnSpPr>
            <p:cNvPr id="60" name="Google Shape;1396;p149">
              <a:extLst>
                <a:ext uri="{FF2B5EF4-FFF2-40B4-BE49-F238E27FC236}">
                  <a16:creationId xmlns:a16="http://schemas.microsoft.com/office/drawing/2014/main" id="{12A53721-38F3-024A-B7EA-8D80AA9DE93D}"/>
                </a:ext>
              </a:extLst>
            </p:cNvPr>
            <p:cNvCxnSpPr/>
            <p:nvPr/>
          </p:nvCxnSpPr>
          <p:spPr>
            <a:xfrm rot="10800000">
              <a:off x="5782175" y="3224509"/>
              <a:ext cx="2029500" cy="0"/>
            </a:xfrm>
            <a:prstGeom prst="straightConnector1">
              <a:avLst/>
            </a:prstGeom>
            <a:noFill/>
            <a:ln w="19050" cap="flat" cmpd="sng">
              <a:solidFill>
                <a:schemeClr val="dk2"/>
              </a:solidFill>
              <a:prstDash val="solid"/>
              <a:round/>
              <a:headEnd type="none" w="med" len="med"/>
              <a:tailEnd type="none" w="med" len="med"/>
            </a:ln>
          </p:spPr>
        </p:cxnSp>
      </p:grpSp>
      <p:pic>
        <p:nvPicPr>
          <p:cNvPr id="14" name="Google Shape;1160;p101">
            <a:extLst>
              <a:ext uri="{FF2B5EF4-FFF2-40B4-BE49-F238E27FC236}">
                <a16:creationId xmlns:a16="http://schemas.microsoft.com/office/drawing/2014/main" id="{4424109E-2845-3A45-B790-852116579763}"/>
              </a:ext>
            </a:extLst>
          </p:cNvPr>
          <p:cNvPicPr preferRelativeResize="0"/>
          <p:nvPr/>
        </p:nvPicPr>
        <p:blipFill>
          <a:blip r:embed="rId7">
            <a:alphaModFix/>
          </a:blip>
          <a:stretch>
            <a:fillRect/>
          </a:stretch>
        </p:blipFill>
        <p:spPr>
          <a:xfrm>
            <a:off x="5220620" y="1466568"/>
            <a:ext cx="973096" cy="1024753"/>
          </a:xfrm>
          <a:prstGeom prst="rect">
            <a:avLst/>
          </a:prstGeom>
          <a:noFill/>
          <a:ln>
            <a:noFill/>
          </a:ln>
        </p:spPr>
      </p:pic>
      <p:pic>
        <p:nvPicPr>
          <p:cNvPr id="15" name="Google Shape;1161;p101">
            <a:extLst>
              <a:ext uri="{FF2B5EF4-FFF2-40B4-BE49-F238E27FC236}">
                <a16:creationId xmlns:a16="http://schemas.microsoft.com/office/drawing/2014/main" id="{1EFA7343-F4CE-9F4C-BB10-EC0BF7FD377F}"/>
              </a:ext>
            </a:extLst>
          </p:cNvPr>
          <p:cNvPicPr preferRelativeResize="0"/>
          <p:nvPr/>
        </p:nvPicPr>
        <p:blipFill>
          <a:blip r:embed="rId8">
            <a:alphaModFix/>
          </a:blip>
          <a:stretch>
            <a:fillRect/>
          </a:stretch>
        </p:blipFill>
        <p:spPr>
          <a:xfrm>
            <a:off x="8102600" y="1493183"/>
            <a:ext cx="973096" cy="1024753"/>
          </a:xfrm>
          <a:prstGeom prst="rect">
            <a:avLst/>
          </a:prstGeom>
          <a:noFill/>
          <a:ln>
            <a:noFill/>
          </a:ln>
        </p:spPr>
      </p:pic>
      <p:pic>
        <p:nvPicPr>
          <p:cNvPr id="16" name="Google Shape;1162;p101">
            <a:extLst>
              <a:ext uri="{FF2B5EF4-FFF2-40B4-BE49-F238E27FC236}">
                <a16:creationId xmlns:a16="http://schemas.microsoft.com/office/drawing/2014/main" id="{03159288-38BD-9D4C-86BA-E6C46886D3FF}"/>
              </a:ext>
            </a:extLst>
          </p:cNvPr>
          <p:cNvPicPr preferRelativeResize="0"/>
          <p:nvPr/>
        </p:nvPicPr>
        <p:blipFill>
          <a:blip r:embed="rId9">
            <a:alphaModFix/>
          </a:blip>
          <a:stretch>
            <a:fillRect/>
          </a:stretch>
        </p:blipFill>
        <p:spPr>
          <a:xfrm>
            <a:off x="11134810" y="1477533"/>
            <a:ext cx="973096" cy="1024753"/>
          </a:xfrm>
          <a:prstGeom prst="rect">
            <a:avLst/>
          </a:prstGeom>
          <a:noFill/>
          <a:ln>
            <a:noFill/>
          </a:ln>
        </p:spPr>
      </p:pic>
      <p:sp>
        <p:nvSpPr>
          <p:cNvPr id="61" name="Google Shape;883;p79">
            <a:extLst>
              <a:ext uri="{FF2B5EF4-FFF2-40B4-BE49-F238E27FC236}">
                <a16:creationId xmlns:a16="http://schemas.microsoft.com/office/drawing/2014/main" id="{CA7B1916-EA68-4D4D-B481-C941AF8AE143}"/>
              </a:ext>
            </a:extLst>
          </p:cNvPr>
          <p:cNvSpPr txBox="1"/>
          <p:nvPr/>
        </p:nvSpPr>
        <p:spPr>
          <a:xfrm>
            <a:off x="323684" y="721330"/>
            <a:ext cx="5106854" cy="109206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Strategy: </a:t>
            </a:r>
            <a:r>
              <a:rPr lang="en-US" sz="3066" dirty="0">
                <a:solidFill>
                  <a:srgbClr val="434343"/>
                </a:solidFill>
                <a:latin typeface="Salesforce Sans"/>
                <a:ea typeface="Salesforce Sans"/>
                <a:cs typeface="Salesforce Sans"/>
                <a:sym typeface="Salesforce Sans"/>
              </a:rPr>
              <a:t>The Pathway To Transcended Metrics </a:t>
            </a:r>
          </a:p>
          <a:p>
            <a:pPr>
              <a:lnSpc>
                <a:spcPct val="90000"/>
              </a:lnSpc>
            </a:pPr>
            <a:endParaRPr sz="1800"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50000"/>
                </a:schemeClr>
              </a:solidFill>
              <a:latin typeface="Salesforce Sans Thin" panose="020B0205020202020203" pitchFamily="34" charset="77"/>
            </a:endParaRPr>
          </a:p>
        </p:txBody>
      </p:sp>
      <p:sp>
        <p:nvSpPr>
          <p:cNvPr id="62" name="Google Shape;904;p79">
            <a:extLst>
              <a:ext uri="{FF2B5EF4-FFF2-40B4-BE49-F238E27FC236}">
                <a16:creationId xmlns:a16="http://schemas.microsoft.com/office/drawing/2014/main" id="{AD282B04-A601-D148-9DA8-E017A69326CD}"/>
              </a:ext>
            </a:extLst>
          </p:cNvPr>
          <p:cNvSpPr/>
          <p:nvPr/>
        </p:nvSpPr>
        <p:spPr>
          <a:xfrm>
            <a:off x="495302" y="1897285"/>
            <a:ext cx="473477" cy="72381"/>
          </a:xfrm>
          <a:prstGeom prst="rect">
            <a:avLst/>
          </a:prstGeom>
          <a:solidFill>
            <a:srgbClr val="00B0F0"/>
          </a:solidFill>
          <a:ln>
            <a:noFill/>
          </a:ln>
        </p:spPr>
        <p:txBody>
          <a:bodyPr spcFirstLastPara="1" wrap="square" lIns="121868" tIns="121868" rIns="121868" bIns="121868" anchor="ctr" anchorCtr="0">
            <a:noAutofit/>
          </a:bodyPr>
          <a:lstStyle/>
          <a:p>
            <a:endParaRPr sz="1866"/>
          </a:p>
        </p:txBody>
      </p:sp>
      <p:sp>
        <p:nvSpPr>
          <p:cNvPr id="63" name="Google Shape;690;p73">
            <a:extLst>
              <a:ext uri="{FF2B5EF4-FFF2-40B4-BE49-F238E27FC236}">
                <a16:creationId xmlns:a16="http://schemas.microsoft.com/office/drawing/2014/main" id="{0EFB90C8-9F88-E34C-831D-A38FC4C8D50C}"/>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66" name="Google Shape;693;p73">
            <a:extLst>
              <a:ext uri="{FF2B5EF4-FFF2-40B4-BE49-F238E27FC236}">
                <a16:creationId xmlns:a16="http://schemas.microsoft.com/office/drawing/2014/main" id="{010C81B0-A9C9-DC49-A3E4-E87939ABE38C}"/>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27" name="Google Shape;692;p73">
            <a:extLst>
              <a:ext uri="{FF2B5EF4-FFF2-40B4-BE49-F238E27FC236}">
                <a16:creationId xmlns:a16="http://schemas.microsoft.com/office/drawing/2014/main" id="{21C721A4-66AA-DB45-A32F-561F8339FD17}"/>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Outcome Centric  </a:t>
            </a:r>
            <a:endParaRPr sz="1466" b="1" dirty="0">
              <a:solidFill>
                <a:srgbClr val="3EA1E0"/>
              </a:solidFill>
              <a:latin typeface="Salesforce Sans"/>
              <a:ea typeface="Salesforce Sans"/>
              <a:cs typeface="Salesforce Sans"/>
              <a:sym typeface="Salesforce Sans"/>
            </a:endParaRPr>
          </a:p>
        </p:txBody>
      </p:sp>
      <p:sp>
        <p:nvSpPr>
          <p:cNvPr id="33" name="Google Shape;3619;p501">
            <a:extLst>
              <a:ext uri="{FF2B5EF4-FFF2-40B4-BE49-F238E27FC236}">
                <a16:creationId xmlns:a16="http://schemas.microsoft.com/office/drawing/2014/main" id="{44A373AF-C819-E847-B973-C60848765F4B}"/>
              </a:ext>
            </a:extLst>
          </p:cNvPr>
          <p:cNvSpPr txBox="1"/>
          <p:nvPr/>
        </p:nvSpPr>
        <p:spPr>
          <a:xfrm>
            <a:off x="4317456" y="5766570"/>
            <a:ext cx="7380102" cy="990300"/>
          </a:xfrm>
          <a:prstGeom prst="rect">
            <a:avLst/>
          </a:prstGeom>
          <a:noFill/>
          <a:ln>
            <a:noFill/>
          </a:ln>
        </p:spPr>
        <p:txBody>
          <a:bodyPr spcFirstLastPara="1" wrap="square" lIns="91475" tIns="91475" rIns="91475" bIns="91475" anchor="t" anchorCtr="0">
            <a:noAutofit/>
          </a:bodyPr>
          <a:lstStyle/>
          <a:p>
            <a:pPr marL="0" lvl="0" indent="0" algn="l" rtl="0">
              <a:spcBef>
                <a:spcPts val="0"/>
              </a:spcBef>
              <a:spcAft>
                <a:spcPts val="0"/>
              </a:spcAft>
              <a:buNone/>
            </a:pPr>
            <a:r>
              <a:rPr lang="en-US" sz="1600" b="1" dirty="0">
                <a:solidFill>
                  <a:schemeClr val="accent1"/>
                </a:solidFill>
                <a:latin typeface="Salesforce Sans"/>
                <a:ea typeface="Salesforce Sans"/>
                <a:cs typeface="Salesforce Sans"/>
                <a:sym typeface="Salesforce Sans"/>
              </a:rPr>
              <a:t>Can You Leapfrog To Outcomes? </a:t>
            </a:r>
            <a:r>
              <a:rPr lang="en-US" dirty="0">
                <a:solidFill>
                  <a:schemeClr val="bg2">
                    <a:lumMod val="50000"/>
                  </a:schemeClr>
                </a:solidFill>
                <a:latin typeface="Salesforce Sans Thin" panose="020B0205020202020203" pitchFamily="34" charset="77"/>
                <a:ea typeface="Salesforce Sans"/>
                <a:cs typeface="Salesforce Sans"/>
                <a:sym typeface="Salesforce Sans Light"/>
              </a:rPr>
              <a:t>Many of the companies we interviewed have been on this journey upwards of 6 years, however with a clear path it may now be possible to leapfrog many of these steps with the right corporate appetite. </a:t>
            </a:r>
            <a:endParaRPr dirty="0">
              <a:solidFill>
                <a:schemeClr val="bg2">
                  <a:lumMod val="50000"/>
                </a:schemeClr>
              </a:solidFill>
              <a:latin typeface="Salesforce Sans Thin" panose="020B0205020202020203" pitchFamily="34" charset="77"/>
              <a:ea typeface="Salesforce Sans"/>
              <a:cs typeface="Salesforce Sans"/>
              <a:sym typeface="Salesforce Sans"/>
            </a:endParaRPr>
          </a:p>
          <a:p>
            <a:pPr marL="0" lvl="0" indent="0" algn="l" rtl="0">
              <a:spcBef>
                <a:spcPts val="1000"/>
              </a:spcBef>
              <a:spcAft>
                <a:spcPts val="0"/>
              </a:spcAft>
              <a:buNone/>
            </a:pPr>
            <a:endParaRPr dirty="0">
              <a:solidFill>
                <a:schemeClr val="bg2">
                  <a:lumMod val="75000"/>
                </a:schemeClr>
              </a:solidFill>
              <a:latin typeface="Salesforce Sans Thin" panose="020B0205020202020203" pitchFamily="34" charset="77"/>
              <a:ea typeface="Salesforce Sans Light"/>
              <a:cs typeface="Salesforce Sans Light"/>
              <a:sym typeface="Salesforce Sans Light"/>
            </a:endParaRPr>
          </a:p>
          <a:p>
            <a:pPr marL="0" lvl="0" indent="0" algn="l" rtl="0">
              <a:spcBef>
                <a:spcPts val="1000"/>
              </a:spcBef>
              <a:spcAft>
                <a:spcPts val="0"/>
              </a:spcAft>
              <a:buNone/>
            </a:pPr>
            <a:endParaRPr sz="1600" dirty="0">
              <a:solidFill>
                <a:srgbClr val="434343"/>
              </a:solidFill>
              <a:latin typeface="Salesforce Sans Light"/>
              <a:ea typeface="Salesforce Sans Light"/>
              <a:cs typeface="Salesforce Sans Light"/>
              <a:sym typeface="Salesforce Sans Light"/>
            </a:endParaRPr>
          </a:p>
        </p:txBody>
      </p:sp>
      <p:grpSp>
        <p:nvGrpSpPr>
          <p:cNvPr id="34" name="Google Shape;3643;p501">
            <a:extLst>
              <a:ext uri="{FF2B5EF4-FFF2-40B4-BE49-F238E27FC236}">
                <a16:creationId xmlns:a16="http://schemas.microsoft.com/office/drawing/2014/main" id="{841B9805-3A06-024B-927C-C47F0343C45C}"/>
              </a:ext>
            </a:extLst>
          </p:cNvPr>
          <p:cNvGrpSpPr/>
          <p:nvPr/>
        </p:nvGrpSpPr>
        <p:grpSpPr>
          <a:xfrm rot="-5400000">
            <a:off x="4062000" y="5933012"/>
            <a:ext cx="172818" cy="164326"/>
            <a:chOff x="2821051" y="1279860"/>
            <a:chExt cx="275100" cy="268200"/>
          </a:xfrm>
        </p:grpSpPr>
        <p:sp>
          <p:nvSpPr>
            <p:cNvPr id="35" name="Google Shape;3644;p501">
              <a:extLst>
                <a:ext uri="{FF2B5EF4-FFF2-40B4-BE49-F238E27FC236}">
                  <a16:creationId xmlns:a16="http://schemas.microsoft.com/office/drawing/2014/main" id="{0283667B-32DB-1C42-8287-B779CD1390BE}"/>
                </a:ext>
              </a:extLst>
            </p:cNvPr>
            <p:cNvSpPr/>
            <p:nvPr/>
          </p:nvSpPr>
          <p:spPr>
            <a:xfrm rot="5400000">
              <a:off x="2824501" y="1276410"/>
              <a:ext cx="268200" cy="275100"/>
            </a:xfrm>
            <a:prstGeom prst="ellipse">
              <a:avLst/>
            </a:prstGeom>
            <a:solidFill>
              <a:schemeClr val="accent1"/>
            </a:solidFill>
            <a:ln>
              <a:noFill/>
            </a:ln>
          </p:spPr>
          <p:txBody>
            <a:bodyPr spcFirstLastPara="1" wrap="square" lIns="89900" tIns="89900" rIns="89900" bIns="89900" anchor="ctr" anchorCtr="0">
              <a:noAutofit/>
            </a:bodyPr>
            <a:lstStyle/>
            <a:p>
              <a:pPr marL="0" lvl="0" indent="0" algn="l" rtl="0">
                <a:spcBef>
                  <a:spcPts val="0"/>
                </a:spcBef>
                <a:spcAft>
                  <a:spcPts val="0"/>
                </a:spcAft>
                <a:buNone/>
              </a:pPr>
              <a:endParaRPr/>
            </a:p>
          </p:txBody>
        </p:sp>
        <p:pic>
          <p:nvPicPr>
            <p:cNvPr id="36" name="Google Shape;3645;p501">
              <a:extLst>
                <a:ext uri="{FF2B5EF4-FFF2-40B4-BE49-F238E27FC236}">
                  <a16:creationId xmlns:a16="http://schemas.microsoft.com/office/drawing/2014/main" id="{2B83F317-E409-2142-B53B-E7E152CC7F9C}"/>
                </a:ext>
              </a:extLst>
            </p:cNvPr>
            <p:cNvPicPr preferRelativeResize="0"/>
            <p:nvPr/>
          </p:nvPicPr>
          <p:blipFill>
            <a:blip r:embed="rId10">
              <a:alphaModFix/>
            </a:blip>
            <a:stretch>
              <a:fillRect/>
            </a:stretch>
          </p:blipFill>
          <p:spPr>
            <a:xfrm rot="5400000">
              <a:off x="2859301" y="1325268"/>
              <a:ext cx="198603" cy="177456"/>
            </a:xfrm>
            <a:prstGeom prst="rect">
              <a:avLst/>
            </a:prstGeom>
            <a:noFill/>
            <a:ln>
              <a:noFill/>
            </a:ln>
          </p:spPr>
        </p:pic>
      </p:grpSp>
    </p:spTree>
    <p:extLst>
      <p:ext uri="{BB962C8B-B14F-4D97-AF65-F5344CB8AC3E}">
        <p14:creationId xmlns:p14="http://schemas.microsoft.com/office/powerpoint/2010/main" val="98614592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7"/>
          <p:cNvSpPr txBox="1"/>
          <p:nvPr/>
        </p:nvSpPr>
        <p:spPr>
          <a:xfrm>
            <a:off x="7955264" y="2122275"/>
            <a:ext cx="2537339" cy="3901384"/>
          </a:xfrm>
          <a:prstGeom prst="rect">
            <a:avLst/>
          </a:prstGeom>
          <a:noFill/>
          <a:ln>
            <a:noFill/>
          </a:ln>
        </p:spPr>
        <p:txBody>
          <a:bodyPr spcFirstLastPara="1" wrap="square" lIns="121868" tIns="121868" rIns="121868" bIns="121868" anchor="t" anchorCtr="0">
            <a:noAutofit/>
          </a:bodyPr>
          <a:lstStyle/>
          <a:p>
            <a:pPr>
              <a:buClr>
                <a:schemeClr val="dk1"/>
              </a:buClr>
              <a:buSzPts val="1100"/>
            </a:pPr>
            <a:r>
              <a:rPr lang="en-US" sz="1600" b="1" dirty="0">
                <a:solidFill>
                  <a:srgbClr val="666666"/>
                </a:solidFill>
                <a:latin typeface="Salesforce Sans"/>
                <a:ea typeface="Salesforce Sans"/>
                <a:cs typeface="Salesforce Sans"/>
                <a:sym typeface="Salesforce Sans"/>
              </a:rPr>
              <a:t>Strategy</a:t>
            </a:r>
            <a:r>
              <a:rPr lang="en-US" sz="1600" dirty="0">
                <a:solidFill>
                  <a:srgbClr val="666666"/>
                </a:solidFill>
                <a:latin typeface="Salesforce Sans"/>
                <a:ea typeface="Salesforce Sans"/>
                <a:cs typeface="Salesforce Sans"/>
                <a:sym typeface="Salesforce Sans"/>
              </a:rPr>
              <a:t>: The Pathway To Radically Decreasing TTV </a:t>
            </a:r>
            <a:endParaRPr lang="en-US" sz="1600" b="1" dirty="0">
              <a:solidFill>
                <a:srgbClr val="666666"/>
              </a:solidFill>
              <a:latin typeface="Salesforce Sans"/>
              <a:ea typeface="Salesforce Sans"/>
              <a:cs typeface="Salesforce Sans"/>
              <a:sym typeface="Salesforce Sans"/>
            </a:endParaRPr>
          </a:p>
          <a:p>
            <a:pPr>
              <a:buClr>
                <a:schemeClr val="dk1"/>
              </a:buClr>
              <a:buSzPts val="1100"/>
            </a:pPr>
            <a:endParaRPr lang="en-US" sz="1600" b="1"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Tactic</a:t>
            </a:r>
            <a:r>
              <a:rPr lang="en-US" sz="1600" dirty="0">
                <a:solidFill>
                  <a:srgbClr val="666666"/>
                </a:solidFill>
                <a:latin typeface="Salesforce Sans"/>
                <a:ea typeface="Salesforce Sans"/>
                <a:cs typeface="Salesforce Sans"/>
                <a:sym typeface="Salesforce Sans"/>
              </a:rPr>
              <a:t>: The Rise of the Success Planner </a:t>
            </a: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Tactic</a:t>
            </a:r>
            <a:r>
              <a:rPr lang="en-US" sz="1600" dirty="0">
                <a:solidFill>
                  <a:srgbClr val="666666"/>
                </a:solidFill>
                <a:latin typeface="Salesforce Sans"/>
                <a:ea typeface="Salesforce Sans"/>
                <a:cs typeface="Salesforce Sans"/>
                <a:sym typeface="Salesforce Sans"/>
              </a:rPr>
              <a:t>: Better Business Review </a:t>
            </a:r>
            <a:endParaRPr lang="en-US" sz="1600" b="1" dirty="0">
              <a:solidFill>
                <a:srgbClr val="666666"/>
              </a:solidFill>
              <a:latin typeface="Salesforce Sans"/>
              <a:ea typeface="Salesforce Sans"/>
              <a:cs typeface="Salesforce Sans"/>
              <a:sym typeface="Salesforce Sans"/>
            </a:endParaRP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spcBef>
                <a:spcPts val="3466"/>
              </a:spcBef>
              <a:buClr>
                <a:schemeClr val="dk1"/>
              </a:buClr>
              <a:buSzPts val="1100"/>
            </a:pPr>
            <a:endParaRPr sz="1600" dirty="0">
              <a:solidFill>
                <a:srgbClr val="666666"/>
              </a:solidFill>
              <a:latin typeface="Salesforce Sans"/>
              <a:ea typeface="Salesforce Sans"/>
              <a:cs typeface="Salesforce Sans"/>
              <a:sym typeface="Salesforce Sans"/>
            </a:endParaRPr>
          </a:p>
          <a:p>
            <a:pPr>
              <a:spcBef>
                <a:spcPts val="3466"/>
              </a:spcBef>
            </a:pPr>
            <a:endParaRPr sz="1600" b="1" dirty="0">
              <a:solidFill>
                <a:srgbClr val="666666"/>
              </a:solidFill>
              <a:latin typeface="Salesforce Sans"/>
              <a:ea typeface="Salesforce Sans"/>
              <a:cs typeface="Salesforce Sans"/>
              <a:sym typeface="Salesforce Sans"/>
            </a:endParaRPr>
          </a:p>
          <a:p>
            <a:pPr>
              <a:spcBef>
                <a:spcPts val="1333"/>
              </a:spcBef>
              <a:buClr>
                <a:schemeClr val="dk1"/>
              </a:buClr>
              <a:buSzPts val="1100"/>
            </a:pPr>
            <a:endParaRPr sz="1600" b="1" dirty="0">
              <a:solidFill>
                <a:srgbClr val="666666"/>
              </a:solidFill>
              <a:latin typeface="Salesforce Sans"/>
              <a:ea typeface="Salesforce Sans"/>
              <a:cs typeface="Salesforce Sans"/>
              <a:sym typeface="Salesforce Sans"/>
            </a:endParaRPr>
          </a:p>
          <a:p>
            <a:pPr>
              <a:lnSpc>
                <a:spcPct val="115000"/>
              </a:lnSpc>
              <a:spcBef>
                <a:spcPts val="1333"/>
              </a:spcBef>
              <a:spcAft>
                <a:spcPts val="1066"/>
              </a:spcAft>
            </a:pPr>
            <a:endParaRPr sz="1866" dirty="0">
              <a:solidFill>
                <a:schemeClr val="dk2"/>
              </a:solidFill>
              <a:latin typeface="Salesforce Sans Light"/>
              <a:ea typeface="Salesforce Sans Light"/>
              <a:cs typeface="Salesforce Sans Light"/>
              <a:sym typeface="Salesforce Sans Light"/>
            </a:endParaRPr>
          </a:p>
        </p:txBody>
      </p:sp>
      <p:cxnSp>
        <p:nvCxnSpPr>
          <p:cNvPr id="835" name="Google Shape;835;p77"/>
          <p:cNvCxnSpPr/>
          <p:nvPr/>
        </p:nvCxnSpPr>
        <p:spPr>
          <a:xfrm>
            <a:off x="7828430" y="2076785"/>
            <a:ext cx="0" cy="2755682"/>
          </a:xfrm>
          <a:prstGeom prst="straightConnector1">
            <a:avLst/>
          </a:prstGeom>
          <a:noFill/>
          <a:ln w="9525" cap="flat" cmpd="sng">
            <a:solidFill>
              <a:srgbClr val="999999"/>
            </a:solidFill>
            <a:prstDash val="dot"/>
            <a:round/>
            <a:headEnd type="none" w="med" len="med"/>
            <a:tailEnd type="none" w="med" len="med"/>
          </a:ln>
        </p:spPr>
      </p:cxnSp>
      <p:sp>
        <p:nvSpPr>
          <p:cNvPr id="836" name="Google Shape;836;p77"/>
          <p:cNvSpPr txBox="1"/>
          <p:nvPr/>
        </p:nvSpPr>
        <p:spPr>
          <a:xfrm>
            <a:off x="786431" y="3403405"/>
            <a:ext cx="6412730" cy="1694359"/>
          </a:xfrm>
          <a:prstGeom prst="rect">
            <a:avLst/>
          </a:prstGeom>
          <a:noFill/>
          <a:ln>
            <a:noFill/>
          </a:ln>
        </p:spPr>
        <p:txBody>
          <a:bodyPr spcFirstLastPara="1" wrap="square" lIns="121868" tIns="121868" rIns="121868" bIns="121868" anchor="t" anchorCtr="0">
            <a:noAutofit/>
          </a:bodyPr>
          <a:lstStyle/>
          <a:p>
            <a:pPr>
              <a:lnSpc>
                <a:spcPct val="115000"/>
              </a:lnSpc>
              <a:spcAft>
                <a:spcPts val="1066"/>
              </a:spcAft>
              <a:buClr>
                <a:schemeClr val="dk1"/>
              </a:buClr>
              <a:buSzPts val="1100"/>
            </a:pPr>
            <a:r>
              <a:rPr lang="en" sz="1866" dirty="0">
                <a:solidFill>
                  <a:schemeClr val="dk2"/>
                </a:solidFill>
                <a:latin typeface="Salesforce Sans Light"/>
                <a:ea typeface="Salesforce Sans Light"/>
                <a:cs typeface="Salesforce Sans Light"/>
                <a:sym typeface="Salesforce Sans Light"/>
              </a:rPr>
              <a:t>Time to Value has been a standard customer success metric am</a:t>
            </a:r>
            <a:r>
              <a:rPr lang="en-US" sz="1866" dirty="0">
                <a:solidFill>
                  <a:schemeClr val="dk2"/>
                </a:solidFill>
                <a:latin typeface="Salesforce Sans Light"/>
                <a:ea typeface="Salesforce Sans Light"/>
                <a:cs typeface="Salesforce Sans Light"/>
                <a:sym typeface="Salesforce Sans Light"/>
              </a:rPr>
              <a:t>o</a:t>
            </a:r>
            <a:r>
              <a:rPr lang="en" sz="1866" dirty="0">
                <a:solidFill>
                  <a:schemeClr val="dk2"/>
                </a:solidFill>
                <a:latin typeface="Salesforce Sans Light"/>
                <a:ea typeface="Salesforce Sans Light"/>
                <a:cs typeface="Salesforce Sans Light"/>
                <a:sym typeface="Salesforce Sans Light"/>
              </a:rPr>
              <a:t>ng progressive businesses for a few years, however our research found it has risen in importance, and maturity of how it is calculated and achieved. </a:t>
            </a:r>
            <a:endParaRPr sz="1866" dirty="0">
              <a:solidFill>
                <a:schemeClr val="dk2"/>
              </a:solidFill>
              <a:latin typeface="Salesforce Sans Light"/>
              <a:ea typeface="Salesforce Sans Light"/>
              <a:cs typeface="Salesforce Sans Light"/>
              <a:sym typeface="Salesforce Sans Light"/>
            </a:endParaRPr>
          </a:p>
        </p:txBody>
      </p:sp>
      <p:sp>
        <p:nvSpPr>
          <p:cNvPr id="837" name="Google Shape;837;p77"/>
          <p:cNvSpPr/>
          <p:nvPr/>
        </p:nvSpPr>
        <p:spPr>
          <a:xfrm>
            <a:off x="7792240" y="2352512"/>
            <a:ext cx="72381" cy="72381"/>
          </a:xfrm>
          <a:prstGeom prst="ellipse">
            <a:avLst/>
          </a:prstGeom>
          <a:solidFill>
            <a:srgbClr val="00B0F0"/>
          </a:solidFill>
          <a:ln>
            <a:noFill/>
          </a:ln>
        </p:spPr>
        <p:txBody>
          <a:bodyPr spcFirstLastPara="1" wrap="square" lIns="121868" tIns="121868" rIns="121868" bIns="121868" anchor="ctr" anchorCtr="0">
            <a:noAutofit/>
          </a:bodyPr>
          <a:lstStyle/>
          <a:p>
            <a:endParaRPr sz="1866"/>
          </a:p>
        </p:txBody>
      </p:sp>
      <p:cxnSp>
        <p:nvCxnSpPr>
          <p:cNvPr id="838" name="Google Shape;838;p77"/>
          <p:cNvCxnSpPr/>
          <p:nvPr/>
        </p:nvCxnSpPr>
        <p:spPr>
          <a:xfrm rot="10800000">
            <a:off x="8072412" y="3079112"/>
            <a:ext cx="2015475" cy="0"/>
          </a:xfrm>
          <a:prstGeom prst="straightConnector1">
            <a:avLst/>
          </a:prstGeom>
          <a:noFill/>
          <a:ln w="9525" cap="flat" cmpd="sng">
            <a:solidFill>
              <a:srgbClr val="999999"/>
            </a:solidFill>
            <a:prstDash val="dot"/>
            <a:round/>
            <a:headEnd type="none" w="med" len="med"/>
            <a:tailEnd type="none" w="med" len="med"/>
          </a:ln>
        </p:spPr>
      </p:cxnSp>
      <p:cxnSp>
        <p:nvCxnSpPr>
          <p:cNvPr id="840" name="Google Shape;840;p77"/>
          <p:cNvCxnSpPr/>
          <p:nvPr/>
        </p:nvCxnSpPr>
        <p:spPr>
          <a:xfrm rot="10800000">
            <a:off x="7955264" y="3866526"/>
            <a:ext cx="2015475" cy="0"/>
          </a:xfrm>
          <a:prstGeom prst="straightConnector1">
            <a:avLst/>
          </a:prstGeom>
          <a:noFill/>
          <a:ln w="9525" cap="flat" cmpd="sng">
            <a:solidFill>
              <a:srgbClr val="999999"/>
            </a:solidFill>
            <a:prstDash val="dot"/>
            <a:round/>
            <a:headEnd type="none" w="med" len="med"/>
            <a:tailEnd type="none" w="med" len="med"/>
          </a:ln>
        </p:spPr>
      </p:cxnSp>
      <p:sp>
        <p:nvSpPr>
          <p:cNvPr id="841" name="Google Shape;841;p77"/>
          <p:cNvSpPr txBox="1"/>
          <p:nvPr/>
        </p:nvSpPr>
        <p:spPr>
          <a:xfrm>
            <a:off x="786431" y="1625301"/>
            <a:ext cx="6646969" cy="1454421"/>
          </a:xfrm>
          <a:prstGeom prst="rect">
            <a:avLst/>
          </a:prstGeom>
          <a:noFill/>
          <a:ln>
            <a:noFill/>
          </a:ln>
        </p:spPr>
        <p:txBody>
          <a:bodyPr spcFirstLastPara="1" wrap="square" lIns="91410" tIns="91410" rIns="91410" bIns="91410" anchor="t" anchorCtr="0">
            <a:noAutofit/>
          </a:bodyPr>
          <a:lstStyle/>
          <a:p>
            <a:pPr>
              <a:lnSpc>
                <a:spcPct val="90000"/>
              </a:lnSpc>
              <a:spcAft>
                <a:spcPts val="1066"/>
              </a:spcAft>
            </a:pPr>
            <a:r>
              <a:rPr lang="en-US" sz="3199" dirty="0">
                <a:solidFill>
                  <a:srgbClr val="666666"/>
                </a:solidFill>
                <a:latin typeface="Salesforce Sans Light"/>
                <a:ea typeface="Salesforce Sans Light"/>
                <a:cs typeface="Salesforce Sans Light"/>
                <a:sym typeface="Salesforce Sans Light"/>
              </a:rPr>
              <a:t>Fine Tuning </a:t>
            </a:r>
          </a:p>
          <a:p>
            <a:pPr>
              <a:lnSpc>
                <a:spcPct val="90000"/>
              </a:lnSpc>
              <a:spcAft>
                <a:spcPts val="1066"/>
              </a:spcAft>
            </a:pPr>
            <a:r>
              <a:rPr lang="en-US" sz="5332" b="1" dirty="0">
                <a:solidFill>
                  <a:srgbClr val="666666"/>
                </a:solidFill>
                <a:latin typeface="Salesforce Sans"/>
                <a:ea typeface="Salesforce Sans"/>
                <a:cs typeface="Salesforce Sans"/>
                <a:sym typeface="Salesforce Sans"/>
              </a:rPr>
              <a:t>Time To Value </a:t>
            </a:r>
          </a:p>
        </p:txBody>
      </p:sp>
      <p:sp>
        <p:nvSpPr>
          <p:cNvPr id="843" name="Google Shape;843;p77"/>
          <p:cNvSpPr/>
          <p:nvPr/>
        </p:nvSpPr>
        <p:spPr>
          <a:xfrm>
            <a:off x="934326" y="3198292"/>
            <a:ext cx="473477" cy="72381"/>
          </a:xfrm>
          <a:prstGeom prst="rect">
            <a:avLst/>
          </a:prstGeom>
          <a:solidFill>
            <a:schemeClr val="bg1">
              <a:lumMod val="65000"/>
            </a:schemeClr>
          </a:solidFill>
          <a:ln>
            <a:noFill/>
          </a:ln>
        </p:spPr>
        <p:txBody>
          <a:bodyPr spcFirstLastPara="1" wrap="square" lIns="121868" tIns="121868" rIns="121868" bIns="121868" anchor="ctr" anchorCtr="0">
            <a:noAutofit/>
          </a:bodyPr>
          <a:lstStyle/>
          <a:p>
            <a:endParaRPr sz="1866"/>
          </a:p>
        </p:txBody>
      </p:sp>
      <p:sp>
        <p:nvSpPr>
          <p:cNvPr id="18" name="Google Shape;690;p73">
            <a:extLst>
              <a:ext uri="{FF2B5EF4-FFF2-40B4-BE49-F238E27FC236}">
                <a16:creationId xmlns:a16="http://schemas.microsoft.com/office/drawing/2014/main" id="{38B46A45-E02A-4748-9507-DBA659331301}"/>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20" name="Google Shape;693;p73">
            <a:extLst>
              <a:ext uri="{FF2B5EF4-FFF2-40B4-BE49-F238E27FC236}">
                <a16:creationId xmlns:a16="http://schemas.microsoft.com/office/drawing/2014/main" id="{C0B5BA82-FF55-5B43-9B66-958A5EC89C0D}"/>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21" name="Google Shape;839;p77">
            <a:extLst>
              <a:ext uri="{FF2B5EF4-FFF2-40B4-BE49-F238E27FC236}">
                <a16:creationId xmlns:a16="http://schemas.microsoft.com/office/drawing/2014/main" id="{F2EE0522-C60C-0A44-BEE6-E6096FB1DDFD}"/>
              </a:ext>
            </a:extLst>
          </p:cNvPr>
          <p:cNvSpPr/>
          <p:nvPr/>
        </p:nvSpPr>
        <p:spPr>
          <a:xfrm>
            <a:off x="7792240" y="4239989"/>
            <a:ext cx="72381" cy="72381"/>
          </a:xfrm>
          <a:prstGeom prst="ellipse">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sp>
        <p:nvSpPr>
          <p:cNvPr id="24" name="Google Shape;839;p77">
            <a:extLst>
              <a:ext uri="{FF2B5EF4-FFF2-40B4-BE49-F238E27FC236}">
                <a16:creationId xmlns:a16="http://schemas.microsoft.com/office/drawing/2014/main" id="{FC456778-A6BB-9642-AD47-DD5C9615C52A}"/>
              </a:ext>
            </a:extLst>
          </p:cNvPr>
          <p:cNvSpPr/>
          <p:nvPr/>
        </p:nvSpPr>
        <p:spPr>
          <a:xfrm>
            <a:off x="7801371" y="3418435"/>
            <a:ext cx="72381" cy="72381"/>
          </a:xfrm>
          <a:prstGeom prst="ellipse">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pic>
        <p:nvPicPr>
          <p:cNvPr id="26" name="Google Shape;742;p104">
            <a:extLst>
              <a:ext uri="{FF2B5EF4-FFF2-40B4-BE49-F238E27FC236}">
                <a16:creationId xmlns:a16="http://schemas.microsoft.com/office/drawing/2014/main" id="{1DD8E0CC-2407-DE40-A116-0847DE83153F}"/>
              </a:ext>
            </a:extLst>
          </p:cNvPr>
          <p:cNvPicPr preferRelativeResize="0"/>
          <p:nvPr/>
        </p:nvPicPr>
        <p:blipFill rotWithShape="1">
          <a:blip r:embed="rId3">
            <a:alphaModFix/>
          </a:blip>
          <a:srcRect b="14471"/>
          <a:stretch/>
        </p:blipFill>
        <p:spPr>
          <a:xfrm>
            <a:off x="495302" y="6319285"/>
            <a:ext cx="3727960" cy="538715"/>
          </a:xfrm>
          <a:prstGeom prst="rect">
            <a:avLst/>
          </a:prstGeom>
          <a:noFill/>
          <a:ln>
            <a:noFill/>
          </a:ln>
        </p:spPr>
      </p:pic>
      <p:pic>
        <p:nvPicPr>
          <p:cNvPr id="27" name="Google Shape;751;p104">
            <a:extLst>
              <a:ext uri="{FF2B5EF4-FFF2-40B4-BE49-F238E27FC236}">
                <a16:creationId xmlns:a16="http://schemas.microsoft.com/office/drawing/2014/main" id="{90798E24-B783-B24C-8185-DD4B14D4C6AC}"/>
              </a:ext>
            </a:extLst>
          </p:cNvPr>
          <p:cNvPicPr preferRelativeResize="0"/>
          <p:nvPr/>
        </p:nvPicPr>
        <p:blipFill rotWithShape="1">
          <a:blip r:embed="rId4">
            <a:alphaModFix/>
          </a:blip>
          <a:srcRect b="1632"/>
          <a:stretch/>
        </p:blipFill>
        <p:spPr>
          <a:xfrm flipH="1">
            <a:off x="0" y="5225507"/>
            <a:ext cx="1860884" cy="1643164"/>
          </a:xfrm>
          <a:prstGeom prst="rect">
            <a:avLst/>
          </a:prstGeom>
          <a:noFill/>
          <a:ln>
            <a:noFill/>
          </a:ln>
        </p:spPr>
      </p:pic>
      <p:sp>
        <p:nvSpPr>
          <p:cNvPr id="16" name="Google Shape;692;p73">
            <a:extLst>
              <a:ext uri="{FF2B5EF4-FFF2-40B4-BE49-F238E27FC236}">
                <a16:creationId xmlns:a16="http://schemas.microsoft.com/office/drawing/2014/main" id="{DAAB9612-A9B4-9F48-9DC9-801C4D38F259}"/>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Time To Value </a:t>
            </a:r>
            <a:endParaRPr sz="1466" b="1" dirty="0">
              <a:solidFill>
                <a:srgbClr val="3EA1E0"/>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137858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39" name="Google Shape;1141;p88" descr="Picture 8">
            <a:extLst>
              <a:ext uri="{FF2B5EF4-FFF2-40B4-BE49-F238E27FC236}">
                <a16:creationId xmlns:a16="http://schemas.microsoft.com/office/drawing/2014/main" id="{50E0DB6C-8FE1-9643-9477-E6D34BE022BD}"/>
              </a:ext>
            </a:extLst>
          </p:cNvPr>
          <p:cNvPicPr preferRelativeResize="0"/>
          <p:nvPr/>
        </p:nvPicPr>
        <p:blipFill rotWithShape="1">
          <a:blip r:embed="rId3">
            <a:alphaModFix/>
          </a:blip>
          <a:srcRect t="76356" b="508"/>
          <a:stretch/>
        </p:blipFill>
        <p:spPr>
          <a:xfrm>
            <a:off x="3" y="5271246"/>
            <a:ext cx="12185646" cy="1585859"/>
          </a:xfrm>
          <a:prstGeom prst="rect">
            <a:avLst/>
          </a:prstGeom>
          <a:noFill/>
          <a:ln>
            <a:noFill/>
          </a:ln>
        </p:spPr>
      </p:pic>
      <p:sp>
        <p:nvSpPr>
          <p:cNvPr id="783" name="Google Shape;783;p106"/>
          <p:cNvSpPr/>
          <p:nvPr/>
        </p:nvSpPr>
        <p:spPr>
          <a:xfrm>
            <a:off x="495407" y="2260384"/>
            <a:ext cx="1809300" cy="3698374"/>
          </a:xfrm>
          <a:prstGeom prst="roundRect">
            <a:avLst>
              <a:gd name="adj" fmla="val 8527"/>
            </a:avLst>
          </a:prstGeom>
          <a:solidFill>
            <a:srgbClr val="FFFFFF"/>
          </a:solidFill>
          <a:ln>
            <a:noFill/>
          </a:ln>
          <a:effectLst>
            <a:outerShdw blurRad="142875" dist="66675" dir="7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6"/>
          <p:cNvSpPr/>
          <p:nvPr/>
        </p:nvSpPr>
        <p:spPr>
          <a:xfrm>
            <a:off x="2379795" y="2260384"/>
            <a:ext cx="1809300" cy="3698374"/>
          </a:xfrm>
          <a:prstGeom prst="roundRect">
            <a:avLst>
              <a:gd name="adj" fmla="val 9211"/>
            </a:avLst>
          </a:prstGeom>
          <a:solidFill>
            <a:srgbClr val="FFFFFF"/>
          </a:solidFill>
          <a:ln>
            <a:noFill/>
          </a:ln>
          <a:effectLst>
            <a:outerShdw blurRad="142875" dist="66675" dir="7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6"/>
          <p:cNvSpPr/>
          <p:nvPr/>
        </p:nvSpPr>
        <p:spPr>
          <a:xfrm>
            <a:off x="4258182" y="2260384"/>
            <a:ext cx="1809300" cy="3698374"/>
          </a:xfrm>
          <a:prstGeom prst="roundRect">
            <a:avLst>
              <a:gd name="adj" fmla="val 9211"/>
            </a:avLst>
          </a:prstGeom>
          <a:solidFill>
            <a:srgbClr val="FFFFFF"/>
          </a:solidFill>
          <a:ln>
            <a:noFill/>
          </a:ln>
          <a:effectLst>
            <a:outerShdw blurRad="142875" dist="66675" dir="7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6"/>
          <p:cNvSpPr/>
          <p:nvPr/>
        </p:nvSpPr>
        <p:spPr>
          <a:xfrm>
            <a:off x="6135595" y="2260384"/>
            <a:ext cx="1809300" cy="3698374"/>
          </a:xfrm>
          <a:prstGeom prst="roundRect">
            <a:avLst>
              <a:gd name="adj" fmla="val 9211"/>
            </a:avLst>
          </a:prstGeom>
          <a:solidFill>
            <a:srgbClr val="FFFFFF"/>
          </a:solidFill>
          <a:ln>
            <a:noFill/>
          </a:ln>
          <a:effectLst>
            <a:outerShdw blurRad="142875" dist="66675" dir="7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6"/>
          <p:cNvSpPr/>
          <p:nvPr/>
        </p:nvSpPr>
        <p:spPr>
          <a:xfrm>
            <a:off x="8031291" y="2260384"/>
            <a:ext cx="1809300" cy="3698374"/>
          </a:xfrm>
          <a:prstGeom prst="roundRect">
            <a:avLst>
              <a:gd name="adj" fmla="val 9211"/>
            </a:avLst>
          </a:prstGeom>
          <a:solidFill>
            <a:srgbClr val="FFFFFF"/>
          </a:solidFill>
          <a:ln>
            <a:noFill/>
          </a:ln>
          <a:effectLst>
            <a:outerShdw blurRad="142875" dist="66675" dir="7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6"/>
          <p:cNvSpPr txBox="1"/>
          <p:nvPr/>
        </p:nvSpPr>
        <p:spPr>
          <a:xfrm>
            <a:off x="792528" y="2392241"/>
            <a:ext cx="1423500" cy="299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Stage 1 </a:t>
            </a:r>
            <a:endParaRPr sz="1800" b="1" dirty="0">
              <a:solidFill>
                <a:schemeClr val="accent1"/>
              </a:solidFill>
              <a:latin typeface="Salesforce Sans"/>
              <a:ea typeface="Salesforce Sans"/>
              <a:cs typeface="Salesforce Sans"/>
              <a:sym typeface="Salesforce Sans"/>
            </a:endParaRPr>
          </a:p>
        </p:txBody>
      </p:sp>
      <p:sp>
        <p:nvSpPr>
          <p:cNvPr id="791" name="Google Shape;791;p106"/>
          <p:cNvSpPr txBox="1"/>
          <p:nvPr/>
        </p:nvSpPr>
        <p:spPr>
          <a:xfrm>
            <a:off x="2681782" y="2410856"/>
            <a:ext cx="1423500" cy="299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Stage 2 </a:t>
            </a:r>
            <a:endParaRPr sz="1800" b="1" dirty="0">
              <a:solidFill>
                <a:schemeClr val="accent1"/>
              </a:solidFill>
              <a:latin typeface="Salesforce Sans"/>
              <a:ea typeface="Salesforce Sans"/>
              <a:cs typeface="Salesforce Sans"/>
              <a:sym typeface="Salesforce Sans"/>
            </a:endParaRPr>
          </a:p>
        </p:txBody>
      </p:sp>
      <p:sp>
        <p:nvSpPr>
          <p:cNvPr id="792" name="Google Shape;792;p106"/>
          <p:cNvSpPr txBox="1"/>
          <p:nvPr/>
        </p:nvSpPr>
        <p:spPr>
          <a:xfrm>
            <a:off x="4490793" y="2410856"/>
            <a:ext cx="1694100" cy="299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Stage 3</a:t>
            </a:r>
            <a:endParaRPr sz="1800" b="1" dirty="0">
              <a:solidFill>
                <a:schemeClr val="accent1"/>
              </a:solidFill>
              <a:latin typeface="Salesforce Sans"/>
              <a:ea typeface="Salesforce Sans"/>
              <a:cs typeface="Salesforce Sans"/>
              <a:sym typeface="Salesforce Sans"/>
            </a:endParaRPr>
          </a:p>
        </p:txBody>
      </p:sp>
      <p:sp>
        <p:nvSpPr>
          <p:cNvPr id="793" name="Google Shape;793;p106"/>
          <p:cNvSpPr txBox="1"/>
          <p:nvPr/>
        </p:nvSpPr>
        <p:spPr>
          <a:xfrm>
            <a:off x="6355807" y="2410856"/>
            <a:ext cx="1797600" cy="299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Stage 4 </a:t>
            </a:r>
            <a:endParaRPr sz="1800" b="1" dirty="0">
              <a:solidFill>
                <a:schemeClr val="accent1"/>
              </a:solidFill>
              <a:latin typeface="Salesforce Sans"/>
              <a:ea typeface="Salesforce Sans"/>
              <a:cs typeface="Salesforce Sans"/>
              <a:sym typeface="Salesforce Sans"/>
            </a:endParaRPr>
          </a:p>
        </p:txBody>
      </p:sp>
      <p:sp>
        <p:nvSpPr>
          <p:cNvPr id="794" name="Google Shape;794;p106"/>
          <p:cNvSpPr txBox="1"/>
          <p:nvPr/>
        </p:nvSpPr>
        <p:spPr>
          <a:xfrm>
            <a:off x="8340830" y="2410856"/>
            <a:ext cx="1734900" cy="299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Stage 5 </a:t>
            </a:r>
            <a:endParaRPr sz="1800" b="1" dirty="0">
              <a:solidFill>
                <a:schemeClr val="accent1"/>
              </a:solidFill>
              <a:latin typeface="Salesforce Sans"/>
              <a:ea typeface="Salesforce Sans"/>
              <a:cs typeface="Salesforce Sans"/>
              <a:sym typeface="Salesforce Sans"/>
            </a:endParaRPr>
          </a:p>
        </p:txBody>
      </p:sp>
      <p:sp>
        <p:nvSpPr>
          <p:cNvPr id="796" name="Google Shape;796;p106"/>
          <p:cNvSpPr txBox="1"/>
          <p:nvPr/>
        </p:nvSpPr>
        <p:spPr>
          <a:xfrm>
            <a:off x="688307" y="2830629"/>
            <a:ext cx="1423500" cy="11144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300" b="1" dirty="0">
                <a:solidFill>
                  <a:schemeClr val="accent2"/>
                </a:solidFill>
                <a:latin typeface="Salesforce Sans"/>
                <a:ea typeface="Salesforce Sans"/>
                <a:cs typeface="Salesforce Sans"/>
                <a:sym typeface="Salesforce Sans"/>
              </a:rPr>
              <a:t>Deep Listening: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Identify the key personas you are selling to, and their key goals.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Listen for their key influence triggers, and moments of truth.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p:txBody>
      </p:sp>
      <p:sp>
        <p:nvSpPr>
          <p:cNvPr id="799" name="Google Shape;799;p106"/>
          <p:cNvSpPr/>
          <p:nvPr/>
        </p:nvSpPr>
        <p:spPr>
          <a:xfrm>
            <a:off x="495302" y="2260393"/>
            <a:ext cx="1810800" cy="115749"/>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6"/>
          <p:cNvSpPr/>
          <p:nvPr/>
        </p:nvSpPr>
        <p:spPr>
          <a:xfrm>
            <a:off x="2378006" y="2257606"/>
            <a:ext cx="1810800" cy="115749"/>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06"/>
          <p:cNvSpPr/>
          <p:nvPr/>
        </p:nvSpPr>
        <p:spPr>
          <a:xfrm>
            <a:off x="4260814" y="2257593"/>
            <a:ext cx="1810800" cy="115749"/>
          </a:xfrm>
          <a:prstGeom prst="round2SameRect">
            <a:avLst>
              <a:gd name="adj1" fmla="val 50000"/>
              <a:gd name="adj2" fmla="val 0"/>
            </a:avLst>
          </a:prstGeom>
          <a:solidFill>
            <a:srgbClr val="58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06"/>
          <p:cNvSpPr/>
          <p:nvPr/>
        </p:nvSpPr>
        <p:spPr>
          <a:xfrm>
            <a:off x="6138714" y="2256056"/>
            <a:ext cx="1810800" cy="115749"/>
          </a:xfrm>
          <a:prstGeom prst="round2SameRect">
            <a:avLst>
              <a:gd name="adj1" fmla="val 50000"/>
              <a:gd name="adj2" fmla="val 0"/>
            </a:avLst>
          </a:prstGeom>
          <a:solidFill>
            <a:srgbClr val="AC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06"/>
          <p:cNvSpPr/>
          <p:nvPr/>
        </p:nvSpPr>
        <p:spPr>
          <a:xfrm>
            <a:off x="8031573" y="2257593"/>
            <a:ext cx="1810800" cy="115749"/>
          </a:xfrm>
          <a:prstGeom prst="round2SameRect">
            <a:avLst>
              <a:gd name="adj1" fmla="val 50000"/>
              <a:gd name="adj2" fmla="val 0"/>
            </a:avLst>
          </a:prstGeom>
          <a:solidFill>
            <a:srgbClr val="FDB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0;p73">
            <a:extLst>
              <a:ext uri="{FF2B5EF4-FFF2-40B4-BE49-F238E27FC236}">
                <a16:creationId xmlns:a16="http://schemas.microsoft.com/office/drawing/2014/main" id="{86F94825-D644-F043-8300-B3B9BFE22830}"/>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27" name="Google Shape;693;p73">
            <a:extLst>
              <a:ext uri="{FF2B5EF4-FFF2-40B4-BE49-F238E27FC236}">
                <a16:creationId xmlns:a16="http://schemas.microsoft.com/office/drawing/2014/main" id="{99E4FD8F-48D7-DC4C-AD3B-0FEE9BC73EEB}"/>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28" name="Google Shape;692;p73">
            <a:extLst>
              <a:ext uri="{FF2B5EF4-FFF2-40B4-BE49-F238E27FC236}">
                <a16:creationId xmlns:a16="http://schemas.microsoft.com/office/drawing/2014/main" id="{2D7CE8A7-1975-794E-962C-5650A3D3DDB7}"/>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Time to Value</a:t>
            </a:r>
            <a:endParaRPr sz="1466" b="1" dirty="0">
              <a:solidFill>
                <a:srgbClr val="3EA1E0"/>
              </a:solidFill>
              <a:latin typeface="Salesforce Sans"/>
              <a:ea typeface="Salesforce Sans"/>
              <a:cs typeface="Salesforce Sans"/>
              <a:sym typeface="Salesforce Sans"/>
            </a:endParaRPr>
          </a:p>
        </p:txBody>
      </p:sp>
      <p:sp>
        <p:nvSpPr>
          <p:cNvPr id="29" name="Google Shape;883;p79">
            <a:extLst>
              <a:ext uri="{FF2B5EF4-FFF2-40B4-BE49-F238E27FC236}">
                <a16:creationId xmlns:a16="http://schemas.microsoft.com/office/drawing/2014/main" id="{68B16115-9743-4743-995E-7FA1A59A10B3}"/>
              </a:ext>
            </a:extLst>
          </p:cNvPr>
          <p:cNvSpPr txBox="1"/>
          <p:nvPr/>
        </p:nvSpPr>
        <p:spPr>
          <a:xfrm>
            <a:off x="495302" y="845324"/>
            <a:ext cx="5146565"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Strategy: </a:t>
            </a:r>
            <a:r>
              <a:rPr lang="en-US" sz="3066" dirty="0">
                <a:solidFill>
                  <a:srgbClr val="434343"/>
                </a:solidFill>
                <a:latin typeface="Salesforce Sans"/>
                <a:ea typeface="Salesforce Sans"/>
                <a:cs typeface="Salesforce Sans"/>
                <a:sym typeface="Salesforce Sans"/>
              </a:rPr>
              <a:t>The Pathway To Radically Reducing TTV </a:t>
            </a:r>
            <a:endParaRPr lang="en-US" sz="2000" dirty="0">
              <a:solidFill>
                <a:schemeClr val="bg2">
                  <a:lumMod val="50000"/>
                </a:schemeClr>
              </a:solidFill>
              <a:latin typeface="Salesforce Sans Thin" panose="020B0205020202020203" pitchFamily="34" charset="77"/>
            </a:endParaRPr>
          </a:p>
        </p:txBody>
      </p:sp>
      <p:sp>
        <p:nvSpPr>
          <p:cNvPr id="30" name="Google Shape;904;p79">
            <a:extLst>
              <a:ext uri="{FF2B5EF4-FFF2-40B4-BE49-F238E27FC236}">
                <a16:creationId xmlns:a16="http://schemas.microsoft.com/office/drawing/2014/main" id="{7E4ABC1C-E50D-9A48-853F-3AEEB38B6768}"/>
              </a:ext>
            </a:extLst>
          </p:cNvPr>
          <p:cNvSpPr/>
          <p:nvPr/>
        </p:nvSpPr>
        <p:spPr>
          <a:xfrm>
            <a:off x="709709" y="1977570"/>
            <a:ext cx="690927" cy="72381"/>
          </a:xfrm>
          <a:prstGeom prst="rect">
            <a:avLst/>
          </a:prstGeom>
          <a:solidFill>
            <a:srgbClr val="00B0F0"/>
          </a:solidFill>
          <a:ln>
            <a:noFill/>
          </a:ln>
        </p:spPr>
        <p:txBody>
          <a:bodyPr spcFirstLastPara="1" wrap="square" lIns="121868" tIns="121868" rIns="121868" bIns="121868" anchor="ctr" anchorCtr="0">
            <a:noAutofit/>
          </a:bodyPr>
          <a:lstStyle/>
          <a:p>
            <a:endParaRPr sz="1866"/>
          </a:p>
        </p:txBody>
      </p:sp>
      <p:sp>
        <p:nvSpPr>
          <p:cNvPr id="31" name="Google Shape;796;p106">
            <a:extLst>
              <a:ext uri="{FF2B5EF4-FFF2-40B4-BE49-F238E27FC236}">
                <a16:creationId xmlns:a16="http://schemas.microsoft.com/office/drawing/2014/main" id="{4BB0E273-EA3B-044F-9613-6854BFB9288C}"/>
              </a:ext>
            </a:extLst>
          </p:cNvPr>
          <p:cNvSpPr txBox="1"/>
          <p:nvPr/>
        </p:nvSpPr>
        <p:spPr>
          <a:xfrm>
            <a:off x="2450696" y="2830629"/>
            <a:ext cx="1705047" cy="11144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300" b="1" dirty="0">
                <a:solidFill>
                  <a:schemeClr val="accent2"/>
                </a:solidFill>
                <a:latin typeface="Salesforce Sans"/>
                <a:ea typeface="Salesforce Sans"/>
                <a:cs typeface="Salesforce Sans"/>
                <a:sym typeface="Salesforce Sans"/>
              </a:rPr>
              <a:t>Journey Mapping: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Map out the  journey for each persona.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Maps should include what each persona is thinking, feeling, and doing in each moment.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The maps must be shared.</a:t>
            </a: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p:txBody>
      </p:sp>
      <p:sp>
        <p:nvSpPr>
          <p:cNvPr id="32" name="Google Shape;796;p106">
            <a:extLst>
              <a:ext uri="{FF2B5EF4-FFF2-40B4-BE49-F238E27FC236}">
                <a16:creationId xmlns:a16="http://schemas.microsoft.com/office/drawing/2014/main" id="{C12304C6-E80B-3246-84C0-3BD627AF2111}"/>
              </a:ext>
            </a:extLst>
          </p:cNvPr>
          <p:cNvSpPr txBox="1"/>
          <p:nvPr/>
        </p:nvSpPr>
        <p:spPr>
          <a:xfrm>
            <a:off x="4343665" y="2830629"/>
            <a:ext cx="1633334" cy="11144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300" b="1" dirty="0">
                <a:solidFill>
                  <a:schemeClr val="accent2"/>
                </a:solidFill>
                <a:latin typeface="Salesforce Sans"/>
                <a:ea typeface="Salesforce Sans"/>
                <a:cs typeface="Salesforce Sans"/>
                <a:sym typeface="Salesforce Sans"/>
              </a:rPr>
              <a:t>Reduce Friction: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Remove all barriers to those outcomes.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EX: If integrations are needed, invest in having pre-built connections created, removing that time from the equation. </a:t>
            </a:r>
            <a:endParaRPr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p:txBody>
      </p:sp>
      <p:sp>
        <p:nvSpPr>
          <p:cNvPr id="33" name="Google Shape;796;p106">
            <a:extLst>
              <a:ext uri="{FF2B5EF4-FFF2-40B4-BE49-F238E27FC236}">
                <a16:creationId xmlns:a16="http://schemas.microsoft.com/office/drawing/2014/main" id="{63DF9980-1C3F-C44C-A0B7-81F3A1D311AF}"/>
              </a:ext>
            </a:extLst>
          </p:cNvPr>
          <p:cNvSpPr txBox="1"/>
          <p:nvPr/>
        </p:nvSpPr>
        <p:spPr>
          <a:xfrm>
            <a:off x="6217372" y="2846753"/>
            <a:ext cx="1633334" cy="11144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300" b="1" dirty="0">
                <a:solidFill>
                  <a:schemeClr val="accent2"/>
                </a:solidFill>
                <a:latin typeface="Salesforce Sans"/>
                <a:ea typeface="Salesforce Sans"/>
                <a:cs typeface="Salesforce Sans"/>
                <a:sym typeface="Salesforce Sans"/>
              </a:rPr>
              <a:t>Create Guides: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With the pathways understood, and optimized now create guides to align both external and internal teams together.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Progress past account level, and move to persona level guides.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 </a:t>
            </a:r>
            <a:endParaRPr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p:txBody>
      </p:sp>
      <p:sp>
        <p:nvSpPr>
          <p:cNvPr id="34" name="Google Shape;796;p106">
            <a:extLst>
              <a:ext uri="{FF2B5EF4-FFF2-40B4-BE49-F238E27FC236}">
                <a16:creationId xmlns:a16="http://schemas.microsoft.com/office/drawing/2014/main" id="{39AFAF06-2D88-5C49-9907-4298C2049118}"/>
              </a:ext>
            </a:extLst>
          </p:cNvPr>
          <p:cNvSpPr txBox="1"/>
          <p:nvPr/>
        </p:nvSpPr>
        <p:spPr>
          <a:xfrm>
            <a:off x="8181181" y="2830629"/>
            <a:ext cx="1633334" cy="11144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300" b="1" dirty="0">
                <a:solidFill>
                  <a:schemeClr val="accent2"/>
                </a:solidFill>
                <a:latin typeface="Salesforce Sans"/>
                <a:ea typeface="Salesforce Sans"/>
                <a:cs typeface="Salesforce Sans"/>
                <a:sym typeface="Salesforce Sans"/>
              </a:rPr>
              <a:t>Set Milestones: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Work backwards to identify the milestones needed to achieve larger outcomes.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These milestones become small wins showing progress on the way to larger TTV. </a:t>
            </a:r>
            <a:endParaRPr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p:txBody>
      </p:sp>
      <p:sp>
        <p:nvSpPr>
          <p:cNvPr id="35" name="Google Shape;787;p106">
            <a:extLst>
              <a:ext uri="{FF2B5EF4-FFF2-40B4-BE49-F238E27FC236}">
                <a16:creationId xmlns:a16="http://schemas.microsoft.com/office/drawing/2014/main" id="{5B614351-E972-804F-AA91-B18C88CA6550}"/>
              </a:ext>
            </a:extLst>
          </p:cNvPr>
          <p:cNvSpPr/>
          <p:nvPr/>
        </p:nvSpPr>
        <p:spPr>
          <a:xfrm>
            <a:off x="9924259" y="2260384"/>
            <a:ext cx="1809300" cy="3698374"/>
          </a:xfrm>
          <a:prstGeom prst="roundRect">
            <a:avLst>
              <a:gd name="adj" fmla="val 9211"/>
            </a:avLst>
          </a:prstGeom>
          <a:solidFill>
            <a:srgbClr val="FFFFFF"/>
          </a:solidFill>
          <a:ln>
            <a:noFill/>
          </a:ln>
          <a:effectLst>
            <a:outerShdw blurRad="142875" dist="66675" dir="7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4;p106">
            <a:extLst>
              <a:ext uri="{FF2B5EF4-FFF2-40B4-BE49-F238E27FC236}">
                <a16:creationId xmlns:a16="http://schemas.microsoft.com/office/drawing/2014/main" id="{4423E1E0-3A45-8040-996C-7B51C1D0C179}"/>
              </a:ext>
            </a:extLst>
          </p:cNvPr>
          <p:cNvSpPr txBox="1"/>
          <p:nvPr/>
        </p:nvSpPr>
        <p:spPr>
          <a:xfrm>
            <a:off x="10233798" y="2410856"/>
            <a:ext cx="1734900" cy="299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accent1"/>
                </a:solidFill>
                <a:latin typeface="Salesforce Sans"/>
                <a:ea typeface="Salesforce Sans"/>
                <a:cs typeface="Salesforce Sans"/>
                <a:sym typeface="Salesforce Sans"/>
              </a:rPr>
              <a:t>Stage 6 </a:t>
            </a:r>
            <a:endParaRPr sz="1800" b="1" dirty="0">
              <a:solidFill>
                <a:schemeClr val="accent1"/>
              </a:solidFill>
              <a:latin typeface="Salesforce Sans"/>
              <a:ea typeface="Salesforce Sans"/>
              <a:cs typeface="Salesforce Sans"/>
              <a:sym typeface="Salesforce Sans"/>
            </a:endParaRPr>
          </a:p>
        </p:txBody>
      </p:sp>
      <p:sp>
        <p:nvSpPr>
          <p:cNvPr id="37" name="Google Shape;803;p106">
            <a:extLst>
              <a:ext uri="{FF2B5EF4-FFF2-40B4-BE49-F238E27FC236}">
                <a16:creationId xmlns:a16="http://schemas.microsoft.com/office/drawing/2014/main" id="{6DCADA7D-8970-AA48-8CE2-CDBC8DFBC99F}"/>
              </a:ext>
            </a:extLst>
          </p:cNvPr>
          <p:cNvSpPr/>
          <p:nvPr/>
        </p:nvSpPr>
        <p:spPr>
          <a:xfrm>
            <a:off x="9924541" y="2257593"/>
            <a:ext cx="1810800" cy="115749"/>
          </a:xfrm>
          <a:prstGeom prst="round2SameRect">
            <a:avLst>
              <a:gd name="adj1" fmla="val 50000"/>
              <a:gd name="adj2" fmla="val 0"/>
            </a:avLst>
          </a:pr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6;p106">
            <a:extLst>
              <a:ext uri="{FF2B5EF4-FFF2-40B4-BE49-F238E27FC236}">
                <a16:creationId xmlns:a16="http://schemas.microsoft.com/office/drawing/2014/main" id="{E317AEAB-9D1B-1145-A7D4-28D3A26C370D}"/>
              </a:ext>
            </a:extLst>
          </p:cNvPr>
          <p:cNvSpPr txBox="1"/>
          <p:nvPr/>
        </p:nvSpPr>
        <p:spPr>
          <a:xfrm>
            <a:off x="9990481" y="2830629"/>
            <a:ext cx="1743078" cy="11144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300" b="1" dirty="0">
                <a:solidFill>
                  <a:schemeClr val="accent2"/>
                </a:solidFill>
                <a:latin typeface="Salesforce Sans"/>
                <a:ea typeface="Salesforce Sans"/>
                <a:cs typeface="Salesforce Sans"/>
                <a:sym typeface="Salesforce Sans"/>
              </a:rPr>
              <a:t>Provide Choice: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Work with customer to show them possible outcomes, and pathways. </a:t>
            </a:r>
          </a:p>
          <a:p>
            <a:pPr marL="0" lvl="0" indent="0" rtl="0">
              <a:spcBef>
                <a:spcPts val="0"/>
              </a:spcBef>
              <a:spcAft>
                <a:spcPts val="0"/>
              </a:spcAft>
              <a:buNone/>
            </a:pPr>
            <a:endParaRPr lang="en-US" sz="1300" dirty="0">
              <a:solidFill>
                <a:schemeClr val="accent2"/>
              </a:solidFill>
              <a:latin typeface="Salesforce Sans"/>
              <a:ea typeface="Salesforce Sans"/>
              <a:cs typeface="Salesforce Sans"/>
              <a:sym typeface="Salesforce Sans"/>
            </a:endParaRPr>
          </a:p>
          <a:p>
            <a:pPr marL="0" lvl="0" indent="0" rtl="0">
              <a:spcBef>
                <a:spcPts val="0"/>
              </a:spcBef>
              <a:spcAft>
                <a:spcPts val="0"/>
              </a:spcAft>
              <a:buNone/>
            </a:pPr>
            <a:r>
              <a:rPr lang="en-US" sz="1300" dirty="0">
                <a:solidFill>
                  <a:schemeClr val="accent2"/>
                </a:solidFill>
                <a:latin typeface="Salesforce Sans"/>
                <a:ea typeface="Salesforce Sans"/>
                <a:cs typeface="Salesforce Sans"/>
                <a:sym typeface="Salesforce Sans"/>
              </a:rPr>
              <a:t>Benchmarks become critical tools to help set realistic timelines for outcomes. </a:t>
            </a:r>
          </a:p>
          <a:p>
            <a:pPr marL="0" lvl="0" indent="0" rtl="0">
              <a:spcBef>
                <a:spcPts val="0"/>
              </a:spcBef>
              <a:spcAft>
                <a:spcPts val="0"/>
              </a:spcAft>
              <a:buNone/>
            </a:pPr>
            <a:endParaRPr sz="1300" dirty="0">
              <a:solidFill>
                <a:schemeClr val="accent2"/>
              </a:solidFill>
              <a:latin typeface="Salesforce Sans"/>
              <a:ea typeface="Salesforce Sans"/>
              <a:cs typeface="Salesforce Sans"/>
              <a:sym typeface="Salesforce Sans"/>
            </a:endParaRPr>
          </a:p>
        </p:txBody>
      </p:sp>
    </p:spTree>
    <p:extLst>
      <p:ext uri="{BB962C8B-B14F-4D97-AF65-F5344CB8AC3E}">
        <p14:creationId xmlns:p14="http://schemas.microsoft.com/office/powerpoint/2010/main" val="308228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4" name="Google Shape;692;p73">
            <a:extLst>
              <a:ext uri="{FF2B5EF4-FFF2-40B4-BE49-F238E27FC236}">
                <a16:creationId xmlns:a16="http://schemas.microsoft.com/office/drawing/2014/main" id="{6F081BB0-224F-4F44-8CB8-F33E83D76FD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Time To Value </a:t>
            </a:r>
            <a:endParaRPr sz="1466" b="1" dirty="0">
              <a:solidFill>
                <a:srgbClr val="3EA1E0"/>
              </a:solidFill>
              <a:latin typeface="Salesforce Sans"/>
              <a:ea typeface="Salesforce Sans"/>
              <a:cs typeface="Salesforce Sans"/>
              <a:sym typeface="Salesforce Sans"/>
            </a:endParaRPr>
          </a:p>
        </p:txBody>
      </p:sp>
      <p:sp>
        <p:nvSpPr>
          <p:cNvPr id="17" name="Google Shape;883;p79">
            <a:extLst>
              <a:ext uri="{FF2B5EF4-FFF2-40B4-BE49-F238E27FC236}">
                <a16:creationId xmlns:a16="http://schemas.microsoft.com/office/drawing/2014/main" id="{28028975-53E4-6F41-AF41-D3B514C8DF01}"/>
              </a:ext>
            </a:extLst>
          </p:cNvPr>
          <p:cNvSpPr txBox="1"/>
          <p:nvPr/>
        </p:nvSpPr>
        <p:spPr>
          <a:xfrm>
            <a:off x="495302" y="1084234"/>
            <a:ext cx="5146565"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Tactic: </a:t>
            </a:r>
            <a:r>
              <a:rPr lang="en-US" sz="3066" dirty="0">
                <a:solidFill>
                  <a:srgbClr val="434343"/>
                </a:solidFill>
                <a:latin typeface="Salesforce Sans"/>
                <a:ea typeface="Salesforce Sans"/>
                <a:cs typeface="Salesforce Sans"/>
                <a:sym typeface="Salesforce Sans"/>
              </a:rPr>
              <a:t>The Rise of the Success Planner </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r>
              <a:rPr lang="en-US" sz="1800" dirty="0">
                <a:solidFill>
                  <a:schemeClr val="bg2">
                    <a:lumMod val="50000"/>
                  </a:schemeClr>
                </a:solidFill>
                <a:latin typeface="Salesforce Sans Thin" panose="020B0205020202020203" pitchFamily="34" charset="77"/>
              </a:rPr>
              <a:t>In complex sales there has long been the issue of promises vs reality. What sales says can be delivered, compared to the actual results. This often has customers being over promised and under delivered to. To solve this a new role, The Success Planner, is rising up in progressive organizations. </a:t>
            </a:r>
          </a:p>
          <a:p>
            <a:pPr>
              <a:lnSpc>
                <a:spcPct val="90000"/>
              </a:lnSpc>
            </a:pPr>
            <a:endParaRPr lang="en-US" sz="1800" dirty="0">
              <a:solidFill>
                <a:schemeClr val="bg2">
                  <a:lumMod val="50000"/>
                </a:schemeClr>
              </a:solidFill>
              <a:latin typeface="Salesforce Sans Thin" panose="020B0205020202020203" pitchFamily="34" charset="77"/>
            </a:endParaRPr>
          </a:p>
          <a:p>
            <a:pPr>
              <a:lnSpc>
                <a:spcPct val="90000"/>
              </a:lnSpc>
            </a:pPr>
            <a:r>
              <a:rPr lang="en-US" sz="1800" dirty="0">
                <a:solidFill>
                  <a:schemeClr val="bg2">
                    <a:lumMod val="50000"/>
                  </a:schemeClr>
                </a:solidFill>
                <a:latin typeface="Salesforce Sans Thin" panose="020B0205020202020203" pitchFamily="34" charset="77"/>
              </a:rPr>
              <a:t>They are brought into the selling process to help uncover goals, co-create the strategy to achieve those goals, and stay with the account through the implementation process. Bridging the gap between pre and post sales success. </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sz="1800"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709709" y="2216480"/>
            <a:ext cx="69092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pic>
        <p:nvPicPr>
          <p:cNvPr id="12" name="Google Shape;937;p116">
            <a:extLst>
              <a:ext uri="{FF2B5EF4-FFF2-40B4-BE49-F238E27FC236}">
                <a16:creationId xmlns:a16="http://schemas.microsoft.com/office/drawing/2014/main" id="{05C5AB70-870A-6D40-931C-4250199424F3}"/>
              </a:ext>
            </a:extLst>
          </p:cNvPr>
          <p:cNvPicPr preferRelativeResize="0"/>
          <p:nvPr/>
        </p:nvPicPr>
        <p:blipFill rotWithShape="1">
          <a:blip r:embed="rId3">
            <a:alphaModFix/>
          </a:blip>
          <a:srcRect l="4625" b="4625"/>
          <a:stretch/>
        </p:blipFill>
        <p:spPr>
          <a:xfrm>
            <a:off x="2901642" y="0"/>
            <a:ext cx="9287183" cy="6942154"/>
          </a:xfrm>
          <a:prstGeom prst="rect">
            <a:avLst/>
          </a:prstGeom>
          <a:noFill/>
          <a:ln>
            <a:noFill/>
          </a:ln>
        </p:spPr>
      </p:pic>
      <p:sp>
        <p:nvSpPr>
          <p:cNvPr id="13" name="Google Shape;680;p73">
            <a:extLst>
              <a:ext uri="{FF2B5EF4-FFF2-40B4-BE49-F238E27FC236}">
                <a16:creationId xmlns:a16="http://schemas.microsoft.com/office/drawing/2014/main" id="{EE6C144E-F6FF-EB42-AFCD-AF9C7AC8D8D7}"/>
              </a:ext>
            </a:extLst>
          </p:cNvPr>
          <p:cNvSpPr txBox="1"/>
          <p:nvPr/>
        </p:nvSpPr>
        <p:spPr>
          <a:xfrm>
            <a:off x="6198409" y="2704853"/>
            <a:ext cx="3734336" cy="2676103"/>
          </a:xfrm>
          <a:prstGeom prst="rect">
            <a:avLst/>
          </a:prstGeom>
          <a:noFill/>
          <a:ln>
            <a:noFill/>
          </a:ln>
        </p:spPr>
        <p:txBody>
          <a:bodyPr spcFirstLastPara="1" wrap="square" lIns="121868" tIns="121868" rIns="121868" bIns="121868" anchor="t" anchorCtr="0">
            <a:noAutofit/>
          </a:bodyPr>
          <a:lstStyle/>
          <a:p>
            <a:pPr algn="ctr">
              <a:lnSpc>
                <a:spcPct val="95000"/>
              </a:lnSpc>
              <a:spcAft>
                <a:spcPts val="1066"/>
              </a:spcAft>
            </a:pPr>
            <a:br>
              <a:rPr lang="en" sz="2000" dirty="0">
                <a:solidFill>
                  <a:schemeClr val="bg2">
                    <a:lumMod val="50000"/>
                  </a:schemeClr>
                </a:solidFill>
                <a:latin typeface="Salesforce Sans Light"/>
                <a:ea typeface="Salesforce Sans Light"/>
                <a:cs typeface="Salesforce Sans Light"/>
                <a:sym typeface="Salesforce Sans Light"/>
              </a:rPr>
            </a:br>
            <a:r>
              <a:rPr lang="en" sz="1800" dirty="0">
                <a:solidFill>
                  <a:schemeClr val="bg2">
                    <a:lumMod val="50000"/>
                  </a:schemeClr>
                </a:solidFill>
                <a:latin typeface="Salesforce Sans Thin" panose="020B0205020202020203" pitchFamily="34" charset="77"/>
                <a:ea typeface="Salesforce Sans Light"/>
                <a:cs typeface="Salesforce Sans Light"/>
                <a:sym typeface="Salesforce Sans Light"/>
              </a:rPr>
              <a:t>”</a:t>
            </a:r>
            <a:r>
              <a:rPr lang="en-US" dirty="0">
                <a:solidFill>
                  <a:schemeClr val="bg2">
                    <a:lumMod val="50000"/>
                  </a:schemeClr>
                </a:solidFill>
                <a:latin typeface="Salesforce Sans Thin" panose="020B0205020202020203" pitchFamily="34" charset="77"/>
              </a:rPr>
              <a:t> </a:t>
            </a:r>
            <a:r>
              <a:rPr lang="en-US" sz="2000" dirty="0">
                <a:solidFill>
                  <a:schemeClr val="bg2">
                    <a:lumMod val="50000"/>
                  </a:schemeClr>
                </a:solidFill>
                <a:latin typeface="Salesforce Sans Thin" panose="020B0205020202020203" pitchFamily="34" charset="77"/>
              </a:rPr>
              <a:t>Once we implemented the success planner we stopped seeing grenades be thrown over the wall</a:t>
            </a:r>
            <a:r>
              <a:rPr lang="en" sz="1800" dirty="0">
                <a:solidFill>
                  <a:schemeClr val="bg2">
                    <a:lumMod val="50000"/>
                  </a:schemeClr>
                </a:solidFill>
                <a:latin typeface="Salesforce Sans Thin" panose="020B0205020202020203" pitchFamily="34" charset="77"/>
                <a:ea typeface="Salesforce Sans Light"/>
                <a:cs typeface="Salesforce Sans Light"/>
                <a:sym typeface="Salesforce Sans Light"/>
              </a:rPr>
              <a:t>.</a:t>
            </a:r>
            <a:r>
              <a:rPr lang="en" sz="2000" dirty="0">
                <a:solidFill>
                  <a:schemeClr val="bg2">
                    <a:lumMod val="50000"/>
                  </a:schemeClr>
                </a:solidFill>
                <a:latin typeface="Salesforce Sans Thin" panose="020B0205020202020203" pitchFamily="34" charset="77"/>
                <a:ea typeface="Salesforce Sans Light"/>
                <a:cs typeface="Salesforce Sans Light"/>
                <a:sym typeface="Salesforce Sans Light"/>
              </a:rPr>
              <a:t>"</a:t>
            </a:r>
            <a:br>
              <a:rPr lang="en" sz="2000" dirty="0">
                <a:solidFill>
                  <a:schemeClr val="bg2">
                    <a:lumMod val="50000"/>
                  </a:schemeClr>
                </a:solidFill>
                <a:latin typeface="Salesforce Sans Light"/>
                <a:ea typeface="Salesforce Sans Light"/>
                <a:cs typeface="Salesforce Sans Light"/>
                <a:sym typeface="Salesforce Sans Light"/>
              </a:rPr>
            </a:br>
            <a:br>
              <a:rPr lang="en" sz="1100" dirty="0">
                <a:solidFill>
                  <a:schemeClr val="bg2">
                    <a:lumMod val="50000"/>
                  </a:schemeClr>
                </a:solidFill>
                <a:latin typeface="Salesforce Sans"/>
                <a:ea typeface="Salesforce Sans"/>
                <a:cs typeface="Salesforce Sans"/>
                <a:sym typeface="Salesforce Sans"/>
              </a:rPr>
            </a:br>
            <a:br>
              <a:rPr lang="en" sz="1100" dirty="0">
                <a:solidFill>
                  <a:schemeClr val="bg2">
                    <a:lumMod val="50000"/>
                  </a:schemeClr>
                </a:solidFill>
                <a:latin typeface="Salesforce Sans"/>
                <a:ea typeface="Salesforce Sans"/>
                <a:cs typeface="Salesforce Sans"/>
                <a:sym typeface="Salesforce Sans"/>
              </a:rPr>
            </a:br>
            <a:r>
              <a:rPr lang="en" sz="900" i="1" dirty="0">
                <a:solidFill>
                  <a:schemeClr val="bg2">
                    <a:lumMod val="50000"/>
                  </a:schemeClr>
                </a:solidFill>
                <a:latin typeface="Salesforce Sans"/>
                <a:ea typeface="Salesforce Sans"/>
                <a:cs typeface="Salesforce Sans"/>
                <a:sym typeface="Salesforce Sans"/>
              </a:rPr>
              <a:t>CCO, Enterprise SaaS Vendor</a:t>
            </a:r>
            <a:endParaRPr sz="1100" dirty="0">
              <a:solidFill>
                <a:schemeClr val="bg2">
                  <a:lumMod val="50000"/>
                </a:schemeClr>
              </a:solidFill>
              <a:latin typeface="Salesforce Sans"/>
              <a:ea typeface="Salesforce Sans"/>
              <a:cs typeface="Salesforce Sans"/>
              <a:sym typeface="Salesforce Sans"/>
            </a:endParaRPr>
          </a:p>
        </p:txBody>
      </p:sp>
      <p:grpSp>
        <p:nvGrpSpPr>
          <p:cNvPr id="14" name="Google Shape;681;p73">
            <a:extLst>
              <a:ext uri="{FF2B5EF4-FFF2-40B4-BE49-F238E27FC236}">
                <a16:creationId xmlns:a16="http://schemas.microsoft.com/office/drawing/2014/main" id="{E0AA8213-1F2D-3048-A3E5-CEED91F9033D}"/>
              </a:ext>
            </a:extLst>
          </p:cNvPr>
          <p:cNvGrpSpPr/>
          <p:nvPr/>
        </p:nvGrpSpPr>
        <p:grpSpPr>
          <a:xfrm>
            <a:off x="7228699" y="1564959"/>
            <a:ext cx="1673765" cy="1295264"/>
            <a:chOff x="4598712" y="942325"/>
            <a:chExt cx="1255651" cy="971701"/>
          </a:xfrm>
        </p:grpSpPr>
        <p:pic>
          <p:nvPicPr>
            <p:cNvPr id="15" name="Google Shape;682;p73">
              <a:extLst>
                <a:ext uri="{FF2B5EF4-FFF2-40B4-BE49-F238E27FC236}">
                  <a16:creationId xmlns:a16="http://schemas.microsoft.com/office/drawing/2014/main" id="{77093978-5437-8840-B864-934EF2261034}"/>
                </a:ext>
              </a:extLst>
            </p:cNvPr>
            <p:cNvPicPr preferRelativeResize="0"/>
            <p:nvPr/>
          </p:nvPicPr>
          <p:blipFill rotWithShape="1">
            <a:blip r:embed="rId4">
              <a:alphaModFix/>
            </a:blip>
            <a:srcRect l="-19832" t="-4041" r="-19832" b="-4031"/>
            <a:stretch/>
          </p:blipFill>
          <p:spPr>
            <a:xfrm>
              <a:off x="4598712" y="942325"/>
              <a:ext cx="1255651" cy="971701"/>
            </a:xfrm>
            <a:prstGeom prst="rect">
              <a:avLst/>
            </a:prstGeom>
            <a:noFill/>
            <a:ln>
              <a:noFill/>
            </a:ln>
          </p:spPr>
        </p:pic>
        <p:sp>
          <p:nvSpPr>
            <p:cNvPr id="16" name="Google Shape;683;p73">
              <a:extLst>
                <a:ext uri="{FF2B5EF4-FFF2-40B4-BE49-F238E27FC236}">
                  <a16:creationId xmlns:a16="http://schemas.microsoft.com/office/drawing/2014/main" id="{A16760E5-EB94-A746-9875-4E81F9160343}"/>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19" name="Google Shape;696;p73">
            <a:extLst>
              <a:ext uri="{FF2B5EF4-FFF2-40B4-BE49-F238E27FC236}">
                <a16:creationId xmlns:a16="http://schemas.microsoft.com/office/drawing/2014/main" id="{40EDC27A-26E7-3646-8989-CFEFC185F46E}"/>
              </a:ext>
            </a:extLst>
          </p:cNvPr>
          <p:cNvSpPr txBox="1"/>
          <p:nvPr/>
        </p:nvSpPr>
        <p:spPr>
          <a:xfrm>
            <a:off x="7573305" y="1706594"/>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cxnSp>
        <p:nvCxnSpPr>
          <p:cNvPr id="20" name="Google Shape;882;p79">
            <a:extLst>
              <a:ext uri="{FF2B5EF4-FFF2-40B4-BE49-F238E27FC236}">
                <a16:creationId xmlns:a16="http://schemas.microsoft.com/office/drawing/2014/main" id="{0F30EE37-54D0-E345-89C6-78234B3F1A59}"/>
              </a:ext>
            </a:extLst>
          </p:cNvPr>
          <p:cNvCxnSpPr>
            <a:cxnSpLocks/>
          </p:cNvCxnSpPr>
          <p:nvPr/>
        </p:nvCxnSpPr>
        <p:spPr>
          <a:xfrm>
            <a:off x="5928822" y="1564959"/>
            <a:ext cx="0" cy="3616641"/>
          </a:xfrm>
          <a:prstGeom prst="straightConnector1">
            <a:avLst/>
          </a:prstGeom>
          <a:noFill/>
          <a:ln w="9525" cap="flat" cmpd="sng">
            <a:solidFill>
              <a:srgbClr val="999999"/>
            </a:solidFill>
            <a:prstDash val="dot"/>
            <a:round/>
            <a:headEnd type="none" w="med" len="med"/>
            <a:tailEnd type="none" w="med" len="med"/>
          </a:ln>
        </p:spPr>
      </p:cxnSp>
    </p:spTree>
    <p:extLst>
      <p:ext uri="{BB962C8B-B14F-4D97-AF65-F5344CB8AC3E}">
        <p14:creationId xmlns:p14="http://schemas.microsoft.com/office/powerpoint/2010/main" val="364414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22" name="Google Shape;1141;p88" descr="Picture 8">
            <a:extLst>
              <a:ext uri="{FF2B5EF4-FFF2-40B4-BE49-F238E27FC236}">
                <a16:creationId xmlns:a16="http://schemas.microsoft.com/office/drawing/2014/main" id="{BCE6ECA6-5675-2E4C-883F-13F5D59F6A92}"/>
              </a:ext>
            </a:extLst>
          </p:cNvPr>
          <p:cNvPicPr preferRelativeResize="0"/>
          <p:nvPr/>
        </p:nvPicPr>
        <p:blipFill rotWithShape="1">
          <a:blip r:embed="rId3">
            <a:alphaModFix/>
          </a:blip>
          <a:srcRect t="70325" b="508"/>
          <a:stretch/>
        </p:blipFill>
        <p:spPr>
          <a:xfrm>
            <a:off x="3" y="5486400"/>
            <a:ext cx="12185646" cy="1370706"/>
          </a:xfrm>
          <a:prstGeom prst="rect">
            <a:avLst/>
          </a:prstGeom>
          <a:noFill/>
          <a:ln>
            <a:noFill/>
          </a:ln>
        </p:spPr>
      </p:pic>
      <p:pic>
        <p:nvPicPr>
          <p:cNvPr id="23" name="Google Shape;1143;p88" descr="Image">
            <a:extLst>
              <a:ext uri="{FF2B5EF4-FFF2-40B4-BE49-F238E27FC236}">
                <a16:creationId xmlns:a16="http://schemas.microsoft.com/office/drawing/2014/main" id="{7ED492AD-7EFC-0C4C-AEC6-8E3E6D897331}"/>
              </a:ext>
            </a:extLst>
          </p:cNvPr>
          <p:cNvPicPr preferRelativeResize="0"/>
          <p:nvPr/>
        </p:nvPicPr>
        <p:blipFill rotWithShape="1">
          <a:blip r:embed="rId4">
            <a:alphaModFix/>
          </a:blip>
          <a:srcRect l="10817" t="1430" r="15992" b="46924"/>
          <a:stretch/>
        </p:blipFill>
        <p:spPr>
          <a:xfrm>
            <a:off x="9684015" y="5138844"/>
            <a:ext cx="2821474" cy="1786504"/>
          </a:xfrm>
          <a:prstGeom prst="rect">
            <a:avLst/>
          </a:prstGeom>
          <a:noFill/>
          <a:ln>
            <a:noFill/>
          </a:ln>
        </p:spPr>
      </p:pic>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4" name="Google Shape;692;p73">
            <a:extLst>
              <a:ext uri="{FF2B5EF4-FFF2-40B4-BE49-F238E27FC236}">
                <a16:creationId xmlns:a16="http://schemas.microsoft.com/office/drawing/2014/main" id="{6F081BB0-224F-4F44-8CB8-F33E83D76FD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Time to value </a:t>
            </a:r>
            <a:endParaRPr sz="1466" b="1" dirty="0">
              <a:solidFill>
                <a:srgbClr val="3EA1E0"/>
              </a:solidFill>
              <a:latin typeface="Salesforce Sans"/>
              <a:ea typeface="Salesforce Sans"/>
              <a:cs typeface="Salesforce Sans"/>
              <a:sym typeface="Salesforce Sans"/>
            </a:endParaRPr>
          </a:p>
        </p:txBody>
      </p:sp>
      <p:sp>
        <p:nvSpPr>
          <p:cNvPr id="17" name="Google Shape;883;p79">
            <a:extLst>
              <a:ext uri="{FF2B5EF4-FFF2-40B4-BE49-F238E27FC236}">
                <a16:creationId xmlns:a16="http://schemas.microsoft.com/office/drawing/2014/main" id="{28028975-53E4-6F41-AF41-D3B514C8DF01}"/>
              </a:ext>
            </a:extLst>
          </p:cNvPr>
          <p:cNvSpPr txBox="1"/>
          <p:nvPr/>
        </p:nvSpPr>
        <p:spPr>
          <a:xfrm>
            <a:off x="495302" y="1061208"/>
            <a:ext cx="5448677"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Tactic: </a:t>
            </a:r>
            <a:r>
              <a:rPr lang="en-US" sz="3066" dirty="0">
                <a:solidFill>
                  <a:srgbClr val="434343"/>
                </a:solidFill>
                <a:latin typeface="Salesforce Sans"/>
                <a:ea typeface="Salesforce Sans"/>
                <a:cs typeface="Salesforce Sans"/>
                <a:sym typeface="Salesforce Sans"/>
              </a:rPr>
              <a:t>A Better Business Review</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r>
              <a:rPr lang="en-US" sz="1800" dirty="0">
                <a:solidFill>
                  <a:schemeClr val="bg2">
                    <a:lumMod val="50000"/>
                  </a:schemeClr>
                </a:solidFill>
                <a:latin typeface="Salesforce Sans Thin" panose="020B0205020202020203" pitchFamily="34" charset="77"/>
              </a:rPr>
              <a:t>When  looking to decrease TTV businesses reviews are a standard tool. They align the customer and business together. </a:t>
            </a:r>
          </a:p>
          <a:p>
            <a:pPr>
              <a:lnSpc>
                <a:spcPct val="90000"/>
              </a:lnSpc>
            </a:pPr>
            <a:endParaRPr lang="en-US" sz="1800" dirty="0">
              <a:solidFill>
                <a:schemeClr val="bg2">
                  <a:lumMod val="50000"/>
                </a:schemeClr>
              </a:solidFill>
              <a:latin typeface="Salesforce Sans Thin" panose="020B0205020202020203" pitchFamily="34" charset="77"/>
            </a:endParaRPr>
          </a:p>
          <a:p>
            <a:pPr>
              <a:lnSpc>
                <a:spcPct val="90000"/>
              </a:lnSpc>
            </a:pPr>
            <a:r>
              <a:rPr lang="en-US" sz="1800" dirty="0">
                <a:solidFill>
                  <a:schemeClr val="bg2">
                    <a:lumMod val="50000"/>
                  </a:schemeClr>
                </a:solidFill>
                <a:latin typeface="Salesforce Sans Thin" panose="020B0205020202020203" pitchFamily="34" charset="77"/>
              </a:rPr>
              <a:t>Traditional Reviews are based on a pre defined time schedule, are about reporting usage metrics, and tend to be long presentations. </a:t>
            </a:r>
          </a:p>
          <a:p>
            <a:pPr>
              <a:lnSpc>
                <a:spcPct val="90000"/>
              </a:lnSpc>
            </a:pPr>
            <a:endParaRPr lang="en-US" sz="1800" dirty="0">
              <a:solidFill>
                <a:schemeClr val="bg2">
                  <a:lumMod val="50000"/>
                </a:schemeClr>
              </a:solidFill>
              <a:latin typeface="Salesforce Sans Thin" panose="020B0205020202020203" pitchFamily="34" charset="77"/>
            </a:endParaRPr>
          </a:p>
          <a:p>
            <a:pPr>
              <a:lnSpc>
                <a:spcPct val="90000"/>
              </a:lnSpc>
            </a:pPr>
            <a:r>
              <a:rPr lang="en-US" sz="1800" dirty="0">
                <a:solidFill>
                  <a:schemeClr val="bg2">
                    <a:lumMod val="50000"/>
                  </a:schemeClr>
                </a:solidFill>
                <a:latin typeface="Salesforce Sans Thin" panose="020B0205020202020203" pitchFamily="34" charset="77"/>
              </a:rPr>
              <a:t>Progressive companies are aligning the reviews to the customer journey, and their outcomes. Timing is now based on the customers progress along their journey, the meetings use one page success plans to align, and the CSM transitions to an accountability partner. </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sz="1800"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709709" y="2193454"/>
            <a:ext cx="69092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10" name="Google Shape;882;p79">
            <a:extLst>
              <a:ext uri="{FF2B5EF4-FFF2-40B4-BE49-F238E27FC236}">
                <a16:creationId xmlns:a16="http://schemas.microsoft.com/office/drawing/2014/main" id="{7575FCD4-59D1-BC4F-9950-67A8E76E51EA}"/>
              </a:ext>
            </a:extLst>
          </p:cNvPr>
          <p:cNvCxnSpPr/>
          <p:nvPr/>
        </p:nvCxnSpPr>
        <p:spPr>
          <a:xfrm>
            <a:off x="6073201" y="1086099"/>
            <a:ext cx="0" cy="4791552"/>
          </a:xfrm>
          <a:prstGeom prst="straightConnector1">
            <a:avLst/>
          </a:prstGeom>
          <a:noFill/>
          <a:ln w="9525" cap="flat" cmpd="sng">
            <a:solidFill>
              <a:srgbClr val="999999"/>
            </a:solidFill>
            <a:prstDash val="dot"/>
            <a:round/>
            <a:headEnd type="none" w="med" len="med"/>
            <a:tailEnd type="none" w="med" len="med"/>
          </a:ln>
        </p:spPr>
      </p:cxnSp>
      <p:sp>
        <p:nvSpPr>
          <p:cNvPr id="4" name="Pentagon 3">
            <a:extLst>
              <a:ext uri="{FF2B5EF4-FFF2-40B4-BE49-F238E27FC236}">
                <a16:creationId xmlns:a16="http://schemas.microsoft.com/office/drawing/2014/main" id="{D6F2D0EB-D699-0748-AA8B-C8D15EC08E22}"/>
              </a:ext>
            </a:extLst>
          </p:cNvPr>
          <p:cNvSpPr/>
          <p:nvPr/>
        </p:nvSpPr>
        <p:spPr>
          <a:xfrm>
            <a:off x="6352674" y="2375372"/>
            <a:ext cx="2717872" cy="705852"/>
          </a:xfrm>
          <a:prstGeom prst="homePlate">
            <a:avLst/>
          </a:prstGeom>
          <a:solidFill>
            <a:schemeClr val="accent5">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Long Presentation </a:t>
            </a:r>
          </a:p>
        </p:txBody>
      </p:sp>
      <p:sp>
        <p:nvSpPr>
          <p:cNvPr id="5" name="Chevron 4">
            <a:extLst>
              <a:ext uri="{FF2B5EF4-FFF2-40B4-BE49-F238E27FC236}">
                <a16:creationId xmlns:a16="http://schemas.microsoft.com/office/drawing/2014/main" id="{DE38F592-A97B-9C43-95C3-9FA3F406855F}"/>
              </a:ext>
            </a:extLst>
          </p:cNvPr>
          <p:cNvSpPr/>
          <p:nvPr/>
        </p:nvSpPr>
        <p:spPr>
          <a:xfrm>
            <a:off x="9070546" y="2359329"/>
            <a:ext cx="2816654" cy="721895"/>
          </a:xfrm>
          <a:prstGeom prst="chevron">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One Page Document</a:t>
            </a:r>
          </a:p>
        </p:txBody>
      </p:sp>
      <p:sp>
        <p:nvSpPr>
          <p:cNvPr id="14" name="Pentagon 13">
            <a:extLst>
              <a:ext uri="{FF2B5EF4-FFF2-40B4-BE49-F238E27FC236}">
                <a16:creationId xmlns:a16="http://schemas.microsoft.com/office/drawing/2014/main" id="{6D03BD6C-5932-C14E-9658-015151EE2A24}"/>
              </a:ext>
            </a:extLst>
          </p:cNvPr>
          <p:cNvSpPr/>
          <p:nvPr/>
        </p:nvSpPr>
        <p:spPr>
          <a:xfrm>
            <a:off x="6352674" y="3238888"/>
            <a:ext cx="2717872" cy="705852"/>
          </a:xfrm>
          <a:prstGeom prst="homePlate">
            <a:avLst/>
          </a:prstGeom>
          <a:solidFill>
            <a:schemeClr val="accent5">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Usage Reports</a:t>
            </a:r>
          </a:p>
        </p:txBody>
      </p:sp>
      <p:sp>
        <p:nvSpPr>
          <p:cNvPr id="15" name="Chevron 14">
            <a:extLst>
              <a:ext uri="{FF2B5EF4-FFF2-40B4-BE49-F238E27FC236}">
                <a16:creationId xmlns:a16="http://schemas.microsoft.com/office/drawing/2014/main" id="{A4B924C6-BB2C-7B45-8560-EA0A3238B2C0}"/>
              </a:ext>
            </a:extLst>
          </p:cNvPr>
          <p:cNvSpPr/>
          <p:nvPr/>
        </p:nvSpPr>
        <p:spPr>
          <a:xfrm>
            <a:off x="9070546" y="3254930"/>
            <a:ext cx="2816654" cy="721895"/>
          </a:xfrm>
          <a:prstGeom prst="chevron">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Success Plans</a:t>
            </a:r>
          </a:p>
        </p:txBody>
      </p:sp>
      <p:sp>
        <p:nvSpPr>
          <p:cNvPr id="19" name="Pentagon 18">
            <a:extLst>
              <a:ext uri="{FF2B5EF4-FFF2-40B4-BE49-F238E27FC236}">
                <a16:creationId xmlns:a16="http://schemas.microsoft.com/office/drawing/2014/main" id="{978E1D31-213F-4046-B436-75EC7012E237}"/>
              </a:ext>
            </a:extLst>
          </p:cNvPr>
          <p:cNvSpPr/>
          <p:nvPr/>
        </p:nvSpPr>
        <p:spPr>
          <a:xfrm>
            <a:off x="6352674" y="4118446"/>
            <a:ext cx="2717872" cy="705852"/>
          </a:xfrm>
          <a:prstGeom prst="homePlate">
            <a:avLst/>
          </a:prstGeom>
          <a:solidFill>
            <a:schemeClr val="accent5">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Quarterly Review</a:t>
            </a:r>
          </a:p>
        </p:txBody>
      </p:sp>
      <p:sp>
        <p:nvSpPr>
          <p:cNvPr id="20" name="Chevron 19">
            <a:extLst>
              <a:ext uri="{FF2B5EF4-FFF2-40B4-BE49-F238E27FC236}">
                <a16:creationId xmlns:a16="http://schemas.microsoft.com/office/drawing/2014/main" id="{C237CF3A-A728-BC40-BEF0-38C8DA6CDC93}"/>
              </a:ext>
            </a:extLst>
          </p:cNvPr>
          <p:cNvSpPr/>
          <p:nvPr/>
        </p:nvSpPr>
        <p:spPr>
          <a:xfrm>
            <a:off x="9070546" y="4134488"/>
            <a:ext cx="2816654" cy="721895"/>
          </a:xfrm>
          <a:prstGeom prst="chevron">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Reviews Match Outcome Progression</a:t>
            </a:r>
          </a:p>
        </p:txBody>
      </p:sp>
      <p:sp>
        <p:nvSpPr>
          <p:cNvPr id="6" name="Rectangle 5">
            <a:extLst>
              <a:ext uri="{FF2B5EF4-FFF2-40B4-BE49-F238E27FC236}">
                <a16:creationId xmlns:a16="http://schemas.microsoft.com/office/drawing/2014/main" id="{ABF4CBE3-E308-1A48-B336-4A5413126D56}"/>
              </a:ext>
            </a:extLst>
          </p:cNvPr>
          <p:cNvSpPr/>
          <p:nvPr/>
        </p:nvSpPr>
        <p:spPr>
          <a:xfrm>
            <a:off x="6714381" y="1865725"/>
            <a:ext cx="1994457" cy="400110"/>
          </a:xfrm>
          <a:prstGeom prst="rect">
            <a:avLst/>
          </a:prstGeom>
        </p:spPr>
        <p:txBody>
          <a:bodyPr wrap="none">
            <a:spAutoFit/>
          </a:bodyPr>
          <a:lstStyle/>
          <a:p>
            <a:r>
              <a:rPr lang="en-US" sz="2000" b="1" dirty="0">
                <a:solidFill>
                  <a:srgbClr val="434343"/>
                </a:solidFill>
                <a:latin typeface="Salesforce Sans"/>
                <a:ea typeface="Salesforce Sans"/>
                <a:cs typeface="Salesforce Sans"/>
                <a:sym typeface="Salesforce Sans"/>
              </a:rPr>
              <a:t>Traditional BR </a:t>
            </a:r>
            <a:endParaRPr lang="en-US" sz="2000" b="1" dirty="0"/>
          </a:p>
        </p:txBody>
      </p:sp>
      <p:sp>
        <p:nvSpPr>
          <p:cNvPr id="21" name="Rectangle 20">
            <a:extLst>
              <a:ext uri="{FF2B5EF4-FFF2-40B4-BE49-F238E27FC236}">
                <a16:creationId xmlns:a16="http://schemas.microsoft.com/office/drawing/2014/main" id="{CD04D377-6101-DA4A-890B-B7F026E45F27}"/>
              </a:ext>
            </a:extLst>
          </p:cNvPr>
          <p:cNvSpPr/>
          <p:nvPr/>
        </p:nvSpPr>
        <p:spPr>
          <a:xfrm>
            <a:off x="9479240" y="1865725"/>
            <a:ext cx="1999265" cy="400110"/>
          </a:xfrm>
          <a:prstGeom prst="rect">
            <a:avLst/>
          </a:prstGeom>
        </p:spPr>
        <p:txBody>
          <a:bodyPr wrap="none">
            <a:spAutoFit/>
          </a:bodyPr>
          <a:lstStyle/>
          <a:p>
            <a:r>
              <a:rPr lang="en-US" sz="2000" b="1" dirty="0">
                <a:solidFill>
                  <a:srgbClr val="434343"/>
                </a:solidFill>
                <a:latin typeface="Salesforce Sans"/>
                <a:sym typeface="Salesforce Sans"/>
              </a:rPr>
              <a:t>Progressive BR</a:t>
            </a:r>
            <a:endParaRPr lang="en-US" sz="2000" b="1" dirty="0"/>
          </a:p>
        </p:txBody>
      </p:sp>
    </p:spTree>
    <p:extLst>
      <p:ext uri="{BB962C8B-B14F-4D97-AF65-F5344CB8AC3E}">
        <p14:creationId xmlns:p14="http://schemas.microsoft.com/office/powerpoint/2010/main" val="2236843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1"/>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sp>
        <p:nvSpPr>
          <p:cNvPr id="620" name="Google Shape;620;p71"/>
          <p:cNvSpPr txBox="1"/>
          <p:nvPr/>
        </p:nvSpPr>
        <p:spPr>
          <a:xfrm>
            <a:off x="800024" y="3298465"/>
            <a:ext cx="6242460" cy="1694359"/>
          </a:xfrm>
          <a:prstGeom prst="rect">
            <a:avLst/>
          </a:prstGeom>
          <a:noFill/>
          <a:ln>
            <a:noFill/>
          </a:ln>
        </p:spPr>
        <p:txBody>
          <a:bodyPr spcFirstLastPara="1" wrap="square" lIns="121868" tIns="121868" rIns="121868" bIns="121868" anchor="t" anchorCtr="0">
            <a:noAutofit/>
          </a:bodyPr>
          <a:lstStyle/>
          <a:p>
            <a:r>
              <a:rPr lang="en-US" sz="2000" dirty="0">
                <a:solidFill>
                  <a:srgbClr val="00B0F0"/>
                </a:solidFill>
                <a:latin typeface="Salesforce Sans" panose="020B0505020202020203" pitchFamily="34" charset="77"/>
              </a:rPr>
              <a:t>In early 2020, the world as we know it changed. The radical speed, scale, and effect of these events caused Customer Experience professionals to reimagine customer success in a new context. This is a new future of customer experience. </a:t>
            </a:r>
          </a:p>
        </p:txBody>
      </p:sp>
      <p:sp>
        <p:nvSpPr>
          <p:cNvPr id="621" name="Google Shape;621;p71"/>
          <p:cNvSpPr txBox="1"/>
          <p:nvPr/>
        </p:nvSpPr>
        <p:spPr>
          <a:xfrm>
            <a:off x="800024" y="453242"/>
            <a:ext cx="4631594" cy="2210224"/>
          </a:xfrm>
          <a:prstGeom prst="rect">
            <a:avLst/>
          </a:prstGeom>
          <a:noFill/>
          <a:ln>
            <a:noFill/>
          </a:ln>
        </p:spPr>
        <p:txBody>
          <a:bodyPr spcFirstLastPara="1" wrap="square" lIns="91410" tIns="91410" rIns="91410" bIns="91410" anchor="t" anchorCtr="0">
            <a:noAutofit/>
          </a:bodyPr>
          <a:lstStyle/>
          <a:p>
            <a:pPr>
              <a:lnSpc>
                <a:spcPct val="90000"/>
              </a:lnSpc>
              <a:spcAft>
                <a:spcPts val="1066"/>
              </a:spcAft>
            </a:pPr>
            <a:r>
              <a:rPr lang="en" sz="3199" dirty="0">
                <a:solidFill>
                  <a:srgbClr val="666666"/>
                </a:solidFill>
                <a:latin typeface="Salesforce Sans Light"/>
                <a:ea typeface="Salesforce Sans Light"/>
                <a:cs typeface="Salesforce Sans Light"/>
                <a:sym typeface="Salesforce Sans Light"/>
              </a:rPr>
              <a:t>The New Ideas Shaping </a:t>
            </a:r>
          </a:p>
          <a:p>
            <a:pPr>
              <a:lnSpc>
                <a:spcPct val="90000"/>
              </a:lnSpc>
              <a:spcAft>
                <a:spcPts val="1066"/>
              </a:spcAft>
            </a:pPr>
            <a:r>
              <a:rPr lang="en" sz="5332" b="1" dirty="0">
                <a:solidFill>
                  <a:srgbClr val="666666"/>
                </a:solidFill>
                <a:latin typeface="Salesforce Sans"/>
                <a:ea typeface="Salesforce Sans"/>
                <a:cs typeface="Salesforce Sans"/>
                <a:sym typeface="Salesforce Sans"/>
              </a:rPr>
              <a:t>Customer</a:t>
            </a:r>
            <a:br>
              <a:rPr lang="en" sz="5332" b="1" dirty="0">
                <a:solidFill>
                  <a:srgbClr val="666666"/>
                </a:solidFill>
                <a:latin typeface="Salesforce Sans"/>
                <a:ea typeface="Salesforce Sans"/>
                <a:cs typeface="Salesforce Sans"/>
                <a:sym typeface="Salesforce Sans"/>
              </a:rPr>
            </a:br>
            <a:r>
              <a:rPr lang="en" sz="5332" b="1" dirty="0">
                <a:solidFill>
                  <a:srgbClr val="666666"/>
                </a:solidFill>
                <a:latin typeface="Salesforce Sans"/>
                <a:ea typeface="Salesforce Sans"/>
                <a:cs typeface="Salesforce Sans"/>
                <a:sym typeface="Salesforce Sans"/>
              </a:rPr>
              <a:t>Experience</a:t>
            </a:r>
            <a:endParaRPr sz="5332" b="1" dirty="0">
              <a:solidFill>
                <a:srgbClr val="666666"/>
              </a:solidFill>
              <a:latin typeface="Salesforce Sans"/>
              <a:ea typeface="Salesforce Sans"/>
              <a:cs typeface="Salesforce Sans"/>
              <a:sym typeface="Salesforce Sans"/>
            </a:endParaRPr>
          </a:p>
        </p:txBody>
      </p:sp>
      <p:grpSp>
        <p:nvGrpSpPr>
          <p:cNvPr id="623" name="Google Shape;623;p71"/>
          <p:cNvGrpSpPr/>
          <p:nvPr/>
        </p:nvGrpSpPr>
        <p:grpSpPr>
          <a:xfrm>
            <a:off x="-365372" y="5396987"/>
            <a:ext cx="5523295" cy="1558927"/>
            <a:chOff x="-274100" y="3971925"/>
            <a:chExt cx="4143550" cy="1169500"/>
          </a:xfrm>
        </p:grpSpPr>
        <p:pic>
          <p:nvPicPr>
            <p:cNvPr id="624" name="Google Shape;624;p71"/>
            <p:cNvPicPr preferRelativeResize="0"/>
            <p:nvPr/>
          </p:nvPicPr>
          <p:blipFill>
            <a:blip r:embed="rId3">
              <a:alphaModFix/>
            </a:blip>
            <a:stretch>
              <a:fillRect/>
            </a:stretch>
          </p:blipFill>
          <p:spPr>
            <a:xfrm>
              <a:off x="695909" y="3971936"/>
              <a:ext cx="1629036" cy="958224"/>
            </a:xfrm>
            <a:prstGeom prst="rect">
              <a:avLst/>
            </a:prstGeom>
            <a:noFill/>
            <a:ln>
              <a:noFill/>
            </a:ln>
          </p:spPr>
        </p:pic>
        <p:pic>
          <p:nvPicPr>
            <p:cNvPr id="625" name="Google Shape;625;p71" descr="Rock Cluster.png"/>
            <p:cNvPicPr preferRelativeResize="0"/>
            <p:nvPr/>
          </p:nvPicPr>
          <p:blipFill rotWithShape="1">
            <a:blip r:embed="rId4">
              <a:alphaModFix/>
            </a:blip>
            <a:srcRect b="18850"/>
            <a:stretch/>
          </p:blipFill>
          <p:spPr>
            <a:xfrm>
              <a:off x="508257" y="4523356"/>
              <a:ext cx="3361193" cy="618069"/>
            </a:xfrm>
            <a:prstGeom prst="rect">
              <a:avLst/>
            </a:prstGeom>
            <a:noFill/>
            <a:ln>
              <a:noFill/>
            </a:ln>
          </p:spPr>
        </p:pic>
        <p:pic>
          <p:nvPicPr>
            <p:cNvPr id="626" name="Google Shape;626;p71"/>
            <p:cNvPicPr preferRelativeResize="0"/>
            <p:nvPr/>
          </p:nvPicPr>
          <p:blipFill>
            <a:blip r:embed="rId5">
              <a:alphaModFix/>
            </a:blip>
            <a:stretch>
              <a:fillRect/>
            </a:stretch>
          </p:blipFill>
          <p:spPr>
            <a:xfrm>
              <a:off x="-274100" y="3971925"/>
              <a:ext cx="2282503" cy="1169491"/>
            </a:xfrm>
            <a:prstGeom prst="rect">
              <a:avLst/>
            </a:prstGeom>
            <a:noFill/>
            <a:ln>
              <a:noFill/>
            </a:ln>
          </p:spPr>
        </p:pic>
        <p:pic>
          <p:nvPicPr>
            <p:cNvPr id="627" name="Google Shape;627;p71"/>
            <p:cNvPicPr preferRelativeResize="0"/>
            <p:nvPr/>
          </p:nvPicPr>
          <p:blipFill>
            <a:blip r:embed="rId6">
              <a:alphaModFix/>
            </a:blip>
            <a:stretch>
              <a:fillRect/>
            </a:stretch>
          </p:blipFill>
          <p:spPr>
            <a:xfrm flipH="1">
              <a:off x="2696047" y="4082230"/>
              <a:ext cx="871752" cy="737645"/>
            </a:xfrm>
            <a:prstGeom prst="rect">
              <a:avLst/>
            </a:prstGeom>
            <a:noFill/>
            <a:ln>
              <a:noFill/>
            </a:ln>
          </p:spPr>
        </p:pic>
      </p:grpSp>
      <p:sp>
        <p:nvSpPr>
          <p:cNvPr id="628" name="Google Shape;628;p71"/>
          <p:cNvSpPr/>
          <p:nvPr/>
        </p:nvSpPr>
        <p:spPr>
          <a:xfrm>
            <a:off x="936022" y="2973752"/>
            <a:ext cx="473477" cy="72381"/>
          </a:xfrm>
          <a:prstGeom prst="rect">
            <a:avLst/>
          </a:prstGeom>
          <a:solidFill>
            <a:srgbClr val="7F008E"/>
          </a:solidFill>
          <a:ln>
            <a:noFill/>
          </a:ln>
        </p:spPr>
        <p:txBody>
          <a:bodyPr spcFirstLastPara="1" wrap="square" lIns="121868" tIns="121868" rIns="121868" bIns="121868" anchor="ctr" anchorCtr="0">
            <a:noAutofit/>
          </a:bodyPr>
          <a:lstStyle/>
          <a:p>
            <a:endParaRPr sz="1866"/>
          </a:p>
        </p:txBody>
      </p:sp>
      <p:sp>
        <p:nvSpPr>
          <p:cNvPr id="629" name="Google Shape;629;p71"/>
          <p:cNvSpPr txBox="1"/>
          <p:nvPr/>
        </p:nvSpPr>
        <p:spPr>
          <a:xfrm>
            <a:off x="7789656" y="1799047"/>
            <a:ext cx="4237281" cy="5842878"/>
          </a:xfrm>
          <a:prstGeom prst="rect">
            <a:avLst/>
          </a:prstGeom>
          <a:noFill/>
          <a:ln>
            <a:noFill/>
          </a:ln>
        </p:spPr>
        <p:txBody>
          <a:bodyPr spcFirstLastPara="1" wrap="square" lIns="121868" tIns="121868" rIns="121868" bIns="121868" anchor="t" anchorCtr="0">
            <a:noAutofit/>
          </a:bodyPr>
          <a:lstStyle/>
          <a:p>
            <a:pPr>
              <a:buClr>
                <a:schemeClr val="dk1"/>
              </a:buClr>
              <a:buSzPts val="1100"/>
            </a:pPr>
            <a:r>
              <a:rPr lang="en-US" sz="1800" dirty="0">
                <a:solidFill>
                  <a:srgbClr val="666666"/>
                </a:solidFill>
                <a:latin typeface="Salesforce Sans"/>
                <a:ea typeface="Salesforce Sans"/>
                <a:cs typeface="Salesforce Sans"/>
                <a:sym typeface="Salesforce Sans"/>
              </a:rPr>
              <a:t>Executive Summary</a:t>
            </a:r>
          </a:p>
          <a:p>
            <a:pPr>
              <a:buClr>
                <a:schemeClr val="dk1"/>
              </a:buClr>
              <a:buSzPts val="1100"/>
            </a:pPr>
            <a:endParaRPr lang="en-US" sz="1800" dirty="0">
              <a:solidFill>
                <a:srgbClr val="666666"/>
              </a:solidFill>
              <a:latin typeface="Salesforce Sans"/>
              <a:ea typeface="Salesforce Sans"/>
              <a:cs typeface="Salesforce Sans"/>
              <a:sym typeface="Salesforce Sans"/>
            </a:endParaRP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dirty="0">
                <a:solidFill>
                  <a:srgbClr val="666666"/>
                </a:solidFill>
                <a:latin typeface="Salesforce Sans"/>
                <a:ea typeface="Salesforce Sans"/>
                <a:cs typeface="Salesforce Sans"/>
                <a:sym typeface="Salesforce Sans"/>
              </a:rPr>
              <a:t>Who is your customer now? </a:t>
            </a:r>
          </a:p>
          <a:p>
            <a:pPr>
              <a:buClr>
                <a:schemeClr val="dk1"/>
              </a:buClr>
              <a:buSzPts val="1100"/>
            </a:pPr>
            <a:br>
              <a:rPr lang="en-US" sz="1600" dirty="0">
                <a:solidFill>
                  <a:srgbClr val="666666"/>
                </a:solidFill>
                <a:latin typeface="Salesforce Sans"/>
                <a:ea typeface="Salesforce Sans"/>
                <a:cs typeface="Salesforce Sans"/>
                <a:sym typeface="Salesforce Sans"/>
              </a:rPr>
            </a:b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dirty="0">
                <a:solidFill>
                  <a:srgbClr val="666666"/>
                </a:solidFill>
                <a:latin typeface="Salesforce Sans"/>
                <a:ea typeface="Salesforce Sans"/>
                <a:cs typeface="Salesforce Sans"/>
                <a:sym typeface="Salesforce Sans"/>
              </a:rPr>
              <a:t>Outcomes are the new experience </a:t>
            </a:r>
            <a:endParaRPr sz="1600" dirty="0">
              <a:solidFill>
                <a:srgbClr val="666666"/>
              </a:solidFill>
              <a:latin typeface="Salesforce Sans"/>
              <a:ea typeface="Salesforce Sans"/>
              <a:cs typeface="Salesforce Sans"/>
              <a:sym typeface="Salesforce Sans"/>
            </a:endParaRPr>
          </a:p>
          <a:p>
            <a:pPr>
              <a:spcBef>
                <a:spcPts val="3466"/>
              </a:spcBef>
              <a:buClr>
                <a:schemeClr val="dk1"/>
              </a:buClr>
              <a:buSzPts val="1100"/>
            </a:pPr>
            <a:r>
              <a:rPr lang="en-US" sz="1600" dirty="0">
                <a:solidFill>
                  <a:srgbClr val="666666"/>
                </a:solidFill>
                <a:latin typeface="Salesforce Sans"/>
                <a:ea typeface="Salesforce Sans"/>
                <a:cs typeface="Salesforce Sans"/>
                <a:sym typeface="Salesforce Sans"/>
              </a:rPr>
              <a:t>The Clock Ticks Faster on TTV </a:t>
            </a:r>
            <a:endParaRPr sz="1600" dirty="0">
              <a:solidFill>
                <a:srgbClr val="666666"/>
              </a:solidFill>
              <a:latin typeface="Salesforce Sans"/>
              <a:ea typeface="Salesforce Sans"/>
              <a:cs typeface="Salesforce Sans"/>
              <a:sym typeface="Salesforce Sans"/>
            </a:endParaRPr>
          </a:p>
          <a:p>
            <a:pPr>
              <a:spcBef>
                <a:spcPts val="3466"/>
              </a:spcBef>
              <a:buClr>
                <a:schemeClr val="dk1"/>
              </a:buClr>
              <a:buSzPts val="1100"/>
            </a:pPr>
            <a:r>
              <a:rPr lang="en-US" sz="1600" dirty="0">
                <a:solidFill>
                  <a:srgbClr val="666666"/>
                </a:solidFill>
                <a:latin typeface="Salesforce Sans"/>
                <a:ea typeface="Salesforce Sans"/>
                <a:cs typeface="Salesforce Sans"/>
                <a:sym typeface="Salesforce Sans"/>
              </a:rPr>
              <a:t>From Pyramids to Circles. A New Discipline Takes Shape </a:t>
            </a:r>
            <a:endParaRPr sz="1600" dirty="0">
              <a:solidFill>
                <a:srgbClr val="666666"/>
              </a:solidFill>
              <a:latin typeface="Salesforce Sans"/>
              <a:ea typeface="Salesforce Sans"/>
              <a:cs typeface="Salesforce Sans"/>
              <a:sym typeface="Salesforce Sans"/>
            </a:endParaRPr>
          </a:p>
          <a:p>
            <a:pPr>
              <a:lnSpc>
                <a:spcPct val="115000"/>
              </a:lnSpc>
              <a:spcBef>
                <a:spcPts val="3466"/>
              </a:spcBef>
              <a:spcAft>
                <a:spcPts val="1066"/>
              </a:spcAft>
            </a:pPr>
            <a:r>
              <a:rPr lang="en-US" sz="1600" dirty="0">
                <a:solidFill>
                  <a:schemeClr val="bg2">
                    <a:lumMod val="75000"/>
                  </a:schemeClr>
                </a:solidFill>
                <a:latin typeface="Salesforce Sans" panose="020B0505020202020203" pitchFamily="34" charset="77"/>
                <a:sym typeface="Salesforce Sans Light"/>
              </a:rPr>
              <a:t>Co-Creation is a Transcended Business Skill</a:t>
            </a:r>
            <a:endParaRPr sz="1600" dirty="0">
              <a:solidFill>
                <a:schemeClr val="bg2">
                  <a:lumMod val="75000"/>
                </a:schemeClr>
              </a:solidFill>
              <a:latin typeface="Salesforce Sans" panose="020B0505020202020203" pitchFamily="34" charset="77"/>
              <a:sym typeface="Salesforce Sans Light"/>
            </a:endParaRPr>
          </a:p>
        </p:txBody>
      </p:sp>
      <p:cxnSp>
        <p:nvCxnSpPr>
          <p:cNvPr id="630" name="Google Shape;630;p71"/>
          <p:cNvCxnSpPr>
            <a:cxnSpLocks/>
          </p:cNvCxnSpPr>
          <p:nvPr/>
        </p:nvCxnSpPr>
        <p:spPr>
          <a:xfrm>
            <a:off x="7632493" y="2271469"/>
            <a:ext cx="0" cy="3860568"/>
          </a:xfrm>
          <a:prstGeom prst="straightConnector1">
            <a:avLst/>
          </a:prstGeom>
          <a:noFill/>
          <a:ln w="9525" cap="flat" cmpd="sng">
            <a:solidFill>
              <a:srgbClr val="999999"/>
            </a:solidFill>
            <a:prstDash val="dot"/>
            <a:round/>
            <a:headEnd type="none" w="med" len="med"/>
            <a:tailEnd type="none" w="med" len="med"/>
          </a:ln>
        </p:spPr>
      </p:cxnSp>
      <p:sp>
        <p:nvSpPr>
          <p:cNvPr id="631" name="Google Shape;631;p71"/>
          <p:cNvSpPr/>
          <p:nvPr/>
        </p:nvSpPr>
        <p:spPr>
          <a:xfrm>
            <a:off x="7652715" y="2016285"/>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cxnSp>
        <p:nvCxnSpPr>
          <p:cNvPr id="634" name="Google Shape;634;p71"/>
          <p:cNvCxnSpPr>
            <a:cxnSpLocks/>
          </p:cNvCxnSpPr>
          <p:nvPr/>
        </p:nvCxnSpPr>
        <p:spPr>
          <a:xfrm rot="10800000">
            <a:off x="7911524" y="2379632"/>
            <a:ext cx="2015475" cy="0"/>
          </a:xfrm>
          <a:prstGeom prst="straightConnector1">
            <a:avLst/>
          </a:prstGeom>
          <a:noFill/>
          <a:ln w="9525" cap="flat" cmpd="sng">
            <a:solidFill>
              <a:srgbClr val="999999"/>
            </a:solidFill>
            <a:prstDash val="dot"/>
            <a:round/>
            <a:headEnd type="none" w="med" len="med"/>
            <a:tailEnd type="none" w="med" len="med"/>
          </a:ln>
        </p:spPr>
      </p:cxnSp>
      <p:sp>
        <p:nvSpPr>
          <p:cNvPr id="635" name="Google Shape;635;p71"/>
          <p:cNvSpPr/>
          <p:nvPr/>
        </p:nvSpPr>
        <p:spPr>
          <a:xfrm>
            <a:off x="7634963" y="3416498"/>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cxnSp>
        <p:nvCxnSpPr>
          <p:cNvPr id="636" name="Google Shape;636;p71"/>
          <p:cNvCxnSpPr>
            <a:cxnSpLocks/>
          </p:cNvCxnSpPr>
          <p:nvPr/>
        </p:nvCxnSpPr>
        <p:spPr>
          <a:xfrm rot="10800000">
            <a:off x="7911524" y="3306915"/>
            <a:ext cx="2015475" cy="0"/>
          </a:xfrm>
          <a:prstGeom prst="straightConnector1">
            <a:avLst/>
          </a:prstGeom>
          <a:noFill/>
          <a:ln w="9525" cap="flat" cmpd="sng">
            <a:solidFill>
              <a:srgbClr val="999999"/>
            </a:solidFill>
            <a:prstDash val="dot"/>
            <a:round/>
            <a:headEnd type="none" w="med" len="med"/>
            <a:tailEnd type="none" w="med" len="med"/>
          </a:ln>
        </p:spPr>
      </p:cxnSp>
      <p:sp>
        <p:nvSpPr>
          <p:cNvPr id="637" name="Google Shape;637;p71"/>
          <p:cNvSpPr/>
          <p:nvPr/>
        </p:nvSpPr>
        <p:spPr>
          <a:xfrm>
            <a:off x="7619552" y="5121516"/>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cxnSp>
        <p:nvCxnSpPr>
          <p:cNvPr id="23" name="Google Shape;638;p71">
            <a:extLst>
              <a:ext uri="{FF2B5EF4-FFF2-40B4-BE49-F238E27FC236}">
                <a16:creationId xmlns:a16="http://schemas.microsoft.com/office/drawing/2014/main" id="{31910FA6-C260-7A4C-96C8-15D8A7953D25}"/>
              </a:ext>
            </a:extLst>
          </p:cNvPr>
          <p:cNvCxnSpPr>
            <a:cxnSpLocks/>
          </p:cNvCxnSpPr>
          <p:nvPr/>
        </p:nvCxnSpPr>
        <p:spPr>
          <a:xfrm rot="10800000">
            <a:off x="7911524" y="4579676"/>
            <a:ext cx="2015475" cy="0"/>
          </a:xfrm>
          <a:prstGeom prst="straightConnector1">
            <a:avLst/>
          </a:prstGeom>
          <a:noFill/>
          <a:ln w="9525" cap="flat" cmpd="sng">
            <a:solidFill>
              <a:srgbClr val="999999"/>
            </a:solidFill>
            <a:prstDash val="dot"/>
            <a:round/>
            <a:headEnd type="none" w="med" len="med"/>
            <a:tailEnd type="none" w="med" len="med"/>
          </a:ln>
        </p:spPr>
      </p:cxnSp>
      <p:sp>
        <p:nvSpPr>
          <p:cNvPr id="25" name="Google Shape;637;p71">
            <a:extLst>
              <a:ext uri="{FF2B5EF4-FFF2-40B4-BE49-F238E27FC236}">
                <a16:creationId xmlns:a16="http://schemas.microsoft.com/office/drawing/2014/main" id="{47A4D963-3D0B-C041-B060-7C08612186B0}"/>
              </a:ext>
            </a:extLst>
          </p:cNvPr>
          <p:cNvSpPr/>
          <p:nvPr/>
        </p:nvSpPr>
        <p:spPr>
          <a:xfrm>
            <a:off x="7619551" y="5945217"/>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cxnSp>
        <p:nvCxnSpPr>
          <p:cNvPr id="31" name="Google Shape;636;p71">
            <a:extLst>
              <a:ext uri="{FF2B5EF4-FFF2-40B4-BE49-F238E27FC236}">
                <a16:creationId xmlns:a16="http://schemas.microsoft.com/office/drawing/2014/main" id="{FAD5E39C-0076-B942-811A-E86586D01BE7}"/>
              </a:ext>
            </a:extLst>
          </p:cNvPr>
          <p:cNvCxnSpPr>
            <a:cxnSpLocks/>
          </p:cNvCxnSpPr>
          <p:nvPr/>
        </p:nvCxnSpPr>
        <p:spPr>
          <a:xfrm rot="10800000">
            <a:off x="7911524" y="3868389"/>
            <a:ext cx="2015475" cy="0"/>
          </a:xfrm>
          <a:prstGeom prst="straightConnector1">
            <a:avLst/>
          </a:prstGeom>
          <a:noFill/>
          <a:ln w="9525" cap="flat" cmpd="sng">
            <a:solidFill>
              <a:srgbClr val="999999"/>
            </a:solidFill>
            <a:prstDash val="dot"/>
            <a:round/>
            <a:headEnd type="none" w="med" len="med"/>
            <a:tailEnd type="none" w="med" len="med"/>
          </a:ln>
        </p:spPr>
      </p:cxnSp>
      <p:cxnSp>
        <p:nvCxnSpPr>
          <p:cNvPr id="32" name="Google Shape;638;p71">
            <a:extLst>
              <a:ext uri="{FF2B5EF4-FFF2-40B4-BE49-F238E27FC236}">
                <a16:creationId xmlns:a16="http://schemas.microsoft.com/office/drawing/2014/main" id="{E55AC9B0-E384-6547-A9D5-A98E89595596}"/>
              </a:ext>
            </a:extLst>
          </p:cNvPr>
          <p:cNvCxnSpPr>
            <a:cxnSpLocks/>
          </p:cNvCxnSpPr>
          <p:nvPr/>
        </p:nvCxnSpPr>
        <p:spPr>
          <a:xfrm rot="10800000">
            <a:off x="7911524" y="5602602"/>
            <a:ext cx="2015475" cy="0"/>
          </a:xfrm>
          <a:prstGeom prst="straightConnector1">
            <a:avLst/>
          </a:prstGeom>
          <a:noFill/>
          <a:ln w="9525" cap="flat" cmpd="sng">
            <a:solidFill>
              <a:srgbClr val="999999"/>
            </a:solidFill>
            <a:prstDash val="dot"/>
            <a:round/>
            <a:headEnd type="none" w="med" len="med"/>
            <a:tailEnd type="none" w="med" len="med"/>
          </a:ln>
        </p:spPr>
      </p:cxnSp>
      <p:sp>
        <p:nvSpPr>
          <p:cNvPr id="36" name="Google Shape;635;p71">
            <a:extLst>
              <a:ext uri="{FF2B5EF4-FFF2-40B4-BE49-F238E27FC236}">
                <a16:creationId xmlns:a16="http://schemas.microsoft.com/office/drawing/2014/main" id="{0DFFC361-D5A2-4E48-A1ED-4281CDC49025}"/>
              </a:ext>
            </a:extLst>
          </p:cNvPr>
          <p:cNvSpPr/>
          <p:nvPr/>
        </p:nvSpPr>
        <p:spPr>
          <a:xfrm>
            <a:off x="7634963" y="2694603"/>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38" name="Google Shape;637;p71">
            <a:extLst>
              <a:ext uri="{FF2B5EF4-FFF2-40B4-BE49-F238E27FC236}">
                <a16:creationId xmlns:a16="http://schemas.microsoft.com/office/drawing/2014/main" id="{16950266-10B6-4743-9E1B-6FB597D28525}"/>
              </a:ext>
            </a:extLst>
          </p:cNvPr>
          <p:cNvSpPr/>
          <p:nvPr/>
        </p:nvSpPr>
        <p:spPr>
          <a:xfrm>
            <a:off x="7634963" y="4276390"/>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Tree>
    <p:extLst>
      <p:ext uri="{BB962C8B-B14F-4D97-AF65-F5344CB8AC3E}">
        <p14:creationId xmlns:p14="http://schemas.microsoft.com/office/powerpoint/2010/main" val="324632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7"/>
          <p:cNvSpPr txBox="1"/>
          <p:nvPr/>
        </p:nvSpPr>
        <p:spPr>
          <a:xfrm>
            <a:off x="7955264" y="2122275"/>
            <a:ext cx="2537339" cy="3901384"/>
          </a:xfrm>
          <a:prstGeom prst="rect">
            <a:avLst/>
          </a:prstGeom>
          <a:noFill/>
          <a:ln>
            <a:noFill/>
          </a:ln>
        </p:spPr>
        <p:txBody>
          <a:bodyPr spcFirstLastPara="1" wrap="square" lIns="121868" tIns="121868" rIns="121868" bIns="121868" anchor="t" anchorCtr="0">
            <a:noAutofit/>
          </a:bodyPr>
          <a:lstStyle/>
          <a:p>
            <a:pPr>
              <a:buClr>
                <a:schemeClr val="dk1"/>
              </a:buClr>
              <a:buSzPts val="1100"/>
            </a:pPr>
            <a:r>
              <a:rPr lang="en-US" sz="1600" b="1" dirty="0">
                <a:solidFill>
                  <a:srgbClr val="666666"/>
                </a:solidFill>
                <a:latin typeface="Salesforce Sans"/>
                <a:ea typeface="Salesforce Sans"/>
                <a:cs typeface="Salesforce Sans"/>
                <a:sym typeface="Salesforce Sans"/>
              </a:rPr>
              <a:t>Strategy</a:t>
            </a:r>
            <a:r>
              <a:rPr lang="en-US" sz="1600" dirty="0">
                <a:solidFill>
                  <a:srgbClr val="666666"/>
                </a:solidFill>
                <a:latin typeface="Salesforce Sans"/>
                <a:ea typeface="Salesforce Sans"/>
                <a:cs typeface="Salesforce Sans"/>
                <a:sym typeface="Salesforce Sans"/>
              </a:rPr>
              <a:t>:</a:t>
            </a:r>
            <a:r>
              <a:rPr lang="en-US" sz="1600" dirty="0">
                <a:solidFill>
                  <a:srgbClr val="434343"/>
                </a:solidFill>
                <a:latin typeface="Salesforce Sans"/>
                <a:ea typeface="Salesforce Sans"/>
                <a:cs typeface="Salesforce Sans"/>
                <a:sym typeface="Salesforce Sans"/>
              </a:rPr>
              <a:t> 6 Keys to Reorganizing Teams to Focus On Customer Outcomes </a:t>
            </a:r>
            <a:br>
              <a:rPr lang="en-US" sz="1600" dirty="0">
                <a:solidFill>
                  <a:srgbClr val="434343"/>
                </a:solidFill>
                <a:latin typeface="Salesforce Sans"/>
                <a:ea typeface="Salesforce Sans"/>
                <a:cs typeface="Salesforce Sans"/>
                <a:sym typeface="Salesforce Sans"/>
              </a:rPr>
            </a:br>
            <a:endParaRPr lang="en-US" sz="1600" b="1" dirty="0">
              <a:solidFill>
                <a:srgbClr val="666666"/>
              </a:solidFill>
              <a:latin typeface="Salesforce Sans"/>
              <a:ea typeface="Salesforce Sans"/>
              <a:cs typeface="Salesforce Sans"/>
              <a:sym typeface="Salesforce Sans"/>
            </a:endParaRP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Tactic</a:t>
            </a:r>
            <a:r>
              <a:rPr lang="en-US" sz="1600" dirty="0">
                <a:solidFill>
                  <a:srgbClr val="666666"/>
                </a:solidFill>
                <a:latin typeface="Salesforce Sans"/>
                <a:ea typeface="Salesforce Sans"/>
                <a:cs typeface="Salesforce Sans"/>
                <a:sym typeface="Salesforce Sans"/>
              </a:rPr>
              <a:t>: Agile isn’t optional anymore</a:t>
            </a:r>
            <a:endParaRPr sz="1600" b="1" dirty="0">
              <a:solidFill>
                <a:srgbClr val="666666"/>
              </a:solidFill>
              <a:latin typeface="Salesforce Sans"/>
              <a:ea typeface="Salesforce Sans"/>
              <a:cs typeface="Salesforce Sans"/>
              <a:sym typeface="Salesforce Sans"/>
            </a:endParaRPr>
          </a:p>
          <a:p>
            <a:pPr>
              <a:spcBef>
                <a:spcPts val="3466"/>
              </a:spcBef>
              <a:buClr>
                <a:schemeClr val="dk1"/>
              </a:buClr>
              <a:buSzPts val="1100"/>
            </a:pPr>
            <a:r>
              <a:rPr lang="en-US" sz="1600" b="1" dirty="0">
                <a:solidFill>
                  <a:srgbClr val="666666"/>
                </a:solidFill>
                <a:latin typeface="Salesforce Sans"/>
                <a:ea typeface="Salesforce Sans"/>
                <a:cs typeface="Salesforce Sans"/>
                <a:sym typeface="Salesforce Sans"/>
              </a:rPr>
              <a:t>Tactic</a:t>
            </a:r>
            <a:r>
              <a:rPr lang="en-US" sz="1600" dirty="0">
                <a:solidFill>
                  <a:srgbClr val="666666"/>
                </a:solidFill>
                <a:latin typeface="Salesforce Sans"/>
                <a:ea typeface="Salesforce Sans"/>
                <a:cs typeface="Salesforce Sans"/>
                <a:sym typeface="Salesforce Sans"/>
              </a:rPr>
              <a:t>: Creating and aligning around experience guidelines</a:t>
            </a:r>
            <a:endParaRPr sz="1600" dirty="0">
              <a:solidFill>
                <a:srgbClr val="666666"/>
              </a:solidFill>
              <a:latin typeface="Salesforce Sans"/>
              <a:ea typeface="Salesforce Sans"/>
              <a:cs typeface="Salesforce Sans"/>
              <a:sym typeface="Salesforce Sans"/>
            </a:endParaRPr>
          </a:p>
          <a:p>
            <a:pPr>
              <a:spcBef>
                <a:spcPts val="3466"/>
              </a:spcBef>
            </a:pPr>
            <a:endParaRPr sz="1600" b="1" dirty="0">
              <a:solidFill>
                <a:srgbClr val="666666"/>
              </a:solidFill>
              <a:latin typeface="Salesforce Sans"/>
              <a:ea typeface="Salesforce Sans"/>
              <a:cs typeface="Salesforce Sans"/>
              <a:sym typeface="Salesforce Sans"/>
            </a:endParaRPr>
          </a:p>
          <a:p>
            <a:pPr>
              <a:spcBef>
                <a:spcPts val="1333"/>
              </a:spcBef>
              <a:buClr>
                <a:schemeClr val="dk1"/>
              </a:buClr>
              <a:buSzPts val="1100"/>
            </a:pPr>
            <a:endParaRPr sz="1600" b="1" dirty="0">
              <a:solidFill>
                <a:srgbClr val="666666"/>
              </a:solidFill>
              <a:latin typeface="Salesforce Sans"/>
              <a:ea typeface="Salesforce Sans"/>
              <a:cs typeface="Salesforce Sans"/>
              <a:sym typeface="Salesforce Sans"/>
            </a:endParaRPr>
          </a:p>
          <a:p>
            <a:pPr>
              <a:lnSpc>
                <a:spcPct val="115000"/>
              </a:lnSpc>
              <a:spcBef>
                <a:spcPts val="1333"/>
              </a:spcBef>
              <a:spcAft>
                <a:spcPts val="1066"/>
              </a:spcAft>
            </a:pPr>
            <a:endParaRPr sz="1866" dirty="0">
              <a:solidFill>
                <a:schemeClr val="dk2"/>
              </a:solidFill>
              <a:latin typeface="Salesforce Sans Light"/>
              <a:ea typeface="Salesforce Sans Light"/>
              <a:cs typeface="Salesforce Sans Light"/>
              <a:sym typeface="Salesforce Sans Light"/>
            </a:endParaRPr>
          </a:p>
        </p:txBody>
      </p:sp>
      <p:cxnSp>
        <p:nvCxnSpPr>
          <p:cNvPr id="835" name="Google Shape;835;p77"/>
          <p:cNvCxnSpPr>
            <a:cxnSpLocks/>
          </p:cNvCxnSpPr>
          <p:nvPr/>
        </p:nvCxnSpPr>
        <p:spPr>
          <a:xfrm>
            <a:off x="7828430" y="2076785"/>
            <a:ext cx="0" cy="3562422"/>
          </a:xfrm>
          <a:prstGeom prst="straightConnector1">
            <a:avLst/>
          </a:prstGeom>
          <a:noFill/>
          <a:ln w="9525" cap="flat" cmpd="sng">
            <a:solidFill>
              <a:srgbClr val="999999"/>
            </a:solidFill>
            <a:prstDash val="dot"/>
            <a:round/>
            <a:headEnd type="none" w="med" len="med"/>
            <a:tailEnd type="none" w="med" len="med"/>
          </a:ln>
        </p:spPr>
      </p:cxnSp>
      <p:sp>
        <p:nvSpPr>
          <p:cNvPr id="836" name="Google Shape;836;p77"/>
          <p:cNvSpPr txBox="1"/>
          <p:nvPr/>
        </p:nvSpPr>
        <p:spPr>
          <a:xfrm>
            <a:off x="800024" y="3173490"/>
            <a:ext cx="6412730" cy="1694359"/>
          </a:xfrm>
          <a:prstGeom prst="rect">
            <a:avLst/>
          </a:prstGeom>
          <a:noFill/>
          <a:ln>
            <a:noFill/>
          </a:ln>
        </p:spPr>
        <p:txBody>
          <a:bodyPr spcFirstLastPara="1" wrap="square" lIns="121868" tIns="121868" rIns="121868" bIns="121868" anchor="t" anchorCtr="0">
            <a:noAutofit/>
          </a:bodyPr>
          <a:lstStyle/>
          <a:p>
            <a:pPr>
              <a:lnSpc>
                <a:spcPct val="115000"/>
              </a:lnSpc>
              <a:spcAft>
                <a:spcPts val="1066"/>
              </a:spcAft>
              <a:buClr>
                <a:schemeClr val="dk1"/>
              </a:buClr>
              <a:buSzPts val="1100"/>
            </a:pPr>
            <a:r>
              <a:rPr lang="en" sz="1866" dirty="0">
                <a:solidFill>
                  <a:schemeClr val="dk2"/>
                </a:solidFill>
                <a:latin typeface="Salesforce Sans Light"/>
                <a:ea typeface="Salesforce Sans Light"/>
                <a:cs typeface="Salesforce Sans Light"/>
                <a:sym typeface="Salesforce Sans Light"/>
              </a:rPr>
              <a:t>As </a:t>
            </a:r>
            <a:r>
              <a:rPr lang="en-US" sz="1866" dirty="0">
                <a:solidFill>
                  <a:schemeClr val="dk2"/>
                </a:solidFill>
                <a:latin typeface="Salesforce Sans Light"/>
                <a:ea typeface="Salesforce Sans Light"/>
                <a:cs typeface="Salesforce Sans Light"/>
                <a:sym typeface="Salesforce Sans Light"/>
              </a:rPr>
              <a:t>organizations</a:t>
            </a:r>
            <a:r>
              <a:rPr lang="en" sz="1866" dirty="0">
                <a:solidFill>
                  <a:schemeClr val="dk2"/>
                </a:solidFill>
                <a:latin typeface="Salesforce Sans Light"/>
                <a:ea typeface="Salesforce Sans Light"/>
                <a:cs typeface="Salesforce Sans Light"/>
                <a:sym typeface="Salesforce Sans Light"/>
              </a:rPr>
              <a:t> try to get closer to the</a:t>
            </a:r>
            <a:r>
              <a:rPr lang="en-US" sz="1866" dirty="0" err="1">
                <a:solidFill>
                  <a:schemeClr val="dk2"/>
                </a:solidFill>
                <a:latin typeface="Salesforce Sans Light"/>
                <a:ea typeface="Salesforce Sans Light"/>
                <a:cs typeface="Salesforce Sans Light"/>
                <a:sym typeface="Salesforce Sans Light"/>
              </a:rPr>
              <a:t>ir</a:t>
            </a:r>
            <a:r>
              <a:rPr lang="en" sz="1866" dirty="0">
                <a:solidFill>
                  <a:schemeClr val="dk2"/>
                </a:solidFill>
                <a:latin typeface="Salesforce Sans Light"/>
                <a:ea typeface="Salesforce Sans Light"/>
                <a:cs typeface="Salesforce Sans Light"/>
                <a:sym typeface="Salesforce Sans Light"/>
              </a:rPr>
              <a:t> customer they must redesign their operating structure. Moving from silos to teams focused on the moments of the customer jo</a:t>
            </a:r>
            <a:r>
              <a:rPr lang="en-US" sz="1866" dirty="0" err="1">
                <a:solidFill>
                  <a:schemeClr val="dk2"/>
                </a:solidFill>
                <a:latin typeface="Salesforce Sans Light"/>
                <a:ea typeface="Salesforce Sans Light"/>
                <a:cs typeface="Salesforce Sans Light"/>
                <a:sym typeface="Salesforce Sans Light"/>
              </a:rPr>
              <a:t>urney</a:t>
            </a:r>
            <a:r>
              <a:rPr lang="en" sz="1866" dirty="0">
                <a:solidFill>
                  <a:schemeClr val="dk2"/>
                </a:solidFill>
                <a:latin typeface="Salesforce Sans Light"/>
                <a:ea typeface="Salesforce Sans Light"/>
                <a:cs typeface="Salesforce Sans Light"/>
                <a:sym typeface="Salesforce Sans Light"/>
              </a:rPr>
              <a:t>. Our </a:t>
            </a:r>
            <a:r>
              <a:rPr lang="en-US" sz="1866" dirty="0">
                <a:solidFill>
                  <a:schemeClr val="dk2"/>
                </a:solidFill>
                <a:latin typeface="Salesforce Sans Light"/>
                <a:ea typeface="Salesforce Sans Light"/>
                <a:cs typeface="Salesforce Sans Light"/>
                <a:sym typeface="Salesforce Sans Light"/>
              </a:rPr>
              <a:t>research</a:t>
            </a:r>
            <a:r>
              <a:rPr lang="en" sz="1866" dirty="0">
                <a:solidFill>
                  <a:schemeClr val="dk2"/>
                </a:solidFill>
                <a:latin typeface="Salesforce Sans Light"/>
                <a:ea typeface="Salesforce Sans Light"/>
                <a:cs typeface="Salesforce Sans Light"/>
                <a:sym typeface="Salesforce Sans Light"/>
              </a:rPr>
              <a:t> found this to be a key element of delivering better customer </a:t>
            </a:r>
            <a:r>
              <a:rPr lang="en-US" sz="1866" dirty="0">
                <a:solidFill>
                  <a:schemeClr val="dk2"/>
                </a:solidFill>
                <a:latin typeface="Salesforce Sans Light"/>
                <a:ea typeface="Salesforce Sans Light"/>
                <a:cs typeface="Salesforce Sans Light"/>
                <a:sym typeface="Salesforce Sans Light"/>
              </a:rPr>
              <a:t>experiences</a:t>
            </a:r>
            <a:r>
              <a:rPr lang="en" sz="1866" dirty="0">
                <a:solidFill>
                  <a:schemeClr val="dk2"/>
                </a:solidFill>
                <a:latin typeface="Salesforce Sans Light"/>
                <a:ea typeface="Salesforce Sans Light"/>
                <a:cs typeface="Salesforce Sans Light"/>
                <a:sym typeface="Salesforce Sans Light"/>
              </a:rPr>
              <a:t> and outcomes. </a:t>
            </a:r>
            <a:endParaRPr sz="1866" dirty="0">
              <a:solidFill>
                <a:schemeClr val="dk2"/>
              </a:solidFill>
              <a:latin typeface="Salesforce Sans Light"/>
              <a:ea typeface="Salesforce Sans Light"/>
              <a:cs typeface="Salesforce Sans Light"/>
              <a:sym typeface="Salesforce Sans Light"/>
            </a:endParaRPr>
          </a:p>
        </p:txBody>
      </p:sp>
      <p:sp>
        <p:nvSpPr>
          <p:cNvPr id="837" name="Google Shape;837;p77"/>
          <p:cNvSpPr/>
          <p:nvPr/>
        </p:nvSpPr>
        <p:spPr>
          <a:xfrm>
            <a:off x="7792240" y="2710829"/>
            <a:ext cx="72381" cy="72381"/>
          </a:xfrm>
          <a:prstGeom prst="ellipse">
            <a:avLst/>
          </a:prstGeom>
          <a:solidFill>
            <a:srgbClr val="00B0F0"/>
          </a:solidFill>
          <a:ln>
            <a:noFill/>
          </a:ln>
        </p:spPr>
        <p:txBody>
          <a:bodyPr spcFirstLastPara="1" wrap="square" lIns="121868" tIns="121868" rIns="121868" bIns="121868" anchor="ctr" anchorCtr="0">
            <a:noAutofit/>
          </a:bodyPr>
          <a:lstStyle/>
          <a:p>
            <a:endParaRPr sz="1866"/>
          </a:p>
        </p:txBody>
      </p:sp>
      <p:cxnSp>
        <p:nvCxnSpPr>
          <p:cNvPr id="838" name="Google Shape;838;p77"/>
          <p:cNvCxnSpPr/>
          <p:nvPr/>
        </p:nvCxnSpPr>
        <p:spPr>
          <a:xfrm rot="10800000">
            <a:off x="7955264" y="3395633"/>
            <a:ext cx="2015475" cy="0"/>
          </a:xfrm>
          <a:prstGeom prst="straightConnector1">
            <a:avLst/>
          </a:prstGeom>
          <a:noFill/>
          <a:ln w="9525" cap="flat" cmpd="sng">
            <a:solidFill>
              <a:srgbClr val="999999"/>
            </a:solidFill>
            <a:prstDash val="dot"/>
            <a:round/>
            <a:headEnd type="none" w="med" len="med"/>
            <a:tailEnd type="none" w="med" len="med"/>
          </a:ln>
        </p:spPr>
      </p:cxnSp>
      <p:sp>
        <p:nvSpPr>
          <p:cNvPr id="839" name="Google Shape;839;p77"/>
          <p:cNvSpPr/>
          <p:nvPr/>
        </p:nvSpPr>
        <p:spPr>
          <a:xfrm>
            <a:off x="7792240" y="4924793"/>
            <a:ext cx="72381" cy="72381"/>
          </a:xfrm>
          <a:prstGeom prst="ellipse">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840" name="Google Shape;840;p77"/>
          <p:cNvCxnSpPr/>
          <p:nvPr/>
        </p:nvCxnSpPr>
        <p:spPr>
          <a:xfrm rot="10800000">
            <a:off x="7955264" y="4373733"/>
            <a:ext cx="2015475" cy="0"/>
          </a:xfrm>
          <a:prstGeom prst="straightConnector1">
            <a:avLst/>
          </a:prstGeom>
          <a:noFill/>
          <a:ln w="9525" cap="flat" cmpd="sng">
            <a:solidFill>
              <a:srgbClr val="999999"/>
            </a:solidFill>
            <a:prstDash val="dot"/>
            <a:round/>
            <a:headEnd type="none" w="med" len="med"/>
            <a:tailEnd type="none" w="med" len="med"/>
          </a:ln>
        </p:spPr>
      </p:cxnSp>
      <p:sp>
        <p:nvSpPr>
          <p:cNvPr id="841" name="Google Shape;841;p77"/>
          <p:cNvSpPr txBox="1"/>
          <p:nvPr/>
        </p:nvSpPr>
        <p:spPr>
          <a:xfrm>
            <a:off x="800024" y="1395386"/>
            <a:ext cx="6646969" cy="1454421"/>
          </a:xfrm>
          <a:prstGeom prst="rect">
            <a:avLst/>
          </a:prstGeom>
          <a:noFill/>
          <a:ln>
            <a:noFill/>
          </a:ln>
        </p:spPr>
        <p:txBody>
          <a:bodyPr spcFirstLastPara="1" wrap="square" lIns="91410" tIns="91410" rIns="91410" bIns="91410" anchor="t" anchorCtr="0">
            <a:noAutofit/>
          </a:bodyPr>
          <a:lstStyle/>
          <a:p>
            <a:pPr>
              <a:lnSpc>
                <a:spcPct val="90000"/>
              </a:lnSpc>
              <a:spcAft>
                <a:spcPts val="1066"/>
              </a:spcAft>
            </a:pPr>
            <a:r>
              <a:rPr lang="en-US" sz="3199" dirty="0">
                <a:solidFill>
                  <a:srgbClr val="666666"/>
                </a:solidFill>
                <a:latin typeface="Salesforce Sans Light"/>
                <a:ea typeface="Salesforce Sans Light"/>
                <a:cs typeface="Salesforce Sans Light"/>
                <a:sym typeface="Salesforce Sans Light"/>
              </a:rPr>
              <a:t>Moving from </a:t>
            </a:r>
          </a:p>
          <a:p>
            <a:pPr>
              <a:lnSpc>
                <a:spcPct val="90000"/>
              </a:lnSpc>
              <a:spcAft>
                <a:spcPts val="1066"/>
              </a:spcAft>
            </a:pPr>
            <a:r>
              <a:rPr lang="en-US" sz="5332" b="1" dirty="0">
                <a:solidFill>
                  <a:srgbClr val="666666"/>
                </a:solidFill>
                <a:latin typeface="Salesforce Sans"/>
                <a:ea typeface="Salesforce Sans"/>
                <a:cs typeface="Salesforce Sans"/>
                <a:sym typeface="Salesforce Sans"/>
              </a:rPr>
              <a:t>Pyramids to Circles</a:t>
            </a:r>
          </a:p>
        </p:txBody>
      </p:sp>
      <p:sp>
        <p:nvSpPr>
          <p:cNvPr id="843" name="Google Shape;843;p77"/>
          <p:cNvSpPr/>
          <p:nvPr/>
        </p:nvSpPr>
        <p:spPr>
          <a:xfrm>
            <a:off x="947919" y="2968377"/>
            <a:ext cx="473477" cy="72381"/>
          </a:xfrm>
          <a:prstGeom prst="rect">
            <a:avLst/>
          </a:prstGeom>
          <a:solidFill>
            <a:schemeClr val="bg1">
              <a:lumMod val="65000"/>
            </a:schemeClr>
          </a:solidFill>
          <a:ln>
            <a:noFill/>
          </a:ln>
        </p:spPr>
        <p:txBody>
          <a:bodyPr spcFirstLastPara="1" wrap="square" lIns="121868" tIns="121868" rIns="121868" bIns="121868" anchor="ctr" anchorCtr="0">
            <a:noAutofit/>
          </a:bodyPr>
          <a:lstStyle/>
          <a:p>
            <a:endParaRPr sz="1866"/>
          </a:p>
        </p:txBody>
      </p:sp>
      <p:sp>
        <p:nvSpPr>
          <p:cNvPr id="17" name="Google Shape;839;p77">
            <a:extLst>
              <a:ext uri="{FF2B5EF4-FFF2-40B4-BE49-F238E27FC236}">
                <a16:creationId xmlns:a16="http://schemas.microsoft.com/office/drawing/2014/main" id="{2996CD4D-0014-3844-A889-304AFC8C7B40}"/>
              </a:ext>
            </a:extLst>
          </p:cNvPr>
          <p:cNvSpPr/>
          <p:nvPr/>
        </p:nvSpPr>
        <p:spPr>
          <a:xfrm>
            <a:off x="7792240" y="3735461"/>
            <a:ext cx="72381" cy="72381"/>
          </a:xfrm>
          <a:prstGeom prst="ellipse">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sp>
        <p:nvSpPr>
          <p:cNvPr id="18" name="Google Shape;690;p73">
            <a:extLst>
              <a:ext uri="{FF2B5EF4-FFF2-40B4-BE49-F238E27FC236}">
                <a16:creationId xmlns:a16="http://schemas.microsoft.com/office/drawing/2014/main" id="{38B46A45-E02A-4748-9507-DBA659331301}"/>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19" name="Google Shape;692;p73">
            <a:extLst>
              <a:ext uri="{FF2B5EF4-FFF2-40B4-BE49-F238E27FC236}">
                <a16:creationId xmlns:a16="http://schemas.microsoft.com/office/drawing/2014/main" id="{A1A1B973-07C6-294C-9FA6-C18750475AA7}"/>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Pyramids to Circles </a:t>
            </a:r>
            <a:endParaRPr sz="1466" b="1" dirty="0">
              <a:solidFill>
                <a:srgbClr val="3EA1E0"/>
              </a:solidFill>
              <a:latin typeface="Salesforce Sans"/>
              <a:ea typeface="Salesforce Sans"/>
              <a:cs typeface="Salesforce Sans"/>
              <a:sym typeface="Salesforce Sans"/>
            </a:endParaRPr>
          </a:p>
        </p:txBody>
      </p:sp>
      <p:sp>
        <p:nvSpPr>
          <p:cNvPr id="20" name="Google Shape;693;p73">
            <a:extLst>
              <a:ext uri="{FF2B5EF4-FFF2-40B4-BE49-F238E27FC236}">
                <a16:creationId xmlns:a16="http://schemas.microsoft.com/office/drawing/2014/main" id="{C0B5BA82-FF55-5B43-9B66-958A5EC89C0D}"/>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pic>
        <p:nvPicPr>
          <p:cNvPr id="21" name="Google Shape;1111;p86">
            <a:extLst>
              <a:ext uri="{FF2B5EF4-FFF2-40B4-BE49-F238E27FC236}">
                <a16:creationId xmlns:a16="http://schemas.microsoft.com/office/drawing/2014/main" id="{147B3AD7-6D17-B748-833D-43A7ECCE129E}"/>
              </a:ext>
            </a:extLst>
          </p:cNvPr>
          <p:cNvPicPr preferRelativeResize="0"/>
          <p:nvPr/>
        </p:nvPicPr>
        <p:blipFill rotWithShape="1">
          <a:blip r:embed="rId3">
            <a:alphaModFix/>
          </a:blip>
          <a:srcRect l="39434" t="-3062" b="32989"/>
          <a:stretch/>
        </p:blipFill>
        <p:spPr>
          <a:xfrm>
            <a:off x="120019" y="5686013"/>
            <a:ext cx="4360447" cy="1295261"/>
          </a:xfrm>
          <a:prstGeom prst="rect">
            <a:avLst/>
          </a:prstGeom>
          <a:noFill/>
          <a:ln>
            <a:noFill/>
          </a:ln>
        </p:spPr>
      </p:pic>
      <p:pic>
        <p:nvPicPr>
          <p:cNvPr id="22" name="Google Shape;1112;p86">
            <a:extLst>
              <a:ext uri="{FF2B5EF4-FFF2-40B4-BE49-F238E27FC236}">
                <a16:creationId xmlns:a16="http://schemas.microsoft.com/office/drawing/2014/main" id="{2354B846-3361-0143-A204-81CA5D21B612}"/>
              </a:ext>
            </a:extLst>
          </p:cNvPr>
          <p:cNvPicPr preferRelativeResize="0"/>
          <p:nvPr/>
        </p:nvPicPr>
        <p:blipFill rotWithShape="1">
          <a:blip r:embed="rId4">
            <a:alphaModFix/>
          </a:blip>
          <a:srcRect l="-6712" b="15454"/>
          <a:stretch/>
        </p:blipFill>
        <p:spPr>
          <a:xfrm flipH="1">
            <a:off x="-17" y="5138322"/>
            <a:ext cx="2810468" cy="1790834"/>
          </a:xfrm>
          <a:prstGeom prst="rect">
            <a:avLst/>
          </a:prstGeom>
          <a:noFill/>
          <a:ln>
            <a:noFill/>
          </a:ln>
        </p:spPr>
      </p:pic>
      <p:pic>
        <p:nvPicPr>
          <p:cNvPr id="23" name="Google Shape;1113;p86">
            <a:extLst>
              <a:ext uri="{FF2B5EF4-FFF2-40B4-BE49-F238E27FC236}">
                <a16:creationId xmlns:a16="http://schemas.microsoft.com/office/drawing/2014/main" id="{D6B438CA-63D6-C842-A620-98677E1F3867}"/>
              </a:ext>
            </a:extLst>
          </p:cNvPr>
          <p:cNvPicPr preferRelativeResize="0"/>
          <p:nvPr/>
        </p:nvPicPr>
        <p:blipFill>
          <a:blip r:embed="rId5">
            <a:alphaModFix/>
          </a:blip>
          <a:stretch>
            <a:fillRect/>
          </a:stretch>
        </p:blipFill>
        <p:spPr>
          <a:xfrm>
            <a:off x="3105187" y="5422353"/>
            <a:ext cx="858211" cy="433708"/>
          </a:xfrm>
          <a:prstGeom prst="rect">
            <a:avLst/>
          </a:prstGeom>
          <a:noFill/>
          <a:ln>
            <a:noFill/>
          </a:ln>
        </p:spPr>
      </p:pic>
      <p:pic>
        <p:nvPicPr>
          <p:cNvPr id="24" name="Google Shape;1114;p86">
            <a:extLst>
              <a:ext uri="{FF2B5EF4-FFF2-40B4-BE49-F238E27FC236}">
                <a16:creationId xmlns:a16="http://schemas.microsoft.com/office/drawing/2014/main" id="{6388F072-315D-E143-8304-B2A72AB42874}"/>
              </a:ext>
            </a:extLst>
          </p:cNvPr>
          <p:cNvPicPr preferRelativeResize="0"/>
          <p:nvPr/>
        </p:nvPicPr>
        <p:blipFill>
          <a:blip r:embed="rId6">
            <a:alphaModFix/>
          </a:blip>
          <a:stretch>
            <a:fillRect/>
          </a:stretch>
        </p:blipFill>
        <p:spPr>
          <a:xfrm>
            <a:off x="3963383" y="6389996"/>
            <a:ext cx="1100380" cy="563786"/>
          </a:xfrm>
          <a:prstGeom prst="rect">
            <a:avLst/>
          </a:prstGeom>
          <a:noFill/>
          <a:ln>
            <a:noFill/>
          </a:ln>
        </p:spPr>
      </p:pic>
    </p:spTree>
    <p:extLst>
      <p:ext uri="{BB962C8B-B14F-4D97-AF65-F5344CB8AC3E}">
        <p14:creationId xmlns:p14="http://schemas.microsoft.com/office/powerpoint/2010/main" val="212245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26" name="Google Shape;690;p73">
            <a:extLst>
              <a:ext uri="{FF2B5EF4-FFF2-40B4-BE49-F238E27FC236}">
                <a16:creationId xmlns:a16="http://schemas.microsoft.com/office/drawing/2014/main" id="{86F94825-D644-F043-8300-B3B9BFE22830}"/>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27" name="Google Shape;693;p73">
            <a:extLst>
              <a:ext uri="{FF2B5EF4-FFF2-40B4-BE49-F238E27FC236}">
                <a16:creationId xmlns:a16="http://schemas.microsoft.com/office/drawing/2014/main" id="{99E4FD8F-48D7-DC4C-AD3B-0FEE9BC73EEB}"/>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29" name="Google Shape;883;p79">
            <a:extLst>
              <a:ext uri="{FF2B5EF4-FFF2-40B4-BE49-F238E27FC236}">
                <a16:creationId xmlns:a16="http://schemas.microsoft.com/office/drawing/2014/main" id="{68B16115-9743-4743-995E-7FA1A59A10B3}"/>
              </a:ext>
            </a:extLst>
          </p:cNvPr>
          <p:cNvSpPr txBox="1"/>
          <p:nvPr/>
        </p:nvSpPr>
        <p:spPr>
          <a:xfrm>
            <a:off x="495302" y="845324"/>
            <a:ext cx="7784804"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Strategy: </a:t>
            </a:r>
            <a:r>
              <a:rPr lang="en-US" sz="3066" dirty="0">
                <a:solidFill>
                  <a:srgbClr val="434343"/>
                </a:solidFill>
                <a:latin typeface="Salesforce Sans"/>
                <a:ea typeface="Salesforce Sans"/>
                <a:cs typeface="Salesforce Sans"/>
                <a:sym typeface="Salesforce Sans"/>
              </a:rPr>
              <a:t>6 Keys to Reorganizing Teams to Focus On Customer Outcomes </a:t>
            </a:r>
            <a:endParaRPr lang="en-US" sz="2000" dirty="0">
              <a:solidFill>
                <a:schemeClr val="bg2">
                  <a:lumMod val="50000"/>
                </a:schemeClr>
              </a:solidFill>
              <a:latin typeface="Salesforce Sans Thin" panose="020B0205020202020203" pitchFamily="34" charset="77"/>
            </a:endParaRPr>
          </a:p>
        </p:txBody>
      </p:sp>
      <p:sp>
        <p:nvSpPr>
          <p:cNvPr id="30" name="Google Shape;904;p79">
            <a:extLst>
              <a:ext uri="{FF2B5EF4-FFF2-40B4-BE49-F238E27FC236}">
                <a16:creationId xmlns:a16="http://schemas.microsoft.com/office/drawing/2014/main" id="{7E4ABC1C-E50D-9A48-853F-3AEEB38B6768}"/>
              </a:ext>
            </a:extLst>
          </p:cNvPr>
          <p:cNvSpPr/>
          <p:nvPr/>
        </p:nvSpPr>
        <p:spPr>
          <a:xfrm>
            <a:off x="709709" y="1977570"/>
            <a:ext cx="690927" cy="72381"/>
          </a:xfrm>
          <a:prstGeom prst="rect">
            <a:avLst/>
          </a:prstGeom>
          <a:solidFill>
            <a:srgbClr val="00B0F0"/>
          </a:solidFill>
          <a:ln>
            <a:noFill/>
          </a:ln>
        </p:spPr>
        <p:txBody>
          <a:bodyPr spcFirstLastPara="1" wrap="square" lIns="121868" tIns="121868" rIns="121868" bIns="121868" anchor="ctr" anchorCtr="0">
            <a:noAutofit/>
          </a:bodyPr>
          <a:lstStyle/>
          <a:p>
            <a:endParaRPr sz="1866"/>
          </a:p>
        </p:txBody>
      </p:sp>
      <p:sp>
        <p:nvSpPr>
          <p:cNvPr id="39" name="Google Shape;692;p73">
            <a:extLst>
              <a:ext uri="{FF2B5EF4-FFF2-40B4-BE49-F238E27FC236}">
                <a16:creationId xmlns:a16="http://schemas.microsoft.com/office/drawing/2014/main" id="{74A75663-ABCE-2A4D-8D44-EC099240A27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Pyramids to Circles </a:t>
            </a:r>
            <a:endParaRPr sz="1466" b="1" dirty="0">
              <a:solidFill>
                <a:srgbClr val="3EA1E0"/>
              </a:solidFill>
              <a:latin typeface="Salesforce Sans"/>
              <a:ea typeface="Salesforce Sans"/>
              <a:cs typeface="Salesforce Sans"/>
              <a:sym typeface="Salesforce Sans"/>
            </a:endParaRPr>
          </a:p>
        </p:txBody>
      </p:sp>
      <p:sp>
        <p:nvSpPr>
          <p:cNvPr id="40" name="Google Shape;1122;p87">
            <a:extLst>
              <a:ext uri="{FF2B5EF4-FFF2-40B4-BE49-F238E27FC236}">
                <a16:creationId xmlns:a16="http://schemas.microsoft.com/office/drawing/2014/main" id="{30E95FFD-4D9A-3F49-A68B-8F481D74CEE5}"/>
              </a:ext>
            </a:extLst>
          </p:cNvPr>
          <p:cNvSpPr txBox="1"/>
          <p:nvPr/>
        </p:nvSpPr>
        <p:spPr>
          <a:xfrm>
            <a:off x="302797" y="4342722"/>
            <a:ext cx="3675443" cy="1914301"/>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4</a:t>
            </a:r>
            <a:br>
              <a:rPr lang="en" sz="1466" b="1" dirty="0">
                <a:solidFill>
                  <a:srgbClr val="434343"/>
                </a:solidFill>
                <a:latin typeface="Salesforce Sans"/>
                <a:ea typeface="Salesforce Sans"/>
                <a:cs typeface="Salesforce Sans"/>
                <a:sym typeface="Salesforce Sans"/>
              </a:rPr>
            </a:br>
            <a:r>
              <a:rPr lang="en" sz="1733" b="1" dirty="0">
                <a:solidFill>
                  <a:srgbClr val="434343"/>
                </a:solidFill>
                <a:latin typeface="Salesforce Sans"/>
                <a:ea typeface="Salesforce Sans"/>
                <a:cs typeface="Salesforce Sans"/>
                <a:sym typeface="Salesforce Sans"/>
              </a:rPr>
              <a:t>Single </a:t>
            </a:r>
            <a:r>
              <a:rPr lang="en-US" sz="1733" b="1" dirty="0">
                <a:solidFill>
                  <a:srgbClr val="434343"/>
                </a:solidFill>
                <a:latin typeface="Salesforce Sans"/>
                <a:ea typeface="Salesforce Sans"/>
                <a:cs typeface="Salesforce Sans"/>
                <a:sym typeface="Salesforce Sans"/>
              </a:rPr>
              <a:t>Voice of the Customer</a:t>
            </a:r>
            <a:r>
              <a:rPr lang="en" sz="1733" b="1" dirty="0">
                <a:solidFill>
                  <a:srgbClr val="434343"/>
                </a:solidFill>
                <a:latin typeface="Salesforce Sans"/>
                <a:ea typeface="Salesforce Sans"/>
                <a:cs typeface="Salesforce Sans"/>
                <a:sym typeface="Salesforce Sans"/>
              </a:rPr>
              <a:t> </a:t>
            </a:r>
            <a:endParaRPr sz="1733" b="1" dirty="0">
              <a:solidFill>
                <a:srgbClr val="434343"/>
              </a:solidFill>
              <a:latin typeface="Salesforce Sans"/>
              <a:ea typeface="Salesforce Sans"/>
              <a:cs typeface="Salesforce Sans"/>
              <a:sym typeface="Salesforce Sans"/>
            </a:endParaRPr>
          </a:p>
          <a:p>
            <a:pPr>
              <a:lnSpc>
                <a:spcPct val="115000"/>
              </a:lnSpc>
              <a:spcBef>
                <a:spcPts val="1200"/>
              </a:spcBef>
            </a:pPr>
            <a:r>
              <a:rPr lang="en-US" sz="1200" dirty="0">
                <a:solidFill>
                  <a:srgbClr val="434343"/>
                </a:solidFill>
                <a:latin typeface="Salesforce Sans Light"/>
                <a:ea typeface="Salesforce Sans Light"/>
                <a:cs typeface="Salesforce Sans Light"/>
                <a:sym typeface="Salesforce Sans Light"/>
              </a:rPr>
              <a:t>Teams will also need to have a reliable and complete voice of the customer. This can be accomplished simply via RSS, or more sophisticated methods requiring API’s and integrations. </a:t>
            </a: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pPr>
            <a:endParaRPr sz="2666" b="1" dirty="0">
              <a:solidFill>
                <a:srgbClr val="D9D9D9"/>
              </a:solidFill>
              <a:latin typeface="Salesforce Sans"/>
              <a:ea typeface="Salesforce Sans"/>
              <a:cs typeface="Salesforce Sans"/>
              <a:sym typeface="Salesforce Sans"/>
            </a:endParaRPr>
          </a:p>
        </p:txBody>
      </p:sp>
      <p:cxnSp>
        <p:nvCxnSpPr>
          <p:cNvPr id="41" name="Google Shape;1123;p87">
            <a:extLst>
              <a:ext uri="{FF2B5EF4-FFF2-40B4-BE49-F238E27FC236}">
                <a16:creationId xmlns:a16="http://schemas.microsoft.com/office/drawing/2014/main" id="{EA490AF2-8827-5143-8C00-C68763B4C7C6}"/>
              </a:ext>
            </a:extLst>
          </p:cNvPr>
          <p:cNvCxnSpPr/>
          <p:nvPr/>
        </p:nvCxnSpPr>
        <p:spPr>
          <a:xfrm>
            <a:off x="383919" y="5246861"/>
            <a:ext cx="3286744" cy="0"/>
          </a:xfrm>
          <a:prstGeom prst="straightConnector1">
            <a:avLst/>
          </a:prstGeom>
          <a:noFill/>
          <a:ln w="9525" cap="flat" cmpd="sng">
            <a:solidFill>
              <a:srgbClr val="D9D9D9"/>
            </a:solidFill>
            <a:prstDash val="solid"/>
            <a:round/>
            <a:headEnd type="none" w="med" len="med"/>
            <a:tailEnd type="none" w="med" len="med"/>
          </a:ln>
        </p:spPr>
      </p:cxnSp>
      <p:sp>
        <p:nvSpPr>
          <p:cNvPr id="42" name="Google Shape;1124;p87">
            <a:extLst>
              <a:ext uri="{FF2B5EF4-FFF2-40B4-BE49-F238E27FC236}">
                <a16:creationId xmlns:a16="http://schemas.microsoft.com/office/drawing/2014/main" id="{CA8123B6-87EB-254D-8278-50D9655541D4}"/>
              </a:ext>
            </a:extLst>
          </p:cNvPr>
          <p:cNvSpPr txBox="1"/>
          <p:nvPr/>
        </p:nvSpPr>
        <p:spPr>
          <a:xfrm>
            <a:off x="302797" y="2209143"/>
            <a:ext cx="3675443" cy="2079858"/>
          </a:xfrm>
          <a:prstGeom prst="rect">
            <a:avLst/>
          </a:prstGeom>
          <a:noFill/>
          <a:ln>
            <a:noFill/>
          </a:ln>
        </p:spPr>
        <p:txBody>
          <a:bodyPr spcFirstLastPara="1" wrap="square" lIns="91410" tIns="91410" rIns="91410" bIns="91410" anchor="t" anchorCtr="0">
            <a:noAutofit/>
          </a:bodyPr>
          <a:lstStyle/>
          <a:p>
            <a:pPr>
              <a:lnSpc>
                <a:spcPct val="115000"/>
              </a:lnSpc>
              <a:buClr>
                <a:schemeClr val="dk1"/>
              </a:buClr>
              <a:buSzPts val="1100"/>
            </a:pPr>
            <a:r>
              <a:rPr lang="en" sz="2666" dirty="0">
                <a:solidFill>
                  <a:schemeClr val="accent3">
                    <a:lumMod val="60000"/>
                    <a:lumOff val="40000"/>
                  </a:schemeClr>
                </a:solidFill>
                <a:latin typeface="Salesforce Sans"/>
                <a:ea typeface="Salesforce Sans"/>
                <a:cs typeface="Salesforce Sans"/>
                <a:sym typeface="Salesforce Sans"/>
              </a:rPr>
              <a:t>1</a:t>
            </a:r>
            <a:br>
              <a:rPr lang="en" sz="1866" dirty="0">
                <a:solidFill>
                  <a:srgbClr val="434343"/>
                </a:solidFill>
                <a:latin typeface="Salesforce Sans Light"/>
                <a:ea typeface="Salesforce Sans Light"/>
                <a:cs typeface="Salesforce Sans Light"/>
                <a:sym typeface="Salesforce Sans Light"/>
              </a:rPr>
            </a:br>
            <a:r>
              <a:rPr lang="en" sz="1733" b="1" dirty="0">
                <a:solidFill>
                  <a:srgbClr val="434343"/>
                </a:solidFill>
                <a:latin typeface="Salesforce Sans"/>
                <a:ea typeface="Salesforce Sans"/>
                <a:cs typeface="Salesforce Sans"/>
                <a:sym typeface="Salesforce Sans"/>
              </a:rPr>
              <a:t>Full Executive Support </a:t>
            </a:r>
            <a:endParaRPr sz="1733" b="1"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buClr>
                <a:schemeClr val="dk1"/>
              </a:buClr>
              <a:buSzPts val="1100"/>
            </a:pPr>
            <a:r>
              <a:rPr lang="en" sz="1200" dirty="0">
                <a:solidFill>
                  <a:srgbClr val="434343"/>
                </a:solidFill>
                <a:latin typeface="Salesforce Sans Light"/>
                <a:ea typeface="Salesforce Sans Light"/>
                <a:cs typeface="Salesforce Sans Light"/>
                <a:sym typeface="Salesforce Sans Light"/>
              </a:rPr>
              <a:t>Across all interviews, and </a:t>
            </a:r>
            <a:r>
              <a:rPr lang="en-US" sz="1200" dirty="0">
                <a:solidFill>
                  <a:srgbClr val="434343"/>
                </a:solidFill>
                <a:latin typeface="Salesforce Sans Light"/>
                <a:ea typeface="Salesforce Sans Light"/>
                <a:cs typeface="Salesforce Sans Light"/>
                <a:sym typeface="Salesforce Sans Light"/>
              </a:rPr>
              <a:t>ancillary</a:t>
            </a:r>
            <a:r>
              <a:rPr lang="en" sz="1200" dirty="0">
                <a:solidFill>
                  <a:srgbClr val="434343"/>
                </a:solidFill>
                <a:latin typeface="Salesforce Sans Light"/>
                <a:ea typeface="Salesforce Sans Light"/>
                <a:cs typeface="Salesforce Sans Light"/>
                <a:sym typeface="Salesforce Sans Light"/>
              </a:rPr>
              <a:t> research it is clear that executive support is required. Experience must be given an actual seat at the executive table and be more than a ”Paper Tiger”. </a:t>
            </a:r>
            <a:endParaRPr sz="2666" dirty="0">
              <a:solidFill>
                <a:srgbClr val="D9D9D9"/>
              </a:solidFill>
              <a:latin typeface="Salesforce Sans"/>
              <a:ea typeface="Salesforce Sans"/>
              <a:cs typeface="Salesforce Sans"/>
              <a:sym typeface="Salesforce Sans"/>
            </a:endParaRPr>
          </a:p>
        </p:txBody>
      </p:sp>
      <p:cxnSp>
        <p:nvCxnSpPr>
          <p:cNvPr id="43" name="Google Shape;1125;p87">
            <a:extLst>
              <a:ext uri="{FF2B5EF4-FFF2-40B4-BE49-F238E27FC236}">
                <a16:creationId xmlns:a16="http://schemas.microsoft.com/office/drawing/2014/main" id="{66E6CE94-806D-0747-947F-5F4192ADE29D}"/>
              </a:ext>
            </a:extLst>
          </p:cNvPr>
          <p:cNvCxnSpPr/>
          <p:nvPr/>
        </p:nvCxnSpPr>
        <p:spPr>
          <a:xfrm>
            <a:off x="371955" y="3158571"/>
            <a:ext cx="3286744" cy="0"/>
          </a:xfrm>
          <a:prstGeom prst="straightConnector1">
            <a:avLst/>
          </a:prstGeom>
          <a:noFill/>
          <a:ln w="9525" cap="flat" cmpd="sng">
            <a:solidFill>
              <a:srgbClr val="D9D9D9"/>
            </a:solidFill>
            <a:prstDash val="solid"/>
            <a:round/>
            <a:headEnd type="none" w="med" len="med"/>
            <a:tailEnd type="none" w="med" len="med"/>
          </a:ln>
        </p:spPr>
      </p:cxnSp>
      <p:sp>
        <p:nvSpPr>
          <p:cNvPr id="44" name="Google Shape;1126;p87">
            <a:extLst>
              <a:ext uri="{FF2B5EF4-FFF2-40B4-BE49-F238E27FC236}">
                <a16:creationId xmlns:a16="http://schemas.microsoft.com/office/drawing/2014/main" id="{B87D8385-95BF-514E-8D0A-F1F9411A5123}"/>
              </a:ext>
            </a:extLst>
          </p:cNvPr>
          <p:cNvSpPr txBox="1"/>
          <p:nvPr/>
        </p:nvSpPr>
        <p:spPr>
          <a:xfrm>
            <a:off x="4195199" y="4342722"/>
            <a:ext cx="3675443" cy="1914301"/>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5</a:t>
            </a:r>
            <a:br>
              <a:rPr lang="en" sz="1466" b="1" dirty="0">
                <a:solidFill>
                  <a:srgbClr val="434343"/>
                </a:solidFill>
                <a:latin typeface="Salesforce Sans"/>
                <a:ea typeface="Salesforce Sans"/>
                <a:cs typeface="Salesforce Sans"/>
                <a:sym typeface="Salesforce Sans"/>
              </a:rPr>
            </a:br>
            <a:r>
              <a:rPr lang="en" sz="1733" b="1" dirty="0">
                <a:solidFill>
                  <a:srgbClr val="434343"/>
                </a:solidFill>
                <a:latin typeface="Salesforce Sans"/>
                <a:ea typeface="Salesforce Sans"/>
                <a:cs typeface="Salesforce Sans"/>
                <a:sym typeface="Salesforce Sans"/>
              </a:rPr>
              <a:t>Create An Internal Council </a:t>
            </a:r>
            <a:endParaRPr sz="1733" dirty="0">
              <a:solidFill>
                <a:srgbClr val="434343"/>
              </a:solidFill>
              <a:latin typeface="Salesforce Sans Light"/>
              <a:ea typeface="Salesforce Sans Light"/>
              <a:cs typeface="Salesforce Sans Light"/>
              <a:sym typeface="Salesforce Sans Light"/>
            </a:endParaRPr>
          </a:p>
          <a:p>
            <a:pPr>
              <a:lnSpc>
                <a:spcPct val="115000"/>
              </a:lnSpc>
              <a:spcBef>
                <a:spcPts val="1200"/>
              </a:spcBef>
              <a:buClr>
                <a:schemeClr val="dk1"/>
              </a:buClr>
              <a:buSzPts val="1100"/>
            </a:pPr>
            <a:r>
              <a:rPr lang="en-US" sz="1200" dirty="0">
                <a:solidFill>
                  <a:srgbClr val="434343"/>
                </a:solidFill>
                <a:latin typeface="Salesforce Sans Light"/>
                <a:ea typeface="Salesforce Sans Light"/>
                <a:cs typeface="Salesforce Sans Light"/>
                <a:sym typeface="Salesforce Sans Light"/>
              </a:rPr>
              <a:t>Creating an internal cross functional council made up of senior leaders will help drive alignment, and collaboration across departments. </a:t>
            </a:r>
            <a:endParaRPr sz="1866" b="1" dirty="0">
              <a:solidFill>
                <a:srgbClr val="818181"/>
              </a:solidFill>
              <a:latin typeface="Salesforce Sans"/>
              <a:ea typeface="Salesforce Sans"/>
              <a:cs typeface="Salesforce Sans"/>
              <a:sym typeface="Salesforce Sans"/>
            </a:endParaRPr>
          </a:p>
          <a:p>
            <a:pPr>
              <a:lnSpc>
                <a:spcPct val="115000"/>
              </a:lnSpc>
              <a:spcBef>
                <a:spcPts val="1200"/>
              </a:spcBef>
            </a:pP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pPr>
            <a:endParaRPr sz="2666" b="1" dirty="0">
              <a:solidFill>
                <a:srgbClr val="D9D9D9"/>
              </a:solidFill>
              <a:latin typeface="Salesforce Sans"/>
              <a:ea typeface="Salesforce Sans"/>
              <a:cs typeface="Salesforce Sans"/>
              <a:sym typeface="Salesforce Sans"/>
            </a:endParaRPr>
          </a:p>
        </p:txBody>
      </p:sp>
      <p:cxnSp>
        <p:nvCxnSpPr>
          <p:cNvPr id="45" name="Google Shape;1127;p87">
            <a:extLst>
              <a:ext uri="{FF2B5EF4-FFF2-40B4-BE49-F238E27FC236}">
                <a16:creationId xmlns:a16="http://schemas.microsoft.com/office/drawing/2014/main" id="{66357769-479F-7B45-9C5D-6A7D3540F333}"/>
              </a:ext>
            </a:extLst>
          </p:cNvPr>
          <p:cNvCxnSpPr/>
          <p:nvPr/>
        </p:nvCxnSpPr>
        <p:spPr>
          <a:xfrm>
            <a:off x="4278704" y="5246861"/>
            <a:ext cx="3286744" cy="0"/>
          </a:xfrm>
          <a:prstGeom prst="straightConnector1">
            <a:avLst/>
          </a:prstGeom>
          <a:noFill/>
          <a:ln w="9525" cap="flat" cmpd="sng">
            <a:solidFill>
              <a:srgbClr val="D9D9D9"/>
            </a:solidFill>
            <a:prstDash val="solid"/>
            <a:round/>
            <a:headEnd type="none" w="med" len="med"/>
            <a:tailEnd type="none" w="med" len="med"/>
          </a:ln>
        </p:spPr>
      </p:cxnSp>
      <p:sp>
        <p:nvSpPr>
          <p:cNvPr id="46" name="Google Shape;1128;p87">
            <a:extLst>
              <a:ext uri="{FF2B5EF4-FFF2-40B4-BE49-F238E27FC236}">
                <a16:creationId xmlns:a16="http://schemas.microsoft.com/office/drawing/2014/main" id="{DFA6605A-F27A-3E42-8297-306A4DF549B4}"/>
              </a:ext>
            </a:extLst>
          </p:cNvPr>
          <p:cNvSpPr txBox="1"/>
          <p:nvPr/>
        </p:nvSpPr>
        <p:spPr>
          <a:xfrm>
            <a:off x="4195199" y="2209143"/>
            <a:ext cx="3675443" cy="2079858"/>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2</a:t>
            </a:r>
            <a:br>
              <a:rPr lang="en" sz="1866" dirty="0">
                <a:solidFill>
                  <a:srgbClr val="434343"/>
                </a:solidFill>
                <a:latin typeface="Salesforce Sans Light"/>
                <a:ea typeface="Salesforce Sans Light"/>
                <a:cs typeface="Salesforce Sans Light"/>
                <a:sym typeface="Salesforce Sans Light"/>
              </a:rPr>
            </a:br>
            <a:r>
              <a:rPr lang="en-US" sz="1733" b="1" dirty="0">
                <a:solidFill>
                  <a:srgbClr val="434343"/>
                </a:solidFill>
                <a:latin typeface="Salesforce Sans"/>
                <a:ea typeface="Salesforce Sans"/>
                <a:cs typeface="Salesforce Sans"/>
                <a:sym typeface="Salesforce Sans"/>
              </a:rPr>
              <a:t>Co-Ownership of Metrics </a:t>
            </a:r>
            <a:endParaRPr sz="1733" b="1" dirty="0">
              <a:solidFill>
                <a:srgbClr val="434343"/>
              </a:solidFill>
              <a:latin typeface="Salesforce Sans"/>
              <a:ea typeface="Salesforce Sans"/>
              <a:cs typeface="Salesforce Sans"/>
              <a:sym typeface="Salesforce Sans"/>
            </a:endParaRPr>
          </a:p>
          <a:p>
            <a:pPr>
              <a:lnSpc>
                <a:spcPct val="115000"/>
              </a:lnSpc>
              <a:spcBef>
                <a:spcPts val="1066"/>
              </a:spcBef>
              <a:spcAft>
                <a:spcPts val="1066"/>
              </a:spcAft>
            </a:pPr>
            <a:r>
              <a:rPr lang="en" sz="1200" dirty="0">
                <a:solidFill>
                  <a:srgbClr val="434343"/>
                </a:solidFill>
                <a:latin typeface="Salesforce Sans Light"/>
                <a:ea typeface="Salesforce Sans Light"/>
                <a:cs typeface="Salesforce Sans Light"/>
                <a:sym typeface="Salesforce Sans Light"/>
              </a:rPr>
              <a:t>Once there is the want to focus on a moment, departments must collectively own those outcomes. This will likely require IT support to integrate tools and data. </a:t>
            </a:r>
            <a:endParaRPr sz="1866" b="1" dirty="0">
              <a:solidFill>
                <a:srgbClr val="818181"/>
              </a:solidFill>
              <a:latin typeface="Salesforce Sans"/>
              <a:ea typeface="Salesforce Sans"/>
              <a:cs typeface="Salesforce Sans"/>
              <a:sym typeface="Salesforce Sans"/>
            </a:endParaRPr>
          </a:p>
        </p:txBody>
      </p:sp>
      <p:cxnSp>
        <p:nvCxnSpPr>
          <p:cNvPr id="47" name="Google Shape;1129;p87">
            <a:extLst>
              <a:ext uri="{FF2B5EF4-FFF2-40B4-BE49-F238E27FC236}">
                <a16:creationId xmlns:a16="http://schemas.microsoft.com/office/drawing/2014/main" id="{BF7CEF54-842D-BC4B-B346-33AEC4329678}"/>
              </a:ext>
            </a:extLst>
          </p:cNvPr>
          <p:cNvCxnSpPr/>
          <p:nvPr/>
        </p:nvCxnSpPr>
        <p:spPr>
          <a:xfrm>
            <a:off x="4459246" y="3148641"/>
            <a:ext cx="3286744" cy="0"/>
          </a:xfrm>
          <a:prstGeom prst="straightConnector1">
            <a:avLst/>
          </a:prstGeom>
          <a:noFill/>
          <a:ln w="9525" cap="flat" cmpd="sng">
            <a:solidFill>
              <a:srgbClr val="D9D9D9"/>
            </a:solidFill>
            <a:prstDash val="solid"/>
            <a:round/>
            <a:headEnd type="none" w="med" len="med"/>
            <a:tailEnd type="none" w="med" len="med"/>
          </a:ln>
        </p:spPr>
      </p:cxnSp>
      <p:sp>
        <p:nvSpPr>
          <p:cNvPr id="48" name="Google Shape;1130;p87">
            <a:extLst>
              <a:ext uri="{FF2B5EF4-FFF2-40B4-BE49-F238E27FC236}">
                <a16:creationId xmlns:a16="http://schemas.microsoft.com/office/drawing/2014/main" id="{8BF52D7C-1F45-FC4E-A14F-71CF9F73B063}"/>
              </a:ext>
            </a:extLst>
          </p:cNvPr>
          <p:cNvSpPr txBox="1"/>
          <p:nvPr/>
        </p:nvSpPr>
        <p:spPr>
          <a:xfrm>
            <a:off x="8087601" y="4342722"/>
            <a:ext cx="3675443" cy="1914301"/>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6</a:t>
            </a:r>
            <a:br>
              <a:rPr lang="en" sz="1466" b="1" dirty="0">
                <a:solidFill>
                  <a:srgbClr val="434343"/>
                </a:solidFill>
                <a:latin typeface="Salesforce Sans"/>
                <a:ea typeface="Salesforce Sans"/>
                <a:cs typeface="Salesforce Sans"/>
                <a:sym typeface="Salesforce Sans"/>
              </a:rPr>
            </a:br>
            <a:r>
              <a:rPr lang="en" sz="1733" b="1" dirty="0">
                <a:solidFill>
                  <a:srgbClr val="434343"/>
                </a:solidFill>
                <a:latin typeface="Salesforce Sans"/>
                <a:ea typeface="Salesforce Sans"/>
                <a:cs typeface="Salesforce Sans"/>
                <a:sym typeface="Salesforce Sans"/>
              </a:rPr>
              <a:t>Embrace The Journey </a:t>
            </a:r>
            <a:endParaRPr sz="1733" dirty="0">
              <a:solidFill>
                <a:srgbClr val="434343"/>
              </a:solidFill>
              <a:latin typeface="Salesforce Sans Light"/>
              <a:ea typeface="Salesforce Sans Light"/>
              <a:cs typeface="Salesforce Sans Light"/>
              <a:sym typeface="Salesforce Sans Light"/>
            </a:endParaRPr>
          </a:p>
          <a:p>
            <a:pPr>
              <a:lnSpc>
                <a:spcPct val="115000"/>
              </a:lnSpc>
              <a:spcBef>
                <a:spcPts val="1200"/>
              </a:spcBef>
              <a:buClr>
                <a:schemeClr val="dk1"/>
              </a:buClr>
              <a:buSzPts val="1100"/>
            </a:pPr>
            <a:r>
              <a:rPr lang="en-US" sz="1200" dirty="0">
                <a:solidFill>
                  <a:srgbClr val="434343"/>
                </a:solidFill>
                <a:latin typeface="Salesforce Sans Light"/>
                <a:ea typeface="Salesforce Sans Light"/>
                <a:cs typeface="Salesforce Sans Light"/>
                <a:sym typeface="Salesforce Sans Light"/>
              </a:rPr>
              <a:t>Our interviews revealed CX leaders admit this is a long process. Each step leads to the next, and many leaders have been moving in this direction for years before they reached higher levels of maturity.  </a:t>
            </a:r>
            <a:endParaRPr sz="1866" b="1" dirty="0">
              <a:solidFill>
                <a:srgbClr val="818181"/>
              </a:solidFill>
              <a:latin typeface="Salesforce Sans"/>
              <a:ea typeface="Salesforce Sans"/>
              <a:cs typeface="Salesforce Sans"/>
              <a:sym typeface="Salesforce Sans"/>
            </a:endParaRPr>
          </a:p>
          <a:p>
            <a:pPr>
              <a:lnSpc>
                <a:spcPct val="115000"/>
              </a:lnSpc>
              <a:spcBef>
                <a:spcPts val="1200"/>
              </a:spcBef>
            </a:pP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Light"/>
              <a:ea typeface="Salesforce Sans Light"/>
              <a:cs typeface="Salesforce Sans Light"/>
              <a:sym typeface="Salesforce Sans Light"/>
            </a:endParaRPr>
          </a:p>
          <a:p>
            <a:pPr>
              <a:lnSpc>
                <a:spcPct val="115000"/>
              </a:lnSpc>
              <a:spcBef>
                <a:spcPts val="1200"/>
              </a:spcBef>
            </a:pPr>
            <a:endParaRPr sz="1200"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pPr>
            <a:endParaRPr sz="2666" b="1" dirty="0">
              <a:solidFill>
                <a:srgbClr val="D9D9D9"/>
              </a:solidFill>
              <a:latin typeface="Salesforce Sans"/>
              <a:ea typeface="Salesforce Sans"/>
              <a:cs typeface="Salesforce Sans"/>
              <a:sym typeface="Salesforce Sans"/>
            </a:endParaRPr>
          </a:p>
        </p:txBody>
      </p:sp>
      <p:cxnSp>
        <p:nvCxnSpPr>
          <p:cNvPr id="49" name="Google Shape;1131;p87">
            <a:extLst>
              <a:ext uri="{FF2B5EF4-FFF2-40B4-BE49-F238E27FC236}">
                <a16:creationId xmlns:a16="http://schemas.microsoft.com/office/drawing/2014/main" id="{7F536021-894C-0F4D-9CAA-9CB502E29D91}"/>
              </a:ext>
            </a:extLst>
          </p:cNvPr>
          <p:cNvCxnSpPr/>
          <p:nvPr/>
        </p:nvCxnSpPr>
        <p:spPr>
          <a:xfrm>
            <a:off x="8173490" y="5246861"/>
            <a:ext cx="3286744" cy="0"/>
          </a:xfrm>
          <a:prstGeom prst="straightConnector1">
            <a:avLst/>
          </a:prstGeom>
          <a:noFill/>
          <a:ln w="9525" cap="flat" cmpd="sng">
            <a:solidFill>
              <a:srgbClr val="D9D9D9"/>
            </a:solidFill>
            <a:prstDash val="solid"/>
            <a:round/>
            <a:headEnd type="none" w="med" len="med"/>
            <a:tailEnd type="none" w="med" len="med"/>
          </a:ln>
        </p:spPr>
      </p:cxnSp>
      <p:sp>
        <p:nvSpPr>
          <p:cNvPr id="50" name="Google Shape;1132;p87">
            <a:extLst>
              <a:ext uri="{FF2B5EF4-FFF2-40B4-BE49-F238E27FC236}">
                <a16:creationId xmlns:a16="http://schemas.microsoft.com/office/drawing/2014/main" id="{29BB9CF6-097C-E44A-80B3-AFC04FE09EF6}"/>
              </a:ext>
            </a:extLst>
          </p:cNvPr>
          <p:cNvSpPr txBox="1"/>
          <p:nvPr/>
        </p:nvSpPr>
        <p:spPr>
          <a:xfrm>
            <a:off x="8087601" y="2209143"/>
            <a:ext cx="3675443" cy="2079858"/>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3</a:t>
            </a:r>
            <a:br>
              <a:rPr lang="en" sz="1866" dirty="0">
                <a:solidFill>
                  <a:srgbClr val="434343"/>
                </a:solidFill>
                <a:latin typeface="Salesforce Sans Light"/>
                <a:ea typeface="Salesforce Sans Light"/>
                <a:cs typeface="Salesforce Sans Light"/>
                <a:sym typeface="Salesforce Sans Light"/>
              </a:rPr>
            </a:br>
            <a:r>
              <a:rPr lang="en" sz="1733" b="1" dirty="0">
                <a:solidFill>
                  <a:srgbClr val="434343"/>
                </a:solidFill>
                <a:latin typeface="Salesforce Sans"/>
                <a:ea typeface="Salesforce Sans Light"/>
                <a:cs typeface="Salesforce Sans Light"/>
                <a:sym typeface="Salesforce Sans"/>
              </a:rPr>
              <a:t>Empower Employees </a:t>
            </a:r>
            <a:endParaRPr sz="1733" b="1"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pPr>
            <a:r>
              <a:rPr lang="en-US" sz="1200" dirty="0">
                <a:solidFill>
                  <a:srgbClr val="434343"/>
                </a:solidFill>
                <a:latin typeface="Salesforce Sans Light"/>
                <a:ea typeface="Salesforce Sans Light"/>
                <a:cs typeface="Salesforce Sans Light"/>
                <a:sym typeface="Salesforce Sans Light"/>
              </a:rPr>
              <a:t>Employees must be impowered to know how their actions affect the customer experience and outcomes. For example a call center employee should see how the NPS score from the customers they helped changes over time. </a:t>
            </a:r>
            <a:endParaRPr sz="1866" b="1" dirty="0">
              <a:solidFill>
                <a:srgbClr val="818181"/>
              </a:solidFill>
              <a:latin typeface="Salesforce Sans"/>
              <a:ea typeface="Salesforce Sans"/>
              <a:cs typeface="Salesforce Sans"/>
              <a:sym typeface="Salesforce Sans"/>
            </a:endParaRPr>
          </a:p>
        </p:txBody>
      </p:sp>
      <p:cxnSp>
        <p:nvCxnSpPr>
          <p:cNvPr id="51" name="Google Shape;1133;p87">
            <a:extLst>
              <a:ext uri="{FF2B5EF4-FFF2-40B4-BE49-F238E27FC236}">
                <a16:creationId xmlns:a16="http://schemas.microsoft.com/office/drawing/2014/main" id="{4AD6504B-8D16-3E48-9E89-14242F331CB0}"/>
              </a:ext>
            </a:extLst>
          </p:cNvPr>
          <p:cNvCxnSpPr/>
          <p:nvPr/>
        </p:nvCxnSpPr>
        <p:spPr>
          <a:xfrm>
            <a:off x="8161526" y="3158571"/>
            <a:ext cx="3286744" cy="0"/>
          </a:xfrm>
          <a:prstGeom prst="straightConnector1">
            <a:avLst/>
          </a:prstGeom>
          <a:noFill/>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357943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8" name="Google Shape;878;p79" descr="Image"/>
          <p:cNvPicPr preferRelativeResize="0"/>
          <p:nvPr/>
        </p:nvPicPr>
        <p:blipFill rotWithShape="1">
          <a:blip r:embed="rId3">
            <a:alphaModFix/>
          </a:blip>
          <a:srcRect l="7297" r="17082" b="46392"/>
          <a:stretch/>
        </p:blipFill>
        <p:spPr>
          <a:xfrm flipH="1">
            <a:off x="1174602" y="5406189"/>
            <a:ext cx="2214674" cy="1285628"/>
          </a:xfrm>
          <a:prstGeom prst="rect">
            <a:avLst/>
          </a:prstGeom>
          <a:noFill/>
          <a:ln>
            <a:noFill/>
          </a:ln>
        </p:spPr>
      </p:pic>
      <p:sp>
        <p:nvSpPr>
          <p:cNvPr id="883" name="Google Shape;883;p79"/>
          <p:cNvSpPr txBox="1"/>
          <p:nvPr/>
        </p:nvSpPr>
        <p:spPr>
          <a:xfrm>
            <a:off x="495303" y="980971"/>
            <a:ext cx="8750787" cy="456201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Tactic: </a:t>
            </a:r>
            <a:r>
              <a:rPr lang="en-US" sz="3066" dirty="0">
                <a:solidFill>
                  <a:srgbClr val="434343"/>
                </a:solidFill>
                <a:latin typeface="Salesforce Sans"/>
                <a:ea typeface="Salesforce Sans"/>
                <a:cs typeface="Salesforce Sans"/>
                <a:sym typeface="Salesforce Sans"/>
              </a:rPr>
              <a:t>Agile Isn’t Optional </a:t>
            </a:r>
          </a:p>
          <a:p>
            <a:pPr>
              <a:lnSpc>
                <a:spcPct val="90000"/>
              </a:lnSpc>
            </a:pPr>
            <a:endParaRPr sz="3066"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75000"/>
                </a:schemeClr>
              </a:solidFill>
              <a:latin typeface="Salesforce Sans Thin" panose="020B0205020202020203" pitchFamily="34" charset="77"/>
            </a:endParaRPr>
          </a:p>
        </p:txBody>
      </p:sp>
      <p:pic>
        <p:nvPicPr>
          <p:cNvPr id="892" name="Google Shape;892;p79" descr="Image"/>
          <p:cNvPicPr preferRelativeResize="0"/>
          <p:nvPr/>
        </p:nvPicPr>
        <p:blipFill rotWithShape="1">
          <a:blip r:embed="rId4">
            <a:alphaModFix/>
          </a:blip>
          <a:srcRect l="10817" t="1430" r="15992" b="46924"/>
          <a:stretch/>
        </p:blipFill>
        <p:spPr>
          <a:xfrm>
            <a:off x="-812889" y="4879033"/>
            <a:ext cx="3231822" cy="2046324"/>
          </a:xfrm>
          <a:prstGeom prst="rect">
            <a:avLst/>
          </a:prstGeom>
          <a:noFill/>
          <a:ln>
            <a:noFill/>
          </a:ln>
        </p:spPr>
      </p:pic>
      <p:pic>
        <p:nvPicPr>
          <p:cNvPr id="893" name="Google Shape;893;p79" descr="Rock Cluster.png"/>
          <p:cNvPicPr preferRelativeResize="0"/>
          <p:nvPr/>
        </p:nvPicPr>
        <p:blipFill rotWithShape="1">
          <a:blip r:embed="rId5">
            <a:alphaModFix/>
          </a:blip>
          <a:srcRect b="18850"/>
          <a:stretch/>
        </p:blipFill>
        <p:spPr>
          <a:xfrm>
            <a:off x="196130" y="6265726"/>
            <a:ext cx="3520885" cy="647430"/>
          </a:xfrm>
          <a:prstGeom prst="rect">
            <a:avLst/>
          </a:prstGeom>
          <a:noFill/>
          <a:ln>
            <a:noFill/>
          </a:ln>
        </p:spPr>
      </p:pic>
      <p:sp>
        <p:nvSpPr>
          <p:cNvPr id="904" name="Google Shape;904;p79"/>
          <p:cNvSpPr/>
          <p:nvPr/>
        </p:nvSpPr>
        <p:spPr>
          <a:xfrm>
            <a:off x="631302" y="1805202"/>
            <a:ext cx="47347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4" name="Google Shape;692;p73">
            <a:extLst>
              <a:ext uri="{FF2B5EF4-FFF2-40B4-BE49-F238E27FC236}">
                <a16:creationId xmlns:a16="http://schemas.microsoft.com/office/drawing/2014/main" id="{AD33A912-DC5B-1842-9467-B55292198A70}"/>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Executive</a:t>
            </a:r>
            <a:r>
              <a:rPr lang="en" sz="1066" b="1" dirty="0">
                <a:solidFill>
                  <a:srgbClr val="3EA1E0"/>
                </a:solidFill>
                <a:latin typeface="Salesforce Sans"/>
                <a:ea typeface="Salesforce Sans"/>
                <a:cs typeface="Salesforce Sans"/>
                <a:sym typeface="Salesforce Sans"/>
              </a:rPr>
              <a:t> Summary</a:t>
            </a:r>
            <a:endParaRPr sz="1466" b="1" dirty="0">
              <a:solidFill>
                <a:srgbClr val="3EA1E0"/>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1" name="Google Shape;889;p79">
            <a:extLst>
              <a:ext uri="{FF2B5EF4-FFF2-40B4-BE49-F238E27FC236}">
                <a16:creationId xmlns:a16="http://schemas.microsoft.com/office/drawing/2014/main" id="{5C3159F5-3266-8F48-B15D-0C62F3BB0A12}"/>
              </a:ext>
            </a:extLst>
          </p:cNvPr>
          <p:cNvSpPr txBox="1"/>
          <p:nvPr/>
        </p:nvSpPr>
        <p:spPr>
          <a:xfrm>
            <a:off x="5714569" y="4964617"/>
            <a:ext cx="5003252" cy="1198488"/>
          </a:xfrm>
          <a:prstGeom prst="rect">
            <a:avLst/>
          </a:prstGeom>
          <a:noFill/>
          <a:ln>
            <a:noFill/>
          </a:ln>
        </p:spPr>
        <p:txBody>
          <a:bodyPr spcFirstLastPara="1" wrap="square" lIns="121868" tIns="121868" rIns="121868" bIns="121868" anchor="t" anchorCtr="0">
            <a:noAutofit/>
          </a:bodyPr>
          <a:lstStyle/>
          <a:p>
            <a:pPr>
              <a:lnSpc>
                <a:spcPct val="110000"/>
              </a:lnSpc>
              <a:spcAft>
                <a:spcPts val="1066"/>
              </a:spcAft>
            </a:pPr>
            <a:r>
              <a:rPr lang="en" sz="2000" b="1" dirty="0">
                <a:solidFill>
                  <a:srgbClr val="00A1E0"/>
                </a:solidFill>
                <a:latin typeface="Salesforce Sans"/>
                <a:ea typeface="Salesforce Sans"/>
                <a:cs typeface="Salesforce Sans"/>
                <a:sym typeface="Salesforce Sans"/>
              </a:rPr>
              <a:t>Six Times Faster Production Cycles</a:t>
            </a:r>
          </a:p>
        </p:txBody>
      </p:sp>
      <p:grpSp>
        <p:nvGrpSpPr>
          <p:cNvPr id="2" name="Group 1">
            <a:extLst>
              <a:ext uri="{FF2B5EF4-FFF2-40B4-BE49-F238E27FC236}">
                <a16:creationId xmlns:a16="http://schemas.microsoft.com/office/drawing/2014/main" id="{7787F38E-D115-A341-8D37-9733D330FA7A}"/>
              </a:ext>
            </a:extLst>
          </p:cNvPr>
          <p:cNvGrpSpPr/>
          <p:nvPr/>
        </p:nvGrpSpPr>
        <p:grpSpPr>
          <a:xfrm>
            <a:off x="3899780" y="4910119"/>
            <a:ext cx="1974168" cy="1527735"/>
            <a:chOff x="4082546" y="5044759"/>
            <a:chExt cx="1673765" cy="1295264"/>
          </a:xfrm>
        </p:grpSpPr>
        <p:pic>
          <p:nvPicPr>
            <p:cNvPr id="42" name="Google Shape;895;p79">
              <a:extLst>
                <a:ext uri="{FF2B5EF4-FFF2-40B4-BE49-F238E27FC236}">
                  <a16:creationId xmlns:a16="http://schemas.microsoft.com/office/drawing/2014/main" id="{F39AC921-7C88-8345-AA2E-FD20D2546F29}"/>
                </a:ext>
              </a:extLst>
            </p:cNvPr>
            <p:cNvPicPr preferRelativeResize="0"/>
            <p:nvPr/>
          </p:nvPicPr>
          <p:blipFill rotWithShape="1">
            <a:blip r:embed="rId6">
              <a:alphaModFix/>
            </a:blip>
            <a:srcRect l="-19829" t="-4041" r="-19815" b="-4031"/>
            <a:stretch/>
          </p:blipFill>
          <p:spPr>
            <a:xfrm>
              <a:off x="4082546" y="5044759"/>
              <a:ext cx="1673765" cy="1295264"/>
            </a:xfrm>
            <a:prstGeom prst="rect">
              <a:avLst/>
            </a:prstGeom>
            <a:noFill/>
            <a:ln>
              <a:noFill/>
            </a:ln>
          </p:spPr>
        </p:pic>
        <p:sp>
          <p:nvSpPr>
            <p:cNvPr id="43" name="Google Shape;896;p79">
              <a:extLst>
                <a:ext uri="{FF2B5EF4-FFF2-40B4-BE49-F238E27FC236}">
                  <a16:creationId xmlns:a16="http://schemas.microsoft.com/office/drawing/2014/main" id="{2699D1E5-0AC8-8D4D-B213-DC88FE255F90}"/>
                </a:ext>
              </a:extLst>
            </p:cNvPr>
            <p:cNvSpPr/>
            <p:nvPr/>
          </p:nvSpPr>
          <p:spPr>
            <a:xfrm>
              <a:off x="4427169" y="5200108"/>
              <a:ext cx="984544" cy="984544"/>
            </a:xfrm>
            <a:prstGeom prst="ellipse">
              <a:avLst/>
            </a:prstGeom>
            <a:solidFill>
              <a:srgbClr val="00B0F0"/>
            </a:solidFill>
            <a:ln>
              <a:noFill/>
            </a:ln>
          </p:spPr>
          <p:txBody>
            <a:bodyPr spcFirstLastPara="1" wrap="square" lIns="121868" tIns="121868" rIns="121868" bIns="121868" anchor="ctr" anchorCtr="0">
              <a:noAutofit/>
            </a:bodyPr>
            <a:lstStyle/>
            <a:p>
              <a:pPr algn="ctr"/>
              <a:r>
                <a:rPr lang="en-US" sz="3600" dirty="0">
                  <a:solidFill>
                    <a:schemeClr val="bg1"/>
                  </a:solidFill>
                  <a:latin typeface="Salesforce Sans" panose="020B0505020202020203" pitchFamily="34" charset="77"/>
                </a:rPr>
                <a:t>6X</a:t>
              </a:r>
              <a:endParaRPr sz="1600" dirty="0">
                <a:solidFill>
                  <a:schemeClr val="bg1"/>
                </a:solidFill>
                <a:latin typeface="Salesforce Sans" panose="020B0505020202020203" pitchFamily="34" charset="77"/>
              </a:endParaRPr>
            </a:p>
          </p:txBody>
        </p:sp>
      </p:grpSp>
      <p:sp>
        <p:nvSpPr>
          <p:cNvPr id="31" name="Google Shape;1124;p87">
            <a:extLst>
              <a:ext uri="{FF2B5EF4-FFF2-40B4-BE49-F238E27FC236}">
                <a16:creationId xmlns:a16="http://schemas.microsoft.com/office/drawing/2014/main" id="{A4FEF579-DFB1-4447-BC8A-9ED04314C175}"/>
              </a:ext>
            </a:extLst>
          </p:cNvPr>
          <p:cNvSpPr txBox="1"/>
          <p:nvPr/>
        </p:nvSpPr>
        <p:spPr>
          <a:xfrm>
            <a:off x="495302" y="2008587"/>
            <a:ext cx="3675443" cy="2079858"/>
          </a:xfrm>
          <a:prstGeom prst="rect">
            <a:avLst/>
          </a:prstGeom>
          <a:noFill/>
          <a:ln>
            <a:noFill/>
          </a:ln>
        </p:spPr>
        <p:txBody>
          <a:bodyPr spcFirstLastPara="1" wrap="square" lIns="91410" tIns="91410" rIns="91410" bIns="91410" anchor="t" anchorCtr="0">
            <a:noAutofit/>
          </a:bodyPr>
          <a:lstStyle/>
          <a:p>
            <a:pPr>
              <a:lnSpc>
                <a:spcPct val="115000"/>
              </a:lnSpc>
              <a:buClr>
                <a:schemeClr val="dk1"/>
              </a:buClr>
              <a:buSzPts val="1100"/>
            </a:pPr>
            <a:r>
              <a:rPr lang="en" sz="2666" dirty="0">
                <a:solidFill>
                  <a:schemeClr val="accent3">
                    <a:lumMod val="60000"/>
                    <a:lumOff val="40000"/>
                  </a:schemeClr>
                </a:solidFill>
                <a:latin typeface="Salesforce Sans"/>
                <a:ea typeface="Salesforce Sans"/>
                <a:cs typeface="Salesforce Sans"/>
                <a:sym typeface="Salesforce Sans"/>
              </a:rPr>
              <a:t>1</a:t>
            </a:r>
            <a:br>
              <a:rPr lang="en" sz="1866" b="1" dirty="0">
                <a:solidFill>
                  <a:srgbClr val="434343"/>
                </a:solidFill>
                <a:latin typeface="Salesforce Sans Light"/>
                <a:ea typeface="Salesforce Sans Light"/>
                <a:cs typeface="Salesforce Sans Light"/>
                <a:sym typeface="Salesforce Sans Light"/>
              </a:rPr>
            </a:br>
            <a:r>
              <a:rPr lang="en" sz="1800" b="1" dirty="0">
                <a:solidFill>
                  <a:srgbClr val="434343"/>
                </a:solidFill>
                <a:latin typeface="Salesforce Sans" panose="020B0505020202020203" pitchFamily="34" charset="77"/>
                <a:ea typeface="Salesforce Sans Light"/>
                <a:cs typeface="Salesforce Sans Light"/>
                <a:sym typeface="Salesforce Sans Light"/>
              </a:rPr>
              <a:t>It Needs A </a:t>
            </a:r>
            <a:r>
              <a:rPr lang="en" sz="1800" b="1" dirty="0">
                <a:solidFill>
                  <a:srgbClr val="434343"/>
                </a:solidFill>
                <a:latin typeface="Salesforce Sans" panose="020B0505020202020203" pitchFamily="34" charset="77"/>
                <a:ea typeface="Salesforce Sans"/>
                <a:cs typeface="Salesforce Sans"/>
                <a:sym typeface="Salesforce Sans"/>
              </a:rPr>
              <a:t>Shared Language </a:t>
            </a:r>
            <a:endParaRPr sz="1800" b="1" dirty="0">
              <a:solidFill>
                <a:srgbClr val="434343"/>
              </a:solidFill>
              <a:latin typeface="Salesforce Sans" panose="020B0505020202020203" pitchFamily="34" charset="77"/>
              <a:ea typeface="Salesforce Sans"/>
              <a:cs typeface="Salesforce Sans"/>
              <a:sym typeface="Salesforce Sans"/>
            </a:endParaRPr>
          </a:p>
          <a:p>
            <a:pPr>
              <a:lnSpc>
                <a:spcPct val="115000"/>
              </a:lnSpc>
              <a:spcBef>
                <a:spcPts val="1200"/>
              </a:spcBef>
              <a:spcAft>
                <a:spcPts val="1200"/>
              </a:spcAft>
              <a:buClr>
                <a:schemeClr val="dk1"/>
              </a:buClr>
              <a:buSzPts val="1100"/>
            </a:pPr>
            <a:r>
              <a:rPr lang="en-US" sz="1200" dirty="0">
                <a:solidFill>
                  <a:srgbClr val="434343"/>
                </a:solidFill>
                <a:latin typeface="Salesforce Sans Light"/>
                <a:ea typeface="Salesforce Sans Light"/>
                <a:cs typeface="Salesforce Sans Light"/>
                <a:sym typeface="Salesforce Sans Light"/>
              </a:rPr>
              <a:t>Agile has a fatal flaw. If Agile isn’t standardized it will lead to teams, and departments working under different frameworks. This is fine until they have to work together. Then the systems hinder rather then help. Centralize frameworks, timelines, and languages. </a:t>
            </a:r>
            <a:endParaRPr sz="2666" dirty="0">
              <a:solidFill>
                <a:srgbClr val="D9D9D9"/>
              </a:solidFill>
              <a:latin typeface="Salesforce Sans"/>
              <a:ea typeface="Salesforce Sans"/>
              <a:cs typeface="Salesforce Sans"/>
              <a:sym typeface="Salesforce Sans"/>
            </a:endParaRPr>
          </a:p>
        </p:txBody>
      </p:sp>
      <p:sp>
        <p:nvSpPr>
          <p:cNvPr id="32" name="Google Shape;1128;p87">
            <a:extLst>
              <a:ext uri="{FF2B5EF4-FFF2-40B4-BE49-F238E27FC236}">
                <a16:creationId xmlns:a16="http://schemas.microsoft.com/office/drawing/2014/main" id="{936B4648-5939-5F49-9D3B-811F5BAF8F7A}"/>
              </a:ext>
            </a:extLst>
          </p:cNvPr>
          <p:cNvSpPr txBox="1"/>
          <p:nvPr/>
        </p:nvSpPr>
        <p:spPr>
          <a:xfrm>
            <a:off x="4387704" y="2059534"/>
            <a:ext cx="3675443" cy="2079858"/>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2</a:t>
            </a:r>
            <a:br>
              <a:rPr lang="en" sz="1866" dirty="0">
                <a:solidFill>
                  <a:srgbClr val="434343"/>
                </a:solidFill>
                <a:latin typeface="Salesforce Sans Light"/>
                <a:ea typeface="Salesforce Sans Light"/>
                <a:cs typeface="Salesforce Sans Light"/>
                <a:sym typeface="Salesforce Sans Light"/>
              </a:rPr>
            </a:br>
            <a:r>
              <a:rPr lang="en-US" sz="1733" b="1" dirty="0">
                <a:solidFill>
                  <a:srgbClr val="434343"/>
                </a:solidFill>
                <a:latin typeface="Salesforce Sans"/>
                <a:ea typeface="Salesforce Sans"/>
                <a:cs typeface="Salesforce Sans"/>
                <a:sym typeface="Salesforce Sans"/>
              </a:rPr>
              <a:t>It Takes Discipline </a:t>
            </a:r>
            <a:endParaRPr sz="1733" b="1" dirty="0">
              <a:solidFill>
                <a:srgbClr val="434343"/>
              </a:solidFill>
              <a:latin typeface="Salesforce Sans"/>
              <a:ea typeface="Salesforce Sans"/>
              <a:cs typeface="Salesforce Sans"/>
              <a:sym typeface="Salesforce Sans"/>
            </a:endParaRPr>
          </a:p>
          <a:p>
            <a:pPr>
              <a:lnSpc>
                <a:spcPct val="115000"/>
              </a:lnSpc>
              <a:spcBef>
                <a:spcPts val="1066"/>
              </a:spcBef>
              <a:spcAft>
                <a:spcPts val="1066"/>
              </a:spcAft>
            </a:pPr>
            <a:r>
              <a:rPr lang="en" sz="1200" dirty="0">
                <a:solidFill>
                  <a:srgbClr val="434343"/>
                </a:solidFill>
                <a:latin typeface="Salesforce Sans Light"/>
                <a:ea typeface="Salesforce Sans"/>
                <a:cs typeface="Salesforce Sans"/>
                <a:sym typeface="Salesforce Sans Light"/>
              </a:rPr>
              <a:t>You need to be diligent in embracing the new methods, and giving up the old. It may behoove you to bring an agile expert in to ensure your team is correctly implementing the </a:t>
            </a:r>
            <a:r>
              <a:rPr lang="en-US" sz="1200" dirty="0">
                <a:solidFill>
                  <a:srgbClr val="434343"/>
                </a:solidFill>
                <a:latin typeface="Salesforce Sans Light"/>
                <a:ea typeface="Salesforce Sans"/>
                <a:cs typeface="Salesforce Sans"/>
                <a:sym typeface="Salesforce Sans Light"/>
              </a:rPr>
              <a:t>practice. </a:t>
            </a:r>
            <a:endParaRPr sz="1866" dirty="0">
              <a:solidFill>
                <a:srgbClr val="818181"/>
              </a:solidFill>
              <a:latin typeface="Salesforce Sans"/>
              <a:ea typeface="Salesforce Sans"/>
              <a:cs typeface="Salesforce Sans"/>
              <a:sym typeface="Salesforce Sans"/>
            </a:endParaRPr>
          </a:p>
        </p:txBody>
      </p:sp>
      <p:sp>
        <p:nvSpPr>
          <p:cNvPr id="36" name="Google Shape;1132;p87">
            <a:extLst>
              <a:ext uri="{FF2B5EF4-FFF2-40B4-BE49-F238E27FC236}">
                <a16:creationId xmlns:a16="http://schemas.microsoft.com/office/drawing/2014/main" id="{6577F25C-1C81-1949-B515-C20707B93E87}"/>
              </a:ext>
            </a:extLst>
          </p:cNvPr>
          <p:cNvSpPr txBox="1"/>
          <p:nvPr/>
        </p:nvSpPr>
        <p:spPr>
          <a:xfrm>
            <a:off x="7904675" y="2029820"/>
            <a:ext cx="3675443" cy="2079858"/>
          </a:xfrm>
          <a:prstGeom prst="rect">
            <a:avLst/>
          </a:prstGeom>
          <a:noFill/>
          <a:ln>
            <a:noFill/>
          </a:ln>
        </p:spPr>
        <p:txBody>
          <a:bodyPr spcFirstLastPara="1" wrap="square" lIns="91410" tIns="91410" rIns="91410" bIns="91410" anchor="t" anchorCtr="0">
            <a:noAutofit/>
          </a:bodyPr>
          <a:lstStyle/>
          <a:p>
            <a:pPr>
              <a:lnSpc>
                <a:spcPct val="115000"/>
              </a:lnSpc>
            </a:pPr>
            <a:r>
              <a:rPr lang="en" sz="2666" dirty="0">
                <a:solidFill>
                  <a:schemeClr val="accent3">
                    <a:lumMod val="60000"/>
                    <a:lumOff val="40000"/>
                  </a:schemeClr>
                </a:solidFill>
                <a:latin typeface="Salesforce Sans"/>
                <a:ea typeface="Salesforce Sans"/>
                <a:cs typeface="Salesforce Sans"/>
                <a:sym typeface="Salesforce Sans"/>
              </a:rPr>
              <a:t>3</a:t>
            </a:r>
            <a:br>
              <a:rPr lang="en" sz="1866" dirty="0">
                <a:solidFill>
                  <a:srgbClr val="434343"/>
                </a:solidFill>
                <a:latin typeface="Salesforce Sans Light"/>
                <a:ea typeface="Salesforce Sans Light"/>
                <a:cs typeface="Salesforce Sans Light"/>
                <a:sym typeface="Salesforce Sans Light"/>
              </a:rPr>
            </a:br>
            <a:r>
              <a:rPr lang="en" sz="1733" b="1" dirty="0">
                <a:solidFill>
                  <a:srgbClr val="434343"/>
                </a:solidFill>
                <a:latin typeface="Salesforce Sans"/>
                <a:ea typeface="Salesforce Sans Light"/>
                <a:cs typeface="Salesforce Sans Light"/>
                <a:sym typeface="Salesforce Sans"/>
              </a:rPr>
              <a:t>It Is A </a:t>
            </a:r>
            <a:r>
              <a:rPr lang="en-US" sz="1733" b="1" dirty="0">
                <a:solidFill>
                  <a:srgbClr val="434343"/>
                </a:solidFill>
                <a:latin typeface="Salesforce Sans"/>
                <a:ea typeface="Salesforce Sans Light"/>
                <a:cs typeface="Salesforce Sans Light"/>
                <a:sym typeface="Salesforce Sans"/>
              </a:rPr>
              <a:t>Competitive</a:t>
            </a:r>
            <a:r>
              <a:rPr lang="en" sz="1733" b="1" dirty="0">
                <a:solidFill>
                  <a:srgbClr val="434343"/>
                </a:solidFill>
                <a:latin typeface="Salesforce Sans"/>
                <a:ea typeface="Salesforce Sans Light"/>
                <a:cs typeface="Salesforce Sans Light"/>
                <a:sym typeface="Salesforce Sans"/>
              </a:rPr>
              <a:t> Advantage </a:t>
            </a:r>
            <a:endParaRPr sz="1733" b="1"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pPr>
            <a:r>
              <a:rPr lang="en-US" sz="1200" dirty="0">
                <a:solidFill>
                  <a:srgbClr val="434343"/>
                </a:solidFill>
                <a:latin typeface="Salesforce Sans Light"/>
                <a:ea typeface="Salesforce Sans"/>
                <a:cs typeface="Salesforce Sans"/>
                <a:sym typeface="Salesforce Sans Light"/>
              </a:rPr>
              <a:t>Those companies who have embraced agile were able to pivot their business models, work flows, and products in short order after COVID. Each of them see agile as a competitive differentiation for the agility it provides their organization. </a:t>
            </a:r>
            <a:endParaRPr sz="1866" dirty="0">
              <a:solidFill>
                <a:srgbClr val="818181"/>
              </a:solidFill>
              <a:latin typeface="Salesforce Sans"/>
              <a:ea typeface="Salesforce Sans"/>
              <a:cs typeface="Salesforce Sans"/>
              <a:sym typeface="Salesforce Sans"/>
            </a:endParaRPr>
          </a:p>
        </p:txBody>
      </p:sp>
      <p:cxnSp>
        <p:nvCxnSpPr>
          <p:cNvPr id="37" name="Google Shape;882;p79">
            <a:extLst>
              <a:ext uri="{FF2B5EF4-FFF2-40B4-BE49-F238E27FC236}">
                <a16:creationId xmlns:a16="http://schemas.microsoft.com/office/drawing/2014/main" id="{C183B633-E9A5-024C-9493-140C443A4DE3}"/>
              </a:ext>
            </a:extLst>
          </p:cNvPr>
          <p:cNvCxnSpPr>
            <a:cxnSpLocks/>
          </p:cNvCxnSpPr>
          <p:nvPr/>
        </p:nvCxnSpPr>
        <p:spPr>
          <a:xfrm>
            <a:off x="2418933" y="4480619"/>
            <a:ext cx="6993009" cy="58340"/>
          </a:xfrm>
          <a:prstGeom prst="straightConnector1">
            <a:avLst/>
          </a:prstGeom>
          <a:noFill/>
          <a:ln w="9525" cap="flat" cmpd="sng">
            <a:solidFill>
              <a:srgbClr val="999999"/>
            </a:solidFill>
            <a:prstDash val="dot"/>
            <a:round/>
            <a:headEnd type="none" w="med" len="med"/>
            <a:tailEnd type="none" w="med" len="med"/>
          </a:ln>
        </p:spPr>
      </p:cxnSp>
      <p:sp>
        <p:nvSpPr>
          <p:cNvPr id="4" name="Rectangle 3">
            <a:extLst>
              <a:ext uri="{FF2B5EF4-FFF2-40B4-BE49-F238E27FC236}">
                <a16:creationId xmlns:a16="http://schemas.microsoft.com/office/drawing/2014/main" id="{F44DC212-4779-FF4E-BA06-39D3CF91BC71}"/>
              </a:ext>
            </a:extLst>
          </p:cNvPr>
          <p:cNvSpPr/>
          <p:nvPr/>
        </p:nvSpPr>
        <p:spPr>
          <a:xfrm>
            <a:off x="5760524" y="5422965"/>
            <a:ext cx="4943022" cy="622030"/>
          </a:xfrm>
          <a:prstGeom prst="rect">
            <a:avLst/>
          </a:prstGeom>
        </p:spPr>
        <p:txBody>
          <a:bodyPr wrap="square">
            <a:spAutoFit/>
          </a:bodyPr>
          <a:lstStyle/>
          <a:p>
            <a:pPr>
              <a:lnSpc>
                <a:spcPct val="110000"/>
              </a:lnSpc>
              <a:spcAft>
                <a:spcPts val="1066"/>
              </a:spcAft>
            </a:pPr>
            <a:r>
              <a:rPr lang="en-US" sz="1600" dirty="0">
                <a:solidFill>
                  <a:srgbClr val="818181"/>
                </a:solidFill>
                <a:latin typeface="Salesforce Sans Light" panose="020B0305020202020203" pitchFamily="34" charset="77"/>
                <a:ea typeface="Salesforce Sans"/>
                <a:cs typeface="Salesforce Sans"/>
                <a:sym typeface="Salesforce Sans"/>
              </a:rPr>
              <a:t>“We were able to shorten our time to production from 6 months down to 30 days with Agile”</a:t>
            </a:r>
          </a:p>
        </p:txBody>
      </p:sp>
      <p:sp>
        <p:nvSpPr>
          <p:cNvPr id="5" name="Rectangle 4">
            <a:extLst>
              <a:ext uri="{FF2B5EF4-FFF2-40B4-BE49-F238E27FC236}">
                <a16:creationId xmlns:a16="http://schemas.microsoft.com/office/drawing/2014/main" id="{B8A0D712-4646-0C40-A2F0-42B3CD9D9576}"/>
              </a:ext>
            </a:extLst>
          </p:cNvPr>
          <p:cNvSpPr/>
          <p:nvPr/>
        </p:nvSpPr>
        <p:spPr>
          <a:xfrm>
            <a:off x="5728975" y="6085421"/>
            <a:ext cx="2443298" cy="307777"/>
          </a:xfrm>
          <a:prstGeom prst="rect">
            <a:avLst/>
          </a:prstGeom>
        </p:spPr>
        <p:txBody>
          <a:bodyPr wrap="none">
            <a:spAutoFit/>
          </a:bodyPr>
          <a:lstStyle/>
          <a:p>
            <a:r>
              <a:rPr lang="en" i="1" dirty="0">
                <a:solidFill>
                  <a:schemeClr val="bg2">
                    <a:lumMod val="50000"/>
                  </a:schemeClr>
                </a:solidFill>
                <a:latin typeface="Salesforce Sans"/>
                <a:ea typeface="Salesforce Sans"/>
                <a:cs typeface="Salesforce Sans"/>
                <a:sym typeface="Salesforce Sans"/>
              </a:rPr>
              <a:t>CCO, Business Service Firm </a:t>
            </a:r>
            <a:endParaRPr lang="en-US" dirty="0"/>
          </a:p>
        </p:txBody>
      </p:sp>
    </p:spTree>
    <p:extLst>
      <p:ext uri="{BB962C8B-B14F-4D97-AF65-F5344CB8AC3E}">
        <p14:creationId xmlns:p14="http://schemas.microsoft.com/office/powerpoint/2010/main" val="5302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47" name="Google Shape;955;p81">
            <a:extLst>
              <a:ext uri="{FF2B5EF4-FFF2-40B4-BE49-F238E27FC236}">
                <a16:creationId xmlns:a16="http://schemas.microsoft.com/office/drawing/2014/main" id="{581385F0-13F3-BA4B-B75A-2303839743EC}"/>
              </a:ext>
            </a:extLst>
          </p:cNvPr>
          <p:cNvPicPr preferRelativeResize="0"/>
          <p:nvPr/>
        </p:nvPicPr>
        <p:blipFill rotWithShape="1">
          <a:blip r:embed="rId3">
            <a:alphaModFix/>
          </a:blip>
          <a:srcRect l="39434" t="-3062" b="32989"/>
          <a:stretch/>
        </p:blipFill>
        <p:spPr>
          <a:xfrm>
            <a:off x="120019" y="5686013"/>
            <a:ext cx="4360447" cy="1295261"/>
          </a:xfrm>
          <a:prstGeom prst="rect">
            <a:avLst/>
          </a:prstGeom>
          <a:noFill/>
          <a:ln>
            <a:noFill/>
          </a:ln>
        </p:spPr>
      </p:pic>
      <p:pic>
        <p:nvPicPr>
          <p:cNvPr id="49" name="Google Shape;958;p81">
            <a:extLst>
              <a:ext uri="{FF2B5EF4-FFF2-40B4-BE49-F238E27FC236}">
                <a16:creationId xmlns:a16="http://schemas.microsoft.com/office/drawing/2014/main" id="{4810A628-ECE5-4442-8938-5F1E513616CD}"/>
              </a:ext>
            </a:extLst>
          </p:cNvPr>
          <p:cNvPicPr preferRelativeResize="0"/>
          <p:nvPr/>
        </p:nvPicPr>
        <p:blipFill>
          <a:blip r:embed="rId4">
            <a:alphaModFix/>
          </a:blip>
          <a:stretch>
            <a:fillRect/>
          </a:stretch>
        </p:blipFill>
        <p:spPr>
          <a:xfrm>
            <a:off x="3963383" y="6389996"/>
            <a:ext cx="1100380" cy="563786"/>
          </a:xfrm>
          <a:prstGeom prst="rect">
            <a:avLst/>
          </a:prstGeom>
          <a:noFill/>
          <a:ln>
            <a:noFill/>
          </a:ln>
        </p:spPr>
      </p:pic>
      <p:pic>
        <p:nvPicPr>
          <p:cNvPr id="42" name="Google Shape;742;p104">
            <a:extLst>
              <a:ext uri="{FF2B5EF4-FFF2-40B4-BE49-F238E27FC236}">
                <a16:creationId xmlns:a16="http://schemas.microsoft.com/office/drawing/2014/main" id="{39FE96BC-AC53-684F-BECE-0E632251A427}"/>
              </a:ext>
            </a:extLst>
          </p:cNvPr>
          <p:cNvPicPr preferRelativeResize="0"/>
          <p:nvPr/>
        </p:nvPicPr>
        <p:blipFill rotWithShape="1">
          <a:blip r:embed="rId5">
            <a:alphaModFix/>
          </a:blip>
          <a:srcRect b="14471"/>
          <a:stretch/>
        </p:blipFill>
        <p:spPr>
          <a:xfrm flipH="1">
            <a:off x="7903064" y="5802708"/>
            <a:ext cx="4556971" cy="1086433"/>
          </a:xfrm>
          <a:prstGeom prst="rect">
            <a:avLst/>
          </a:prstGeom>
          <a:noFill/>
          <a:ln>
            <a:noFill/>
          </a:ln>
        </p:spPr>
      </p:pic>
      <p:sp>
        <p:nvSpPr>
          <p:cNvPr id="37" name="Google Shape;1030;p124">
            <a:extLst>
              <a:ext uri="{FF2B5EF4-FFF2-40B4-BE49-F238E27FC236}">
                <a16:creationId xmlns:a16="http://schemas.microsoft.com/office/drawing/2014/main" id="{690A5FEF-42EB-9048-B23D-EC182C52752C}"/>
              </a:ext>
            </a:extLst>
          </p:cNvPr>
          <p:cNvSpPr/>
          <p:nvPr/>
        </p:nvSpPr>
        <p:spPr>
          <a:xfrm>
            <a:off x="758617" y="2445957"/>
            <a:ext cx="3578400" cy="3479289"/>
          </a:xfrm>
          <a:prstGeom prst="roundRect">
            <a:avLst>
              <a:gd name="adj" fmla="val 6339"/>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31;p124">
            <a:extLst>
              <a:ext uri="{FF2B5EF4-FFF2-40B4-BE49-F238E27FC236}">
                <a16:creationId xmlns:a16="http://schemas.microsoft.com/office/drawing/2014/main" id="{B14C9F15-B460-E342-8450-154040A4BCF1}"/>
              </a:ext>
            </a:extLst>
          </p:cNvPr>
          <p:cNvSpPr/>
          <p:nvPr/>
        </p:nvSpPr>
        <p:spPr>
          <a:xfrm>
            <a:off x="4553717" y="2445956"/>
            <a:ext cx="3578400" cy="3479289"/>
          </a:xfrm>
          <a:prstGeom prst="roundRect">
            <a:avLst>
              <a:gd name="adj" fmla="val 6339"/>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7" name="Google Shape;883;p79">
            <a:extLst>
              <a:ext uri="{FF2B5EF4-FFF2-40B4-BE49-F238E27FC236}">
                <a16:creationId xmlns:a16="http://schemas.microsoft.com/office/drawing/2014/main" id="{28028975-53E4-6F41-AF41-D3B514C8DF01}"/>
              </a:ext>
            </a:extLst>
          </p:cNvPr>
          <p:cNvSpPr txBox="1"/>
          <p:nvPr/>
        </p:nvSpPr>
        <p:spPr>
          <a:xfrm>
            <a:off x="495302" y="921763"/>
            <a:ext cx="5146565"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Tactic: </a:t>
            </a:r>
            <a:r>
              <a:rPr lang="en-US" sz="3066" dirty="0">
                <a:solidFill>
                  <a:srgbClr val="434343"/>
                </a:solidFill>
                <a:latin typeface="Salesforce Sans"/>
                <a:ea typeface="Salesforce Sans"/>
                <a:cs typeface="Salesforce Sans"/>
                <a:sym typeface="Salesforce Sans"/>
              </a:rPr>
              <a:t>Aligning Around Experience Guidelines </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sz="1800" dirty="0">
              <a:solidFill>
                <a:srgbClr val="434343"/>
              </a:solidFill>
              <a:latin typeface="Salesforce Sans Light"/>
              <a:ea typeface="Salesforce Sans Light"/>
              <a:cs typeface="Salesforce Sans Light"/>
              <a:sym typeface="Salesforce Sans Light"/>
            </a:endParaRPr>
          </a:p>
          <a:p>
            <a:br>
              <a:rPr lang="en-US" sz="2000" dirty="0"/>
            </a:br>
            <a:endParaRPr lang="en-US" sz="2000"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618491" y="2032246"/>
            <a:ext cx="69092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sp>
        <p:nvSpPr>
          <p:cNvPr id="21" name="Google Shape;680;p73">
            <a:extLst>
              <a:ext uri="{FF2B5EF4-FFF2-40B4-BE49-F238E27FC236}">
                <a16:creationId xmlns:a16="http://schemas.microsoft.com/office/drawing/2014/main" id="{388092B1-4BB0-9245-9363-68C984266DD2}"/>
              </a:ext>
            </a:extLst>
          </p:cNvPr>
          <p:cNvSpPr txBox="1"/>
          <p:nvPr/>
        </p:nvSpPr>
        <p:spPr>
          <a:xfrm>
            <a:off x="8880124" y="2732148"/>
            <a:ext cx="2766444" cy="2676103"/>
          </a:xfrm>
          <a:prstGeom prst="rect">
            <a:avLst/>
          </a:prstGeom>
          <a:noFill/>
          <a:ln>
            <a:noFill/>
          </a:ln>
        </p:spPr>
        <p:txBody>
          <a:bodyPr spcFirstLastPara="1" wrap="square" lIns="121868" tIns="121868" rIns="121868" bIns="121868" anchor="t" anchorCtr="0">
            <a:noAutofit/>
          </a:bodyPr>
          <a:lstStyle/>
          <a:p>
            <a:pPr algn="ctr">
              <a:lnSpc>
                <a:spcPct val="95000"/>
              </a:lnSpc>
              <a:spcAft>
                <a:spcPts val="1066"/>
              </a:spcAft>
            </a:pPr>
            <a:br>
              <a:rPr lang="en" sz="3200" dirty="0">
                <a:solidFill>
                  <a:schemeClr val="bg2">
                    <a:lumMod val="50000"/>
                  </a:schemeClr>
                </a:solidFill>
                <a:latin typeface="Salesforce Sans Thin" panose="020B0205020202020203" pitchFamily="34" charset="77"/>
                <a:ea typeface="Salesforce Sans Light"/>
                <a:cs typeface="Salesforce Sans Light"/>
                <a:sym typeface="Salesforce Sans Light"/>
              </a:rPr>
            </a:br>
            <a:r>
              <a:rPr lang="en" sz="2800" dirty="0">
                <a:solidFill>
                  <a:schemeClr val="bg2">
                    <a:lumMod val="50000"/>
                  </a:schemeClr>
                </a:solidFill>
                <a:latin typeface="Salesforce Sans Thin" panose="020B0205020202020203" pitchFamily="34" charset="77"/>
                <a:ea typeface="Salesforce Sans Light"/>
                <a:cs typeface="Salesforce Sans Light"/>
                <a:sym typeface="Salesforce Sans Light"/>
              </a:rPr>
              <a:t>”</a:t>
            </a:r>
            <a:r>
              <a:rPr lang="en-US" sz="2000" dirty="0">
                <a:solidFill>
                  <a:schemeClr val="bg2">
                    <a:lumMod val="50000"/>
                  </a:schemeClr>
                </a:solidFill>
                <a:latin typeface="Salesforce Sans Thin" panose="020B0205020202020203" pitchFamily="34" charset="77"/>
              </a:rPr>
              <a:t> </a:t>
            </a:r>
            <a:r>
              <a:rPr lang="en-US" sz="2000" dirty="0">
                <a:latin typeface="Salesforce Sans Thin" panose="020B0205020202020203" pitchFamily="34" charset="77"/>
              </a:rPr>
              <a:t>Ultimately, product related support cases are often product design / user experience design failures in disguise</a:t>
            </a:r>
            <a:r>
              <a:rPr lang="en" sz="2800" dirty="0">
                <a:solidFill>
                  <a:schemeClr val="bg2">
                    <a:lumMod val="50000"/>
                  </a:schemeClr>
                </a:solidFill>
                <a:latin typeface="Salesforce Sans Thin" panose="020B0205020202020203" pitchFamily="34" charset="77"/>
                <a:ea typeface="Salesforce Sans Light"/>
                <a:cs typeface="Salesforce Sans Light"/>
                <a:sym typeface="Salesforce Sans Light"/>
              </a:rPr>
              <a:t>.</a:t>
            </a:r>
            <a:r>
              <a:rPr lang="en" sz="3200" dirty="0">
                <a:solidFill>
                  <a:schemeClr val="bg2">
                    <a:lumMod val="50000"/>
                  </a:schemeClr>
                </a:solidFill>
                <a:latin typeface="Salesforce Sans Thin" panose="020B0205020202020203" pitchFamily="34" charset="77"/>
                <a:ea typeface="Salesforce Sans Light"/>
                <a:cs typeface="Salesforce Sans Light"/>
                <a:sym typeface="Salesforce Sans Light"/>
              </a:rPr>
              <a:t>"</a:t>
            </a:r>
            <a:br>
              <a:rPr lang="en" sz="3200" dirty="0">
                <a:solidFill>
                  <a:schemeClr val="bg2">
                    <a:lumMod val="50000"/>
                  </a:schemeClr>
                </a:solidFill>
                <a:latin typeface="Salesforce Sans Thin" panose="020B0205020202020203" pitchFamily="34" charset="77"/>
                <a:ea typeface="Salesforce Sans Light"/>
                <a:cs typeface="Salesforce Sans Light"/>
                <a:sym typeface="Salesforce Sans Light"/>
              </a:rPr>
            </a:br>
            <a:br>
              <a:rPr lang="en" sz="1100" dirty="0">
                <a:solidFill>
                  <a:schemeClr val="bg2">
                    <a:lumMod val="50000"/>
                  </a:schemeClr>
                </a:solidFill>
                <a:latin typeface="Salesforce Sans"/>
                <a:ea typeface="Salesforce Sans"/>
                <a:cs typeface="Salesforce Sans"/>
                <a:sym typeface="Salesforce Sans"/>
              </a:rPr>
            </a:br>
            <a:br>
              <a:rPr lang="en" sz="1100" dirty="0">
                <a:solidFill>
                  <a:schemeClr val="bg2">
                    <a:lumMod val="50000"/>
                  </a:schemeClr>
                </a:solidFill>
                <a:latin typeface="Salesforce Sans"/>
                <a:ea typeface="Salesforce Sans"/>
                <a:cs typeface="Salesforce Sans"/>
                <a:sym typeface="Salesforce Sans"/>
              </a:rPr>
            </a:br>
            <a:r>
              <a:rPr lang="en" sz="900" i="1" dirty="0">
                <a:solidFill>
                  <a:schemeClr val="bg2">
                    <a:lumMod val="50000"/>
                  </a:schemeClr>
                </a:solidFill>
                <a:latin typeface="Salesforce Sans"/>
                <a:ea typeface="Salesforce Sans"/>
                <a:cs typeface="Salesforce Sans"/>
                <a:sym typeface="Salesforce Sans"/>
              </a:rPr>
              <a:t>CCO, </a:t>
            </a:r>
            <a:r>
              <a:rPr lang="en-US" sz="900" i="1" dirty="0">
                <a:solidFill>
                  <a:schemeClr val="bg2">
                    <a:lumMod val="50000"/>
                  </a:schemeClr>
                </a:solidFill>
                <a:latin typeface="Salesforce Sans"/>
                <a:ea typeface="Salesforce Sans"/>
                <a:cs typeface="Salesforce Sans"/>
                <a:sym typeface="Salesforce Sans"/>
              </a:rPr>
              <a:t>Financial</a:t>
            </a:r>
            <a:r>
              <a:rPr lang="en" sz="900" i="1" dirty="0">
                <a:solidFill>
                  <a:schemeClr val="bg2">
                    <a:lumMod val="50000"/>
                  </a:schemeClr>
                </a:solidFill>
                <a:latin typeface="Salesforce Sans"/>
                <a:ea typeface="Salesforce Sans"/>
                <a:cs typeface="Salesforce Sans"/>
                <a:sym typeface="Salesforce Sans"/>
              </a:rPr>
              <a:t> Services Firm</a:t>
            </a:r>
            <a:endParaRPr sz="1100" dirty="0">
              <a:solidFill>
                <a:schemeClr val="bg2">
                  <a:lumMod val="50000"/>
                </a:schemeClr>
              </a:solidFill>
              <a:latin typeface="Salesforce Sans"/>
              <a:ea typeface="Salesforce Sans"/>
              <a:cs typeface="Salesforce Sans"/>
              <a:sym typeface="Salesforce Sans"/>
            </a:endParaRPr>
          </a:p>
        </p:txBody>
      </p:sp>
      <p:grpSp>
        <p:nvGrpSpPr>
          <p:cNvPr id="22" name="Google Shape;681;p73">
            <a:extLst>
              <a:ext uri="{FF2B5EF4-FFF2-40B4-BE49-F238E27FC236}">
                <a16:creationId xmlns:a16="http://schemas.microsoft.com/office/drawing/2014/main" id="{63A439E1-908D-6D44-BA95-4CD6B783E943}"/>
              </a:ext>
            </a:extLst>
          </p:cNvPr>
          <p:cNvGrpSpPr/>
          <p:nvPr/>
        </p:nvGrpSpPr>
        <p:grpSpPr>
          <a:xfrm>
            <a:off x="9426468" y="1949277"/>
            <a:ext cx="1673765" cy="1295264"/>
            <a:chOff x="4598712" y="942325"/>
            <a:chExt cx="1255651" cy="971701"/>
          </a:xfrm>
        </p:grpSpPr>
        <p:pic>
          <p:nvPicPr>
            <p:cNvPr id="23" name="Google Shape;682;p73">
              <a:extLst>
                <a:ext uri="{FF2B5EF4-FFF2-40B4-BE49-F238E27FC236}">
                  <a16:creationId xmlns:a16="http://schemas.microsoft.com/office/drawing/2014/main" id="{B75CF56E-ACAD-D441-B489-8DD50C160685}"/>
                </a:ext>
              </a:extLst>
            </p:cNvPr>
            <p:cNvPicPr preferRelativeResize="0"/>
            <p:nvPr/>
          </p:nvPicPr>
          <p:blipFill rotWithShape="1">
            <a:blip r:embed="rId6">
              <a:alphaModFix/>
            </a:blip>
            <a:srcRect l="-19832" t="-4041" r="-19832" b="-4031"/>
            <a:stretch/>
          </p:blipFill>
          <p:spPr>
            <a:xfrm>
              <a:off x="4598712" y="942325"/>
              <a:ext cx="1255651" cy="971701"/>
            </a:xfrm>
            <a:prstGeom prst="rect">
              <a:avLst/>
            </a:prstGeom>
            <a:noFill/>
            <a:ln>
              <a:noFill/>
            </a:ln>
          </p:spPr>
        </p:pic>
        <p:sp>
          <p:nvSpPr>
            <p:cNvPr id="24" name="Google Shape;683;p73">
              <a:extLst>
                <a:ext uri="{FF2B5EF4-FFF2-40B4-BE49-F238E27FC236}">
                  <a16:creationId xmlns:a16="http://schemas.microsoft.com/office/drawing/2014/main" id="{84743248-1F8B-6642-A8A4-1922C036376D}"/>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25" name="Google Shape;696;p73">
            <a:extLst>
              <a:ext uri="{FF2B5EF4-FFF2-40B4-BE49-F238E27FC236}">
                <a16:creationId xmlns:a16="http://schemas.microsoft.com/office/drawing/2014/main" id="{3C97EE8D-5300-AC44-8A55-560DB33FCB95}"/>
              </a:ext>
            </a:extLst>
          </p:cNvPr>
          <p:cNvSpPr txBox="1"/>
          <p:nvPr/>
        </p:nvSpPr>
        <p:spPr>
          <a:xfrm>
            <a:off x="9771074" y="2090912"/>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cxnSp>
        <p:nvCxnSpPr>
          <p:cNvPr id="27" name="Google Shape;882;p79">
            <a:extLst>
              <a:ext uri="{FF2B5EF4-FFF2-40B4-BE49-F238E27FC236}">
                <a16:creationId xmlns:a16="http://schemas.microsoft.com/office/drawing/2014/main" id="{FFD29647-BEA5-4142-B5A9-1D3D09E40857}"/>
              </a:ext>
            </a:extLst>
          </p:cNvPr>
          <p:cNvCxnSpPr>
            <a:cxnSpLocks/>
          </p:cNvCxnSpPr>
          <p:nvPr/>
        </p:nvCxnSpPr>
        <p:spPr>
          <a:xfrm>
            <a:off x="8688064" y="1949277"/>
            <a:ext cx="0" cy="4220165"/>
          </a:xfrm>
          <a:prstGeom prst="straightConnector1">
            <a:avLst/>
          </a:prstGeom>
          <a:noFill/>
          <a:ln w="9525" cap="flat" cmpd="sng">
            <a:solidFill>
              <a:srgbClr val="999999"/>
            </a:solidFill>
            <a:prstDash val="dot"/>
            <a:round/>
            <a:headEnd type="none" w="med" len="med"/>
            <a:tailEnd type="none" w="med" len="med"/>
          </a:ln>
        </p:spPr>
      </p:cxnSp>
      <p:sp>
        <p:nvSpPr>
          <p:cNvPr id="29" name="Google Shape;1124;p87">
            <a:extLst>
              <a:ext uri="{FF2B5EF4-FFF2-40B4-BE49-F238E27FC236}">
                <a16:creationId xmlns:a16="http://schemas.microsoft.com/office/drawing/2014/main" id="{71A1FC80-F116-684C-A79F-FD1EEEE8E1CF}"/>
              </a:ext>
            </a:extLst>
          </p:cNvPr>
          <p:cNvSpPr txBox="1"/>
          <p:nvPr/>
        </p:nvSpPr>
        <p:spPr>
          <a:xfrm>
            <a:off x="963955" y="2619577"/>
            <a:ext cx="2970108" cy="2079858"/>
          </a:xfrm>
          <a:prstGeom prst="rect">
            <a:avLst/>
          </a:prstGeom>
          <a:noFill/>
          <a:ln>
            <a:noFill/>
          </a:ln>
        </p:spPr>
        <p:txBody>
          <a:bodyPr spcFirstLastPara="1" wrap="square" lIns="91410" tIns="91410" rIns="91410" bIns="91410" anchor="t" anchorCtr="0">
            <a:noAutofit/>
          </a:bodyPr>
          <a:lstStyle/>
          <a:p>
            <a:pPr>
              <a:lnSpc>
                <a:spcPct val="115000"/>
              </a:lnSpc>
              <a:buClr>
                <a:schemeClr val="dk1"/>
              </a:buClr>
              <a:buSzPts val="1100"/>
            </a:pPr>
            <a:r>
              <a:rPr lang="en" sz="1733" b="1" dirty="0">
                <a:solidFill>
                  <a:srgbClr val="434343"/>
                </a:solidFill>
                <a:latin typeface="Salesforce Sans"/>
                <a:ea typeface="Salesforce Sans"/>
                <a:cs typeface="Salesforce Sans"/>
                <a:sym typeface="Salesforce Sans"/>
              </a:rPr>
              <a:t>Experience </a:t>
            </a:r>
            <a:r>
              <a:rPr lang="en-US" sz="1733" b="1" dirty="0">
                <a:solidFill>
                  <a:srgbClr val="434343"/>
                </a:solidFill>
                <a:latin typeface="Salesforce Sans"/>
                <a:ea typeface="Salesforce Sans"/>
                <a:cs typeface="Salesforce Sans"/>
                <a:sym typeface="Salesforce Sans"/>
              </a:rPr>
              <a:t>Design</a:t>
            </a:r>
            <a:r>
              <a:rPr lang="en" sz="1733" b="1" dirty="0">
                <a:solidFill>
                  <a:srgbClr val="434343"/>
                </a:solidFill>
                <a:latin typeface="Salesforce Sans"/>
                <a:ea typeface="Salesforce Sans"/>
                <a:cs typeface="Salesforce Sans"/>
                <a:sym typeface="Salesforce Sans"/>
              </a:rPr>
              <a:t> Is A Required Skill </a:t>
            </a:r>
          </a:p>
          <a:p>
            <a:pPr>
              <a:lnSpc>
                <a:spcPct val="115000"/>
              </a:lnSpc>
              <a:buClr>
                <a:schemeClr val="dk1"/>
              </a:buClr>
              <a:buSzPts val="1100"/>
            </a:pPr>
            <a:endParaRPr sz="1733" b="1" dirty="0">
              <a:solidFill>
                <a:srgbClr val="434343"/>
              </a:solidFill>
              <a:latin typeface="Salesforce Sans"/>
              <a:ea typeface="Salesforce Sans"/>
              <a:cs typeface="Salesforce Sans"/>
              <a:sym typeface="Salesforce Sans"/>
            </a:endParaRPr>
          </a:p>
          <a:p>
            <a:pPr>
              <a:lnSpc>
                <a:spcPct val="115000"/>
              </a:lnSpc>
              <a:spcBef>
                <a:spcPts val="1200"/>
              </a:spcBef>
              <a:spcAft>
                <a:spcPts val="1200"/>
              </a:spcAft>
              <a:buClr>
                <a:schemeClr val="dk1"/>
              </a:buClr>
              <a:buSzPts val="1100"/>
            </a:pPr>
            <a:r>
              <a:rPr lang="en-US" dirty="0">
                <a:solidFill>
                  <a:srgbClr val="434343"/>
                </a:solidFill>
                <a:latin typeface="Salesforce Sans Light"/>
                <a:ea typeface="Salesforce Sans Light"/>
                <a:cs typeface="Salesforce Sans Light"/>
                <a:sym typeface="Salesforce Sans Light"/>
              </a:rPr>
              <a:t>Each moment must be designed, not just your products. UX is a common part of product teams, and now should be applied to the customer journey, where each moment is designed with the same rigor. </a:t>
            </a:r>
            <a:endParaRPr sz="2800" dirty="0">
              <a:solidFill>
                <a:srgbClr val="D9D9D9"/>
              </a:solidFill>
              <a:latin typeface="Salesforce Sans"/>
              <a:ea typeface="Salesforce Sans"/>
              <a:cs typeface="Salesforce Sans"/>
              <a:sym typeface="Salesforce Sans"/>
            </a:endParaRPr>
          </a:p>
        </p:txBody>
      </p:sp>
      <p:sp>
        <p:nvSpPr>
          <p:cNvPr id="31" name="Google Shape;1128;p87">
            <a:extLst>
              <a:ext uri="{FF2B5EF4-FFF2-40B4-BE49-F238E27FC236}">
                <a16:creationId xmlns:a16="http://schemas.microsoft.com/office/drawing/2014/main" id="{FB2AEAC7-8CED-E64B-9F0F-270CEF812B6B}"/>
              </a:ext>
            </a:extLst>
          </p:cNvPr>
          <p:cNvSpPr txBox="1"/>
          <p:nvPr/>
        </p:nvSpPr>
        <p:spPr>
          <a:xfrm>
            <a:off x="4753651" y="2690980"/>
            <a:ext cx="2986580" cy="2079858"/>
          </a:xfrm>
          <a:prstGeom prst="rect">
            <a:avLst/>
          </a:prstGeom>
          <a:noFill/>
          <a:ln>
            <a:noFill/>
          </a:ln>
        </p:spPr>
        <p:txBody>
          <a:bodyPr spcFirstLastPara="1" wrap="square" lIns="91410" tIns="91410" rIns="91410" bIns="91410" anchor="t" anchorCtr="0">
            <a:noAutofit/>
          </a:bodyPr>
          <a:lstStyle/>
          <a:p>
            <a:pPr>
              <a:lnSpc>
                <a:spcPct val="115000"/>
              </a:lnSpc>
            </a:pPr>
            <a:r>
              <a:rPr lang="en-US" sz="1733" b="1" dirty="0">
                <a:solidFill>
                  <a:srgbClr val="434343"/>
                </a:solidFill>
                <a:latin typeface="Salesforce Sans"/>
                <a:ea typeface="Salesforce Sans"/>
                <a:cs typeface="Salesforce Sans"/>
                <a:sym typeface="Salesforce Sans"/>
              </a:rPr>
              <a:t>Guides for Both Hard and Soft Experiences </a:t>
            </a:r>
          </a:p>
          <a:p>
            <a:pPr>
              <a:lnSpc>
                <a:spcPct val="115000"/>
              </a:lnSpc>
            </a:pPr>
            <a:endParaRPr sz="1733" b="1" dirty="0">
              <a:solidFill>
                <a:srgbClr val="434343"/>
              </a:solidFill>
              <a:latin typeface="Salesforce Sans"/>
              <a:ea typeface="Salesforce Sans"/>
              <a:cs typeface="Salesforce Sans"/>
              <a:sym typeface="Salesforce Sans"/>
            </a:endParaRPr>
          </a:p>
          <a:p>
            <a:pPr>
              <a:lnSpc>
                <a:spcPct val="115000"/>
              </a:lnSpc>
              <a:spcBef>
                <a:spcPts val="1066"/>
              </a:spcBef>
              <a:spcAft>
                <a:spcPts val="1066"/>
              </a:spcAft>
            </a:pPr>
            <a:r>
              <a:rPr lang="en" dirty="0">
                <a:solidFill>
                  <a:srgbClr val="434343"/>
                </a:solidFill>
                <a:latin typeface="Salesforce Sans Light"/>
                <a:ea typeface="Salesforce Sans Light"/>
                <a:cs typeface="Salesforce Sans Light"/>
                <a:sym typeface="Salesforce Sans Light"/>
              </a:rPr>
              <a:t>Your design guides should address both hard and soft </a:t>
            </a:r>
            <a:r>
              <a:rPr lang="en-US" dirty="0">
                <a:solidFill>
                  <a:srgbClr val="434343"/>
                </a:solidFill>
                <a:latin typeface="Salesforce Sans Light"/>
                <a:ea typeface="Salesforce Sans Light"/>
                <a:cs typeface="Salesforce Sans Light"/>
                <a:sym typeface="Salesforce Sans Light"/>
              </a:rPr>
              <a:t>experiences</a:t>
            </a:r>
            <a:r>
              <a:rPr lang="en" dirty="0">
                <a:solidFill>
                  <a:srgbClr val="434343"/>
                </a:solidFill>
                <a:latin typeface="Salesforce Sans Light"/>
                <a:ea typeface="Salesforce Sans Light"/>
                <a:cs typeface="Salesforce Sans Light"/>
                <a:sym typeface="Salesforce Sans Light"/>
              </a:rPr>
              <a:t>. Hard </a:t>
            </a:r>
            <a:r>
              <a:rPr lang="en-US" dirty="0">
                <a:solidFill>
                  <a:srgbClr val="434343"/>
                </a:solidFill>
                <a:latin typeface="Salesforce Sans Light"/>
                <a:ea typeface="Salesforce Sans Light"/>
                <a:cs typeface="Salesforce Sans Light"/>
                <a:sym typeface="Salesforce Sans Light"/>
              </a:rPr>
              <a:t>experiences</a:t>
            </a:r>
            <a:r>
              <a:rPr lang="en" dirty="0">
                <a:solidFill>
                  <a:srgbClr val="434343"/>
                </a:solidFill>
                <a:latin typeface="Salesforce Sans Light"/>
                <a:ea typeface="Salesforce Sans Light"/>
                <a:cs typeface="Salesforce Sans Light"/>
                <a:sym typeface="Salesforce Sans Light"/>
              </a:rPr>
              <a:t> being the look, feel, and function of your product. While soft is more about the journey, effort, and </a:t>
            </a:r>
            <a:r>
              <a:rPr lang="en-US" dirty="0">
                <a:solidFill>
                  <a:srgbClr val="434343"/>
                </a:solidFill>
                <a:latin typeface="Salesforce Sans Light"/>
                <a:ea typeface="Salesforce Sans Light"/>
                <a:cs typeface="Salesforce Sans Light"/>
                <a:sym typeface="Salesforce Sans Light"/>
              </a:rPr>
              <a:t>ultimate</a:t>
            </a:r>
            <a:r>
              <a:rPr lang="en" dirty="0">
                <a:solidFill>
                  <a:srgbClr val="434343"/>
                </a:solidFill>
                <a:latin typeface="Salesforce Sans Light"/>
                <a:ea typeface="Salesforce Sans Light"/>
                <a:cs typeface="Salesforce Sans Light"/>
                <a:sym typeface="Salesforce Sans Light"/>
              </a:rPr>
              <a:t> outcomes achieved. </a:t>
            </a:r>
            <a:endParaRPr sz="2000" b="1" dirty="0">
              <a:solidFill>
                <a:srgbClr val="818181"/>
              </a:solidFill>
              <a:latin typeface="Salesforce Sans"/>
              <a:ea typeface="Salesforce Sans"/>
              <a:cs typeface="Salesforce Sans"/>
              <a:sym typeface="Salesforce Sans"/>
            </a:endParaRPr>
          </a:p>
        </p:txBody>
      </p:sp>
      <p:sp>
        <p:nvSpPr>
          <p:cNvPr id="32" name="Google Shape;692;p73">
            <a:extLst>
              <a:ext uri="{FF2B5EF4-FFF2-40B4-BE49-F238E27FC236}">
                <a16:creationId xmlns:a16="http://schemas.microsoft.com/office/drawing/2014/main" id="{2A01B61E-1219-3E40-B81D-00C4BB148E48}"/>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Pyramids to Circles </a:t>
            </a:r>
            <a:endParaRPr sz="1466" b="1" dirty="0">
              <a:solidFill>
                <a:srgbClr val="3EA1E0"/>
              </a:solidFill>
              <a:latin typeface="Salesforce Sans"/>
              <a:ea typeface="Salesforce Sans"/>
              <a:cs typeface="Salesforce Sans"/>
              <a:sym typeface="Salesforce Sans"/>
            </a:endParaRPr>
          </a:p>
        </p:txBody>
      </p:sp>
      <p:cxnSp>
        <p:nvCxnSpPr>
          <p:cNvPr id="39" name="Google Shape;882;p79">
            <a:extLst>
              <a:ext uri="{FF2B5EF4-FFF2-40B4-BE49-F238E27FC236}">
                <a16:creationId xmlns:a16="http://schemas.microsoft.com/office/drawing/2014/main" id="{C0690734-484B-4D42-A6E4-59DC272B45FC}"/>
              </a:ext>
            </a:extLst>
          </p:cNvPr>
          <p:cNvCxnSpPr>
            <a:cxnSpLocks/>
          </p:cNvCxnSpPr>
          <p:nvPr/>
        </p:nvCxnSpPr>
        <p:spPr>
          <a:xfrm>
            <a:off x="1041990" y="3601166"/>
            <a:ext cx="2691171" cy="0"/>
          </a:xfrm>
          <a:prstGeom prst="straightConnector1">
            <a:avLst/>
          </a:prstGeom>
          <a:noFill/>
          <a:ln w="9525" cap="flat" cmpd="sng">
            <a:solidFill>
              <a:srgbClr val="999999"/>
            </a:solidFill>
            <a:prstDash val="dot"/>
            <a:round/>
            <a:headEnd type="none" w="med" len="med"/>
            <a:tailEnd type="none" w="med" len="med"/>
          </a:ln>
        </p:spPr>
      </p:cxnSp>
      <p:cxnSp>
        <p:nvCxnSpPr>
          <p:cNvPr id="40" name="Google Shape;882;p79">
            <a:extLst>
              <a:ext uri="{FF2B5EF4-FFF2-40B4-BE49-F238E27FC236}">
                <a16:creationId xmlns:a16="http://schemas.microsoft.com/office/drawing/2014/main" id="{CE82EC03-F18D-CB4B-A0E7-8BE56469D31E}"/>
              </a:ext>
            </a:extLst>
          </p:cNvPr>
          <p:cNvCxnSpPr>
            <a:cxnSpLocks/>
          </p:cNvCxnSpPr>
          <p:nvPr/>
        </p:nvCxnSpPr>
        <p:spPr>
          <a:xfrm>
            <a:off x="4876053" y="3601166"/>
            <a:ext cx="2691171" cy="0"/>
          </a:xfrm>
          <a:prstGeom prst="straightConnector1">
            <a:avLst/>
          </a:prstGeom>
          <a:noFill/>
          <a:ln w="9525" cap="flat" cmpd="sng">
            <a:solidFill>
              <a:srgbClr val="999999"/>
            </a:solidFill>
            <a:prstDash val="dot"/>
            <a:round/>
            <a:headEnd type="none" w="med" len="med"/>
            <a:tailEnd type="none" w="med" len="med"/>
          </a:ln>
        </p:spPr>
      </p:cxnSp>
      <p:pic>
        <p:nvPicPr>
          <p:cNvPr id="48" name="Google Shape;956;p81">
            <a:extLst>
              <a:ext uri="{FF2B5EF4-FFF2-40B4-BE49-F238E27FC236}">
                <a16:creationId xmlns:a16="http://schemas.microsoft.com/office/drawing/2014/main" id="{3776A89D-9E2A-E749-8C6D-A7F69A26EC2B}"/>
              </a:ext>
            </a:extLst>
          </p:cNvPr>
          <p:cNvPicPr preferRelativeResize="0"/>
          <p:nvPr/>
        </p:nvPicPr>
        <p:blipFill rotWithShape="1">
          <a:blip r:embed="rId7">
            <a:alphaModFix/>
          </a:blip>
          <a:srcRect l="-6712" b="15454"/>
          <a:stretch/>
        </p:blipFill>
        <p:spPr>
          <a:xfrm flipH="1">
            <a:off x="-17" y="5784274"/>
            <a:ext cx="1796733" cy="1144881"/>
          </a:xfrm>
          <a:prstGeom prst="rect">
            <a:avLst/>
          </a:prstGeom>
          <a:noFill/>
          <a:ln>
            <a:noFill/>
          </a:ln>
        </p:spPr>
      </p:pic>
    </p:spTree>
    <p:extLst>
      <p:ext uri="{BB962C8B-B14F-4D97-AF65-F5344CB8AC3E}">
        <p14:creationId xmlns:p14="http://schemas.microsoft.com/office/powerpoint/2010/main" val="227044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7"/>
          <p:cNvSpPr txBox="1"/>
          <p:nvPr/>
        </p:nvSpPr>
        <p:spPr>
          <a:xfrm>
            <a:off x="7955264" y="2122275"/>
            <a:ext cx="2537339" cy="3901384"/>
          </a:xfrm>
          <a:prstGeom prst="rect">
            <a:avLst/>
          </a:prstGeom>
          <a:noFill/>
          <a:ln>
            <a:noFill/>
          </a:ln>
        </p:spPr>
        <p:txBody>
          <a:bodyPr spcFirstLastPara="1" wrap="square" lIns="121868" tIns="121868" rIns="121868" bIns="121868" anchor="t" anchorCtr="0">
            <a:noAutofit/>
          </a:bodyPr>
          <a:lstStyle/>
          <a:p>
            <a:pPr>
              <a:buClr>
                <a:schemeClr val="dk1"/>
              </a:buClr>
              <a:buSzPts val="1100"/>
            </a:pPr>
            <a:r>
              <a:rPr lang="en-US" sz="1600" b="1" dirty="0">
                <a:solidFill>
                  <a:srgbClr val="666666"/>
                </a:solidFill>
                <a:latin typeface="Salesforce Sans"/>
                <a:ea typeface="Salesforce Sans"/>
                <a:cs typeface="Salesforce Sans"/>
                <a:sym typeface="Salesforce Sans"/>
              </a:rPr>
              <a:t>Insights</a:t>
            </a:r>
            <a:r>
              <a:rPr lang="en-US" sz="1600" dirty="0">
                <a:solidFill>
                  <a:srgbClr val="666666"/>
                </a:solidFill>
                <a:latin typeface="Salesforce Sans"/>
                <a:ea typeface="Salesforce Sans"/>
                <a:cs typeface="Salesforce Sans"/>
                <a:sym typeface="Salesforce Sans"/>
              </a:rPr>
              <a:t>: Collaboration Across the Customer Journey </a:t>
            </a:r>
          </a:p>
          <a:p>
            <a:pPr>
              <a:buClr>
                <a:schemeClr val="dk1"/>
              </a:buClr>
              <a:buSzPts val="1100"/>
            </a:pPr>
            <a:endParaRPr lang="en-US" sz="1600" b="1"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Strategy</a:t>
            </a:r>
            <a:r>
              <a:rPr lang="en-US" sz="1600" dirty="0">
                <a:solidFill>
                  <a:srgbClr val="666666"/>
                </a:solidFill>
                <a:latin typeface="Salesforce Sans"/>
                <a:ea typeface="Salesforce Sans"/>
                <a:cs typeface="Salesforce Sans"/>
                <a:sym typeface="Salesforce Sans"/>
              </a:rPr>
              <a:t>: Moving at the Speed of Relevance </a:t>
            </a:r>
            <a:endParaRPr lang="en-US" sz="1600" b="1" dirty="0">
              <a:solidFill>
                <a:srgbClr val="666666"/>
              </a:solidFill>
              <a:latin typeface="Salesforce Sans"/>
              <a:ea typeface="Salesforce Sans"/>
              <a:cs typeface="Salesforce Sans"/>
              <a:sym typeface="Salesforce Sans"/>
            </a:endParaRP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Tactic</a:t>
            </a:r>
            <a:r>
              <a:rPr lang="en-US" sz="1600" dirty="0">
                <a:solidFill>
                  <a:srgbClr val="666666"/>
                </a:solidFill>
                <a:latin typeface="Salesforce Sans"/>
                <a:ea typeface="Salesforce Sans"/>
                <a:cs typeface="Salesforce Sans"/>
                <a:sym typeface="Salesforce Sans"/>
              </a:rPr>
              <a:t>: Co-Creating Customer Outcomes </a:t>
            </a:r>
            <a:endParaRPr sz="1600" b="1" dirty="0">
              <a:solidFill>
                <a:srgbClr val="666666"/>
              </a:solidFill>
              <a:latin typeface="Salesforce Sans"/>
              <a:ea typeface="Salesforce Sans"/>
              <a:cs typeface="Salesforce Sans"/>
              <a:sym typeface="Salesforce Sans"/>
            </a:endParaRPr>
          </a:p>
          <a:p>
            <a:pPr>
              <a:spcBef>
                <a:spcPts val="1333"/>
              </a:spcBef>
              <a:buClr>
                <a:schemeClr val="dk1"/>
              </a:buClr>
              <a:buSzPts val="1100"/>
            </a:pPr>
            <a:endParaRPr sz="1600" b="1" dirty="0">
              <a:solidFill>
                <a:srgbClr val="666666"/>
              </a:solidFill>
              <a:latin typeface="Salesforce Sans"/>
              <a:ea typeface="Salesforce Sans"/>
              <a:cs typeface="Salesforce Sans"/>
              <a:sym typeface="Salesforce Sans"/>
            </a:endParaRPr>
          </a:p>
          <a:p>
            <a:pPr>
              <a:lnSpc>
                <a:spcPct val="115000"/>
              </a:lnSpc>
              <a:spcBef>
                <a:spcPts val="1333"/>
              </a:spcBef>
              <a:spcAft>
                <a:spcPts val="1066"/>
              </a:spcAft>
            </a:pPr>
            <a:endParaRPr sz="1866" dirty="0">
              <a:solidFill>
                <a:schemeClr val="dk2"/>
              </a:solidFill>
              <a:latin typeface="Salesforce Sans Light"/>
              <a:ea typeface="Salesforce Sans Light"/>
              <a:cs typeface="Salesforce Sans Light"/>
              <a:sym typeface="Salesforce Sans Light"/>
            </a:endParaRPr>
          </a:p>
        </p:txBody>
      </p:sp>
      <p:sp>
        <p:nvSpPr>
          <p:cNvPr id="830" name="Google Shape;830;p77"/>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grpSp>
        <p:nvGrpSpPr>
          <p:cNvPr id="831" name="Google Shape;831;p77"/>
          <p:cNvGrpSpPr/>
          <p:nvPr/>
        </p:nvGrpSpPr>
        <p:grpSpPr>
          <a:xfrm>
            <a:off x="-508168" y="5121960"/>
            <a:ext cx="4261457" cy="1803398"/>
            <a:chOff x="-381225" y="3841800"/>
            <a:chExt cx="3196925" cy="1352901"/>
          </a:xfrm>
        </p:grpSpPr>
        <p:pic>
          <p:nvPicPr>
            <p:cNvPr id="832" name="Google Shape;832;p77" descr="Image"/>
            <p:cNvPicPr preferRelativeResize="0"/>
            <p:nvPr/>
          </p:nvPicPr>
          <p:blipFill rotWithShape="1">
            <a:blip r:embed="rId3">
              <a:alphaModFix/>
            </a:blip>
            <a:srcRect l="7297" r="17082" b="46392"/>
            <a:stretch/>
          </p:blipFill>
          <p:spPr>
            <a:xfrm flipH="1">
              <a:off x="1543323" y="4240934"/>
              <a:ext cx="1272377" cy="738620"/>
            </a:xfrm>
            <a:prstGeom prst="rect">
              <a:avLst/>
            </a:prstGeom>
            <a:noFill/>
            <a:ln>
              <a:noFill/>
            </a:ln>
          </p:spPr>
        </p:pic>
        <p:pic>
          <p:nvPicPr>
            <p:cNvPr id="833" name="Google Shape;833;p77" descr="Image"/>
            <p:cNvPicPr preferRelativeResize="0"/>
            <p:nvPr/>
          </p:nvPicPr>
          <p:blipFill rotWithShape="1">
            <a:blip r:embed="rId4">
              <a:alphaModFix/>
            </a:blip>
            <a:srcRect l="10817" t="1430" r="15992" b="46924"/>
            <a:stretch/>
          </p:blipFill>
          <p:spPr>
            <a:xfrm>
              <a:off x="-381225" y="3841800"/>
              <a:ext cx="2136667" cy="1352901"/>
            </a:xfrm>
            <a:prstGeom prst="rect">
              <a:avLst/>
            </a:prstGeom>
            <a:noFill/>
            <a:ln>
              <a:noFill/>
            </a:ln>
          </p:spPr>
        </p:pic>
        <p:pic>
          <p:nvPicPr>
            <p:cNvPr id="834" name="Google Shape;834;p77" descr="Rock Cluster.png"/>
            <p:cNvPicPr preferRelativeResize="0"/>
            <p:nvPr/>
          </p:nvPicPr>
          <p:blipFill rotWithShape="1">
            <a:blip r:embed="rId5">
              <a:alphaModFix/>
            </a:blip>
            <a:srcRect b="18850"/>
            <a:stretch/>
          </p:blipFill>
          <p:spPr>
            <a:xfrm>
              <a:off x="641905" y="4811498"/>
              <a:ext cx="2022827" cy="371963"/>
            </a:xfrm>
            <a:prstGeom prst="rect">
              <a:avLst/>
            </a:prstGeom>
            <a:noFill/>
            <a:ln>
              <a:noFill/>
            </a:ln>
          </p:spPr>
        </p:pic>
      </p:grpSp>
      <p:cxnSp>
        <p:nvCxnSpPr>
          <p:cNvPr id="835" name="Google Shape;835;p77"/>
          <p:cNvCxnSpPr/>
          <p:nvPr/>
        </p:nvCxnSpPr>
        <p:spPr>
          <a:xfrm>
            <a:off x="7828430" y="2076785"/>
            <a:ext cx="0" cy="2755682"/>
          </a:xfrm>
          <a:prstGeom prst="straightConnector1">
            <a:avLst/>
          </a:prstGeom>
          <a:noFill/>
          <a:ln w="9525" cap="flat" cmpd="sng">
            <a:solidFill>
              <a:srgbClr val="999999"/>
            </a:solidFill>
            <a:prstDash val="dot"/>
            <a:round/>
            <a:headEnd type="none" w="med" len="med"/>
            <a:tailEnd type="none" w="med" len="med"/>
          </a:ln>
        </p:spPr>
      </p:cxnSp>
      <p:sp>
        <p:nvSpPr>
          <p:cNvPr id="836" name="Google Shape;836;p77"/>
          <p:cNvSpPr txBox="1"/>
          <p:nvPr/>
        </p:nvSpPr>
        <p:spPr>
          <a:xfrm>
            <a:off x="800024" y="3062648"/>
            <a:ext cx="6412730" cy="1694359"/>
          </a:xfrm>
          <a:prstGeom prst="rect">
            <a:avLst/>
          </a:prstGeom>
          <a:noFill/>
          <a:ln>
            <a:noFill/>
          </a:ln>
        </p:spPr>
        <p:txBody>
          <a:bodyPr spcFirstLastPara="1" wrap="square" lIns="121868" tIns="121868" rIns="121868" bIns="121868" anchor="t" anchorCtr="0">
            <a:noAutofit/>
          </a:bodyPr>
          <a:lstStyle/>
          <a:p>
            <a:pPr>
              <a:lnSpc>
                <a:spcPct val="115000"/>
              </a:lnSpc>
              <a:spcAft>
                <a:spcPts val="1066"/>
              </a:spcAft>
              <a:buClr>
                <a:schemeClr val="dk1"/>
              </a:buClr>
              <a:buSzPts val="1100"/>
            </a:pPr>
            <a:r>
              <a:rPr lang="en" sz="1866" dirty="0">
                <a:solidFill>
                  <a:schemeClr val="dk2"/>
                </a:solidFill>
                <a:latin typeface="Salesforce Sans Light"/>
                <a:ea typeface="Salesforce Sans Light"/>
                <a:cs typeface="Salesforce Sans Light"/>
                <a:sym typeface="Salesforce Sans Light"/>
              </a:rPr>
              <a:t>Across our interviews a common thread was mentioned, co-creation. From new methods of working internally, to working with customers in new ways to create better outcomes, co-creation isn’t just a method, it is a key business skill all businesses must understand and utilize. </a:t>
            </a:r>
            <a:endParaRPr sz="1866" dirty="0">
              <a:solidFill>
                <a:schemeClr val="dk2"/>
              </a:solidFill>
              <a:latin typeface="Salesforce Sans Light"/>
              <a:ea typeface="Salesforce Sans Light"/>
              <a:cs typeface="Salesforce Sans Light"/>
              <a:sym typeface="Salesforce Sans Light"/>
            </a:endParaRPr>
          </a:p>
        </p:txBody>
      </p:sp>
      <p:sp>
        <p:nvSpPr>
          <p:cNvPr id="837" name="Google Shape;837;p77"/>
          <p:cNvSpPr/>
          <p:nvPr/>
        </p:nvSpPr>
        <p:spPr>
          <a:xfrm>
            <a:off x="7792240" y="2352512"/>
            <a:ext cx="72381" cy="72381"/>
          </a:xfrm>
          <a:prstGeom prst="ellipse">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838" name="Google Shape;838;p77"/>
          <p:cNvCxnSpPr/>
          <p:nvPr/>
        </p:nvCxnSpPr>
        <p:spPr>
          <a:xfrm rot="10800000">
            <a:off x="8056370" y="3079111"/>
            <a:ext cx="2015475" cy="0"/>
          </a:xfrm>
          <a:prstGeom prst="straightConnector1">
            <a:avLst/>
          </a:prstGeom>
          <a:noFill/>
          <a:ln w="9525" cap="flat" cmpd="sng">
            <a:solidFill>
              <a:srgbClr val="999999"/>
            </a:solidFill>
            <a:prstDash val="dot"/>
            <a:round/>
            <a:headEnd type="none" w="med" len="med"/>
            <a:tailEnd type="none" w="med" len="med"/>
          </a:ln>
        </p:spPr>
      </p:cxnSp>
      <p:sp>
        <p:nvSpPr>
          <p:cNvPr id="839" name="Google Shape;839;p77"/>
          <p:cNvSpPr/>
          <p:nvPr/>
        </p:nvSpPr>
        <p:spPr>
          <a:xfrm>
            <a:off x="7792240" y="4277948"/>
            <a:ext cx="72381" cy="72381"/>
          </a:xfrm>
          <a:prstGeom prst="ellipse">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840" name="Google Shape;840;p77"/>
          <p:cNvCxnSpPr/>
          <p:nvPr/>
        </p:nvCxnSpPr>
        <p:spPr>
          <a:xfrm rot="10800000">
            <a:off x="8056370" y="3835561"/>
            <a:ext cx="2015475" cy="0"/>
          </a:xfrm>
          <a:prstGeom prst="straightConnector1">
            <a:avLst/>
          </a:prstGeom>
          <a:noFill/>
          <a:ln w="9525" cap="flat" cmpd="sng">
            <a:solidFill>
              <a:srgbClr val="999999"/>
            </a:solidFill>
            <a:prstDash val="dot"/>
            <a:round/>
            <a:headEnd type="none" w="med" len="med"/>
            <a:tailEnd type="none" w="med" len="med"/>
          </a:ln>
        </p:spPr>
      </p:cxnSp>
      <p:sp>
        <p:nvSpPr>
          <p:cNvPr id="841" name="Google Shape;841;p77"/>
          <p:cNvSpPr txBox="1"/>
          <p:nvPr/>
        </p:nvSpPr>
        <p:spPr>
          <a:xfrm>
            <a:off x="800024" y="1284544"/>
            <a:ext cx="6646969" cy="1454421"/>
          </a:xfrm>
          <a:prstGeom prst="rect">
            <a:avLst/>
          </a:prstGeom>
          <a:noFill/>
          <a:ln>
            <a:noFill/>
          </a:ln>
        </p:spPr>
        <p:txBody>
          <a:bodyPr spcFirstLastPara="1" wrap="square" lIns="91410" tIns="91410" rIns="91410" bIns="91410" anchor="t" anchorCtr="0">
            <a:noAutofit/>
          </a:bodyPr>
          <a:lstStyle/>
          <a:p>
            <a:pPr>
              <a:lnSpc>
                <a:spcPct val="90000"/>
              </a:lnSpc>
              <a:spcAft>
                <a:spcPts val="1066"/>
              </a:spcAft>
            </a:pPr>
            <a:r>
              <a:rPr lang="en-US" sz="3199" dirty="0">
                <a:solidFill>
                  <a:srgbClr val="666666"/>
                </a:solidFill>
                <a:latin typeface="Salesforce Sans Light"/>
                <a:ea typeface="Salesforce Sans Light"/>
                <a:cs typeface="Salesforce Sans Light"/>
                <a:sym typeface="Salesforce Sans Light"/>
              </a:rPr>
              <a:t>Embracing </a:t>
            </a:r>
          </a:p>
          <a:p>
            <a:pPr>
              <a:lnSpc>
                <a:spcPct val="90000"/>
              </a:lnSpc>
              <a:spcAft>
                <a:spcPts val="1066"/>
              </a:spcAft>
            </a:pPr>
            <a:r>
              <a:rPr lang="en-US" sz="5332" b="1" dirty="0">
                <a:solidFill>
                  <a:srgbClr val="666666"/>
                </a:solidFill>
                <a:latin typeface="Salesforce Sans"/>
                <a:ea typeface="Salesforce Sans"/>
                <a:cs typeface="Salesforce Sans"/>
                <a:sym typeface="Salesforce Sans"/>
              </a:rPr>
              <a:t>Co-Creation </a:t>
            </a:r>
          </a:p>
        </p:txBody>
      </p:sp>
      <p:sp>
        <p:nvSpPr>
          <p:cNvPr id="843" name="Google Shape;843;p77"/>
          <p:cNvSpPr/>
          <p:nvPr/>
        </p:nvSpPr>
        <p:spPr>
          <a:xfrm>
            <a:off x="947919" y="2857535"/>
            <a:ext cx="473477" cy="72381"/>
          </a:xfrm>
          <a:prstGeom prst="rect">
            <a:avLst/>
          </a:prstGeom>
          <a:solidFill>
            <a:schemeClr val="bg1">
              <a:lumMod val="65000"/>
            </a:schemeClr>
          </a:solidFill>
          <a:ln>
            <a:noFill/>
          </a:ln>
        </p:spPr>
        <p:txBody>
          <a:bodyPr spcFirstLastPara="1" wrap="square" lIns="121868" tIns="121868" rIns="121868" bIns="121868" anchor="ctr" anchorCtr="0">
            <a:noAutofit/>
          </a:bodyPr>
          <a:lstStyle/>
          <a:p>
            <a:endParaRPr sz="1866"/>
          </a:p>
        </p:txBody>
      </p:sp>
      <p:sp>
        <p:nvSpPr>
          <p:cNvPr id="17" name="Google Shape;839;p77">
            <a:extLst>
              <a:ext uri="{FF2B5EF4-FFF2-40B4-BE49-F238E27FC236}">
                <a16:creationId xmlns:a16="http://schemas.microsoft.com/office/drawing/2014/main" id="{2996CD4D-0014-3844-A889-304AFC8C7B40}"/>
              </a:ext>
            </a:extLst>
          </p:cNvPr>
          <p:cNvSpPr/>
          <p:nvPr/>
        </p:nvSpPr>
        <p:spPr>
          <a:xfrm>
            <a:off x="7792240" y="3395633"/>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8" name="Google Shape;690;p73">
            <a:extLst>
              <a:ext uri="{FF2B5EF4-FFF2-40B4-BE49-F238E27FC236}">
                <a16:creationId xmlns:a16="http://schemas.microsoft.com/office/drawing/2014/main" id="{38B46A45-E02A-4748-9507-DBA659331301}"/>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19" name="Google Shape;692;p73">
            <a:extLst>
              <a:ext uri="{FF2B5EF4-FFF2-40B4-BE49-F238E27FC236}">
                <a16:creationId xmlns:a16="http://schemas.microsoft.com/office/drawing/2014/main" id="{A1A1B973-07C6-294C-9FA6-C18750475AA7}"/>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Co-Creation </a:t>
            </a:r>
            <a:endParaRPr sz="1466" b="1" dirty="0">
              <a:solidFill>
                <a:srgbClr val="3EA1E0"/>
              </a:solidFill>
              <a:latin typeface="Salesforce Sans"/>
              <a:ea typeface="Salesforce Sans"/>
              <a:cs typeface="Salesforce Sans"/>
              <a:sym typeface="Salesforce Sans"/>
            </a:endParaRPr>
          </a:p>
        </p:txBody>
      </p:sp>
      <p:sp>
        <p:nvSpPr>
          <p:cNvPr id="20" name="Google Shape;693;p73">
            <a:extLst>
              <a:ext uri="{FF2B5EF4-FFF2-40B4-BE49-F238E27FC236}">
                <a16:creationId xmlns:a16="http://schemas.microsoft.com/office/drawing/2014/main" id="{C0B5BA82-FF55-5B43-9B66-958A5EC89C0D}"/>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Tree>
    <p:extLst>
      <p:ext uri="{BB962C8B-B14F-4D97-AF65-F5344CB8AC3E}">
        <p14:creationId xmlns:p14="http://schemas.microsoft.com/office/powerpoint/2010/main" val="353082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27" name="Google Shape;3627;p501"/>
          <p:cNvSpPr txBox="1">
            <a:spLocks noGrp="1"/>
          </p:cNvSpPr>
          <p:nvPr>
            <p:ph type="title"/>
          </p:nvPr>
        </p:nvSpPr>
        <p:spPr>
          <a:xfrm>
            <a:off x="571373" y="265657"/>
            <a:ext cx="10459200" cy="990300"/>
          </a:xfrm>
          <a:prstGeom prst="rect">
            <a:avLst/>
          </a:prstGeom>
        </p:spPr>
        <p:txBody>
          <a:bodyPr spcFirstLastPara="1" wrap="square" lIns="0" tIns="0" rIns="0" bIns="0" anchor="b" anchorCtr="0">
            <a:noAutofit/>
          </a:bodyPr>
          <a:lstStyle/>
          <a:p>
            <a:pPr marL="0" lvl="0" indent="0" algn="l" rtl="0">
              <a:lnSpc>
                <a:spcPct val="100000"/>
              </a:lnSpc>
              <a:spcBef>
                <a:spcPts val="0"/>
              </a:spcBef>
              <a:spcAft>
                <a:spcPts val="0"/>
              </a:spcAft>
              <a:buNone/>
            </a:pPr>
            <a:r>
              <a:rPr lang="en-US" b="1" dirty="0">
                <a:solidFill>
                  <a:schemeClr val="bg2">
                    <a:lumMod val="75000"/>
                  </a:schemeClr>
                </a:solidFill>
                <a:latin typeface="Salesforce Sans" panose="020B0505020202020203" pitchFamily="34" charset="77"/>
                <a:ea typeface="Salesforce Sans Light"/>
                <a:cs typeface="Salesforce Sans Light"/>
                <a:sym typeface="Salesforce Sans Light"/>
              </a:rPr>
              <a:t>Insights: </a:t>
            </a:r>
            <a:r>
              <a:rPr lang="en-US" dirty="0">
                <a:solidFill>
                  <a:schemeClr val="bg2">
                    <a:lumMod val="75000"/>
                  </a:schemeClr>
                </a:solidFill>
                <a:latin typeface="Salesforce Sans" panose="020B0505020202020203" pitchFamily="34" charset="77"/>
                <a:ea typeface="Salesforce Sans Light"/>
                <a:cs typeface="Salesforce Sans Light"/>
                <a:sym typeface="Salesforce Sans Light"/>
              </a:rPr>
              <a:t>Collaboration Across the Customer Journey </a:t>
            </a:r>
            <a:endParaRPr dirty="0">
              <a:solidFill>
                <a:schemeClr val="bg2">
                  <a:lumMod val="75000"/>
                </a:schemeClr>
              </a:solidFill>
              <a:latin typeface="Salesforce Sans" panose="020B0505020202020203" pitchFamily="34" charset="77"/>
              <a:ea typeface="Salesforce Sans Light"/>
              <a:cs typeface="Salesforce Sans Light"/>
              <a:sym typeface="Salesforce Sans Light"/>
            </a:endParaRPr>
          </a:p>
        </p:txBody>
      </p:sp>
      <p:cxnSp>
        <p:nvCxnSpPr>
          <p:cNvPr id="3632" name="Google Shape;3632;p501"/>
          <p:cNvCxnSpPr>
            <a:cxnSpLocks/>
          </p:cNvCxnSpPr>
          <p:nvPr/>
        </p:nvCxnSpPr>
        <p:spPr>
          <a:xfrm>
            <a:off x="846477" y="2163183"/>
            <a:ext cx="10776940" cy="0"/>
          </a:xfrm>
          <a:prstGeom prst="straightConnector1">
            <a:avLst/>
          </a:prstGeom>
          <a:noFill/>
          <a:ln w="19050" cap="flat" cmpd="sng">
            <a:solidFill>
              <a:srgbClr val="002060"/>
            </a:solidFill>
            <a:prstDash val="dot"/>
            <a:round/>
            <a:headEnd type="oval" w="med" len="med"/>
            <a:tailEnd type="oval" w="med" len="med"/>
          </a:ln>
        </p:spPr>
      </p:cxnSp>
      <p:sp>
        <p:nvSpPr>
          <p:cNvPr id="54" name="Google Shape;3620;p501">
            <a:extLst>
              <a:ext uri="{FF2B5EF4-FFF2-40B4-BE49-F238E27FC236}">
                <a16:creationId xmlns:a16="http://schemas.microsoft.com/office/drawing/2014/main" id="{B482BA0F-1B81-4449-AFE2-14FA458A46B7}"/>
              </a:ext>
            </a:extLst>
          </p:cNvPr>
          <p:cNvSpPr txBox="1"/>
          <p:nvPr/>
        </p:nvSpPr>
        <p:spPr>
          <a:xfrm>
            <a:off x="1104705" y="1572926"/>
            <a:ext cx="14202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rgbClr val="002060"/>
                </a:solidFill>
                <a:latin typeface="Salesforce Sans"/>
                <a:ea typeface="Salesforce Sans"/>
                <a:cs typeface="Salesforce Sans"/>
                <a:sym typeface="Salesforce Sans"/>
              </a:rPr>
              <a:t>Awareness</a:t>
            </a:r>
            <a:endParaRPr sz="1500" b="1" dirty="0">
              <a:solidFill>
                <a:srgbClr val="002060"/>
              </a:solidFill>
              <a:latin typeface="Salesforce Sans"/>
              <a:ea typeface="Salesforce Sans"/>
              <a:cs typeface="Salesforce Sans"/>
              <a:sym typeface="Salesforce Sans"/>
            </a:endParaRPr>
          </a:p>
        </p:txBody>
      </p:sp>
      <p:sp>
        <p:nvSpPr>
          <p:cNvPr id="55" name="Google Shape;3621;p501">
            <a:extLst>
              <a:ext uri="{FF2B5EF4-FFF2-40B4-BE49-F238E27FC236}">
                <a16:creationId xmlns:a16="http://schemas.microsoft.com/office/drawing/2014/main" id="{447C8CED-40F7-6B4C-81E6-1BA0C30A8259}"/>
              </a:ext>
            </a:extLst>
          </p:cNvPr>
          <p:cNvSpPr txBox="1"/>
          <p:nvPr/>
        </p:nvSpPr>
        <p:spPr>
          <a:xfrm>
            <a:off x="3064543" y="1569949"/>
            <a:ext cx="19071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rgbClr val="002060"/>
                </a:solidFill>
                <a:latin typeface="Salesforce Sans"/>
                <a:ea typeface="Salesforce Sans"/>
                <a:cs typeface="Salesforce Sans"/>
                <a:sym typeface="Salesforce Sans"/>
              </a:rPr>
              <a:t>Consideration</a:t>
            </a:r>
            <a:endParaRPr sz="1500" b="1" dirty="0">
              <a:solidFill>
                <a:srgbClr val="002060"/>
              </a:solidFill>
              <a:latin typeface="Salesforce Sans"/>
              <a:ea typeface="Salesforce Sans"/>
              <a:cs typeface="Salesforce Sans"/>
              <a:sym typeface="Salesforce Sans"/>
            </a:endParaRPr>
          </a:p>
        </p:txBody>
      </p:sp>
      <p:sp>
        <p:nvSpPr>
          <p:cNvPr id="56" name="Google Shape;3622;p501">
            <a:extLst>
              <a:ext uri="{FF2B5EF4-FFF2-40B4-BE49-F238E27FC236}">
                <a16:creationId xmlns:a16="http://schemas.microsoft.com/office/drawing/2014/main" id="{99F65434-09C1-A34A-AE83-6473732F0CE6}"/>
              </a:ext>
            </a:extLst>
          </p:cNvPr>
          <p:cNvSpPr txBox="1"/>
          <p:nvPr/>
        </p:nvSpPr>
        <p:spPr>
          <a:xfrm>
            <a:off x="9257530" y="1590732"/>
            <a:ext cx="1907100" cy="3504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rgbClr val="002060"/>
                </a:solidFill>
                <a:latin typeface="Salesforce Sans"/>
                <a:ea typeface="Salesforce Sans"/>
                <a:cs typeface="Salesforce Sans"/>
                <a:sym typeface="Salesforce Sans"/>
              </a:rPr>
              <a:t>Advocacy</a:t>
            </a:r>
            <a:endParaRPr sz="1500" b="1" dirty="0">
              <a:solidFill>
                <a:srgbClr val="002060"/>
              </a:solidFill>
              <a:latin typeface="Salesforce Sans"/>
              <a:ea typeface="Salesforce Sans"/>
              <a:cs typeface="Salesforce Sans"/>
              <a:sym typeface="Salesforce Sans"/>
            </a:endParaRPr>
          </a:p>
        </p:txBody>
      </p:sp>
      <p:sp>
        <p:nvSpPr>
          <p:cNvPr id="57" name="Google Shape;3621;p501">
            <a:extLst>
              <a:ext uri="{FF2B5EF4-FFF2-40B4-BE49-F238E27FC236}">
                <a16:creationId xmlns:a16="http://schemas.microsoft.com/office/drawing/2014/main" id="{C83B4B49-0C99-D243-A263-C78528762F9A}"/>
              </a:ext>
            </a:extLst>
          </p:cNvPr>
          <p:cNvSpPr txBox="1"/>
          <p:nvPr/>
        </p:nvSpPr>
        <p:spPr>
          <a:xfrm>
            <a:off x="5141016" y="1572926"/>
            <a:ext cx="19071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rgbClr val="002060"/>
                </a:solidFill>
                <a:latin typeface="Salesforce Sans"/>
                <a:ea typeface="Salesforce Sans"/>
                <a:cs typeface="Salesforce Sans"/>
                <a:sym typeface="Salesforce Sans"/>
              </a:rPr>
              <a:t>Purchase</a:t>
            </a:r>
            <a:endParaRPr sz="1500" b="1" dirty="0">
              <a:solidFill>
                <a:srgbClr val="002060"/>
              </a:solidFill>
              <a:latin typeface="Salesforce Sans"/>
              <a:ea typeface="Salesforce Sans"/>
              <a:cs typeface="Salesforce Sans"/>
              <a:sym typeface="Salesforce Sans"/>
            </a:endParaRPr>
          </a:p>
        </p:txBody>
      </p:sp>
      <p:sp>
        <p:nvSpPr>
          <p:cNvPr id="58" name="Google Shape;3621;p501">
            <a:extLst>
              <a:ext uri="{FF2B5EF4-FFF2-40B4-BE49-F238E27FC236}">
                <a16:creationId xmlns:a16="http://schemas.microsoft.com/office/drawing/2014/main" id="{D9C1D8D2-9915-3148-831F-020EABE15BA8}"/>
              </a:ext>
            </a:extLst>
          </p:cNvPr>
          <p:cNvSpPr txBox="1"/>
          <p:nvPr/>
        </p:nvSpPr>
        <p:spPr>
          <a:xfrm>
            <a:off x="7173462" y="1585751"/>
            <a:ext cx="1907100" cy="388200"/>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rgbClr val="002060"/>
                </a:solidFill>
                <a:latin typeface="Salesforce Sans"/>
                <a:ea typeface="Salesforce Sans"/>
                <a:cs typeface="Salesforce Sans"/>
                <a:sym typeface="Salesforce Sans"/>
              </a:rPr>
              <a:t>Support</a:t>
            </a:r>
          </a:p>
        </p:txBody>
      </p:sp>
      <p:sp>
        <p:nvSpPr>
          <p:cNvPr id="72" name="Google Shape;3620;p501">
            <a:extLst>
              <a:ext uri="{FF2B5EF4-FFF2-40B4-BE49-F238E27FC236}">
                <a16:creationId xmlns:a16="http://schemas.microsoft.com/office/drawing/2014/main" id="{245EF31E-54F5-A447-B260-F989827E8D97}"/>
              </a:ext>
            </a:extLst>
          </p:cNvPr>
          <p:cNvSpPr txBox="1"/>
          <p:nvPr/>
        </p:nvSpPr>
        <p:spPr>
          <a:xfrm>
            <a:off x="904249" y="4646666"/>
            <a:ext cx="21336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Co-Created Content</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 </a:t>
            </a:r>
          </a:p>
        </p:txBody>
      </p:sp>
      <p:sp>
        <p:nvSpPr>
          <p:cNvPr id="73" name="Google Shape;3621;p501">
            <a:extLst>
              <a:ext uri="{FF2B5EF4-FFF2-40B4-BE49-F238E27FC236}">
                <a16:creationId xmlns:a16="http://schemas.microsoft.com/office/drawing/2014/main" id="{A4AE4FAD-5C42-0F41-8D07-F8BCD7290E0E}"/>
              </a:ext>
            </a:extLst>
          </p:cNvPr>
          <p:cNvSpPr txBox="1"/>
          <p:nvPr/>
        </p:nvSpPr>
        <p:spPr>
          <a:xfrm>
            <a:off x="3232528" y="4621771"/>
            <a:ext cx="19071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Customer Reviews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Communities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Workshops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Innovation Teams</a:t>
            </a:r>
          </a:p>
          <a:p>
            <a:pPr marL="0" lvl="0" indent="0" algn="ctr" rtl="0">
              <a:lnSpc>
                <a:spcPct val="100000"/>
              </a:lnSpc>
              <a:spcBef>
                <a:spcPts val="1500"/>
              </a:spcBef>
              <a:spcAft>
                <a:spcPts val="400"/>
              </a:spcAft>
              <a:buNone/>
            </a:pPr>
            <a:br>
              <a:rPr lang="en-US" sz="1500" dirty="0">
                <a:solidFill>
                  <a:schemeClr val="bg2">
                    <a:lumMod val="75000"/>
                  </a:schemeClr>
                </a:solidFill>
                <a:latin typeface="Salesforce Sans"/>
                <a:ea typeface="Salesforce Sans"/>
                <a:cs typeface="Salesforce Sans"/>
                <a:sym typeface="Salesforce Sans"/>
              </a:rPr>
            </a:br>
            <a:endParaRPr lang="en-US" sz="1500" dirty="0">
              <a:solidFill>
                <a:schemeClr val="bg2">
                  <a:lumMod val="75000"/>
                </a:schemeClr>
              </a:solidFill>
              <a:latin typeface="Salesforce Sans"/>
              <a:ea typeface="Salesforce Sans"/>
              <a:cs typeface="Salesforce Sans"/>
              <a:sym typeface="Salesforce Sans"/>
            </a:endParaRPr>
          </a:p>
        </p:txBody>
      </p:sp>
      <p:sp>
        <p:nvSpPr>
          <p:cNvPr id="74" name="Google Shape;3622;p501">
            <a:extLst>
              <a:ext uri="{FF2B5EF4-FFF2-40B4-BE49-F238E27FC236}">
                <a16:creationId xmlns:a16="http://schemas.microsoft.com/office/drawing/2014/main" id="{C8A01A17-3538-894F-BFDF-61035FEBC319}"/>
              </a:ext>
            </a:extLst>
          </p:cNvPr>
          <p:cNvSpPr txBox="1"/>
          <p:nvPr/>
        </p:nvSpPr>
        <p:spPr>
          <a:xfrm>
            <a:off x="9489933" y="4621771"/>
            <a:ext cx="1907100" cy="3504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User Groups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Communities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Challenges</a:t>
            </a:r>
          </a:p>
        </p:txBody>
      </p:sp>
      <p:sp>
        <p:nvSpPr>
          <p:cNvPr id="75" name="Google Shape;3621;p501">
            <a:extLst>
              <a:ext uri="{FF2B5EF4-FFF2-40B4-BE49-F238E27FC236}">
                <a16:creationId xmlns:a16="http://schemas.microsoft.com/office/drawing/2014/main" id="{BD7999A5-4B4F-1948-99A7-53C29865C1DB}"/>
              </a:ext>
            </a:extLst>
          </p:cNvPr>
          <p:cNvSpPr txBox="1"/>
          <p:nvPr/>
        </p:nvSpPr>
        <p:spPr>
          <a:xfrm>
            <a:off x="5274102" y="4607506"/>
            <a:ext cx="2329855"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Outcome Based</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Innovation Teams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Co-Created Product</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Employee Experience</a:t>
            </a:r>
            <a:br>
              <a:rPr lang="en-US" sz="1500" dirty="0">
                <a:solidFill>
                  <a:schemeClr val="bg2">
                    <a:lumMod val="75000"/>
                  </a:schemeClr>
                </a:solidFill>
                <a:latin typeface="Salesforce Sans"/>
                <a:ea typeface="Salesforce Sans"/>
                <a:cs typeface="Salesforce Sans"/>
                <a:sym typeface="Salesforce Sans"/>
              </a:rPr>
            </a:br>
            <a:br>
              <a:rPr lang="en-US" sz="1500" dirty="0">
                <a:solidFill>
                  <a:schemeClr val="bg2">
                    <a:lumMod val="75000"/>
                  </a:schemeClr>
                </a:solidFill>
                <a:latin typeface="Salesforce Sans"/>
                <a:ea typeface="Salesforce Sans"/>
                <a:cs typeface="Salesforce Sans"/>
                <a:sym typeface="Salesforce Sans"/>
              </a:rPr>
            </a:br>
            <a:br>
              <a:rPr lang="en-US" sz="1500" dirty="0">
                <a:solidFill>
                  <a:schemeClr val="bg2">
                    <a:lumMod val="75000"/>
                  </a:schemeClr>
                </a:solidFill>
                <a:latin typeface="Salesforce Sans"/>
                <a:ea typeface="Salesforce Sans"/>
                <a:cs typeface="Salesforce Sans"/>
                <a:sym typeface="Salesforce Sans"/>
              </a:rPr>
            </a:br>
            <a:endParaRPr sz="1500" dirty="0">
              <a:solidFill>
                <a:schemeClr val="bg2">
                  <a:lumMod val="75000"/>
                </a:schemeClr>
              </a:solidFill>
              <a:latin typeface="Salesforce Sans"/>
              <a:ea typeface="Salesforce Sans"/>
              <a:cs typeface="Salesforce Sans"/>
              <a:sym typeface="Salesforce Sans"/>
            </a:endParaRPr>
          </a:p>
        </p:txBody>
      </p:sp>
      <p:sp>
        <p:nvSpPr>
          <p:cNvPr id="76" name="Google Shape;3621;p501">
            <a:extLst>
              <a:ext uri="{FF2B5EF4-FFF2-40B4-BE49-F238E27FC236}">
                <a16:creationId xmlns:a16="http://schemas.microsoft.com/office/drawing/2014/main" id="{D5771EBD-A0F5-4140-8E83-1334BC1B43AF}"/>
              </a:ext>
            </a:extLst>
          </p:cNvPr>
          <p:cNvSpPr txBox="1"/>
          <p:nvPr/>
        </p:nvSpPr>
        <p:spPr>
          <a:xfrm>
            <a:off x="7405865" y="4621771"/>
            <a:ext cx="1907100" cy="388200"/>
          </a:xfrm>
          <a:prstGeom prst="rect">
            <a:avLst/>
          </a:prstGeom>
          <a:noFill/>
          <a:ln>
            <a:noFill/>
          </a:ln>
        </p:spPr>
        <p:txBody>
          <a:bodyPr spcFirstLastPara="1" wrap="square" lIns="121875" tIns="121875" rIns="121875" bIns="121875" anchor="t" anchorCtr="0">
            <a:noAutofit/>
          </a:bodyPr>
          <a:lstStyle/>
          <a:p>
            <a:pPr marL="0" lvl="0" indent="0" algn="ctr" rtl="0">
              <a:lnSpc>
                <a:spcPct val="100000"/>
              </a:lnSpc>
              <a:spcBef>
                <a:spcPts val="1500"/>
              </a:spcBef>
              <a:spcAft>
                <a:spcPts val="400"/>
              </a:spcAft>
              <a:buNone/>
            </a:pPr>
            <a:r>
              <a:rPr lang="en-US" sz="1500" dirty="0">
                <a:solidFill>
                  <a:schemeClr val="bg2">
                    <a:lumMod val="75000"/>
                  </a:schemeClr>
                </a:solidFill>
                <a:latin typeface="Salesforce Sans"/>
                <a:ea typeface="Salesforce Sans"/>
                <a:cs typeface="Salesforce Sans"/>
                <a:sym typeface="Salesforce Sans"/>
              </a:rPr>
              <a:t>Communities</a:t>
            </a:r>
            <a:br>
              <a:rPr lang="en-US" sz="1500" dirty="0">
                <a:solidFill>
                  <a:schemeClr val="bg2">
                    <a:lumMod val="75000"/>
                  </a:schemeClr>
                </a:solidFill>
                <a:latin typeface="Salesforce Sans"/>
                <a:ea typeface="Salesforce Sans"/>
                <a:cs typeface="Salesforce Sans"/>
                <a:sym typeface="Salesforce Sans"/>
              </a:rPr>
            </a:br>
            <a:r>
              <a:rPr lang="en-US" sz="1500" dirty="0">
                <a:solidFill>
                  <a:schemeClr val="bg2">
                    <a:lumMod val="75000"/>
                  </a:schemeClr>
                </a:solidFill>
                <a:latin typeface="Salesforce Sans"/>
                <a:ea typeface="Salesforce Sans"/>
                <a:cs typeface="Salesforce Sans"/>
                <a:sym typeface="Salesforce Sans"/>
              </a:rPr>
              <a:t>User Groups</a:t>
            </a:r>
            <a:br>
              <a:rPr lang="en-US" sz="1500" dirty="0">
                <a:solidFill>
                  <a:schemeClr val="bg2">
                    <a:lumMod val="75000"/>
                  </a:schemeClr>
                </a:solidFill>
                <a:latin typeface="Salesforce Sans"/>
                <a:ea typeface="Salesforce Sans"/>
                <a:cs typeface="Salesforce Sans"/>
                <a:sym typeface="Salesforce Sans"/>
              </a:rPr>
            </a:br>
            <a:endParaRPr lang="en-US" sz="1500" dirty="0">
              <a:solidFill>
                <a:schemeClr val="bg2">
                  <a:lumMod val="75000"/>
                </a:schemeClr>
              </a:solidFill>
              <a:latin typeface="Salesforce Sans"/>
              <a:ea typeface="Salesforce Sans"/>
              <a:cs typeface="Salesforce Sans"/>
              <a:sym typeface="Salesforce Sans"/>
            </a:endParaRPr>
          </a:p>
        </p:txBody>
      </p:sp>
      <p:sp>
        <p:nvSpPr>
          <p:cNvPr id="98" name="Google Shape;690;p73">
            <a:extLst>
              <a:ext uri="{FF2B5EF4-FFF2-40B4-BE49-F238E27FC236}">
                <a16:creationId xmlns:a16="http://schemas.microsoft.com/office/drawing/2014/main" id="{422794AB-7056-A344-BFE6-BA4C0293AF68}"/>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99" name="Google Shape;692;p73">
            <a:extLst>
              <a:ext uri="{FF2B5EF4-FFF2-40B4-BE49-F238E27FC236}">
                <a16:creationId xmlns:a16="http://schemas.microsoft.com/office/drawing/2014/main" id="{FB424BB7-790F-D446-9471-CF7F33724868}"/>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Co-Creation</a:t>
            </a:r>
            <a:endParaRPr sz="1466" b="1" dirty="0">
              <a:solidFill>
                <a:srgbClr val="3EA1E0"/>
              </a:solidFill>
              <a:latin typeface="Salesforce Sans"/>
              <a:ea typeface="Salesforce Sans"/>
              <a:cs typeface="Salesforce Sans"/>
              <a:sym typeface="Salesforce Sans"/>
            </a:endParaRPr>
          </a:p>
        </p:txBody>
      </p:sp>
      <p:sp>
        <p:nvSpPr>
          <p:cNvPr id="100" name="Google Shape;693;p73">
            <a:extLst>
              <a:ext uri="{FF2B5EF4-FFF2-40B4-BE49-F238E27FC236}">
                <a16:creationId xmlns:a16="http://schemas.microsoft.com/office/drawing/2014/main" id="{D6FC294E-3F12-3C41-97C3-E142E6D716C7}"/>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01" name="Google Shape;843;p77">
            <a:extLst>
              <a:ext uri="{FF2B5EF4-FFF2-40B4-BE49-F238E27FC236}">
                <a16:creationId xmlns:a16="http://schemas.microsoft.com/office/drawing/2014/main" id="{5A477FD1-4121-414A-A1DB-A17861233B7F}"/>
              </a:ext>
            </a:extLst>
          </p:cNvPr>
          <p:cNvSpPr/>
          <p:nvPr/>
        </p:nvSpPr>
        <p:spPr>
          <a:xfrm>
            <a:off x="495302" y="1409391"/>
            <a:ext cx="473477" cy="72381"/>
          </a:xfrm>
          <a:prstGeom prst="rect">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solidFill>
                <a:srgbClr val="002060"/>
              </a:solidFill>
            </a:endParaRPr>
          </a:p>
        </p:txBody>
      </p:sp>
      <p:cxnSp>
        <p:nvCxnSpPr>
          <p:cNvPr id="52" name="Google Shape;3632;p501">
            <a:extLst>
              <a:ext uri="{FF2B5EF4-FFF2-40B4-BE49-F238E27FC236}">
                <a16:creationId xmlns:a16="http://schemas.microsoft.com/office/drawing/2014/main" id="{8990BA66-559F-7C48-BBDD-8F854F86BB4B}"/>
              </a:ext>
            </a:extLst>
          </p:cNvPr>
          <p:cNvCxnSpPr>
            <a:cxnSpLocks/>
          </p:cNvCxnSpPr>
          <p:nvPr/>
        </p:nvCxnSpPr>
        <p:spPr>
          <a:xfrm>
            <a:off x="846477" y="3466767"/>
            <a:ext cx="10776940" cy="0"/>
          </a:xfrm>
          <a:prstGeom prst="straightConnector1">
            <a:avLst/>
          </a:prstGeom>
          <a:noFill/>
          <a:ln w="19050" cap="flat" cmpd="sng">
            <a:solidFill>
              <a:srgbClr val="002060"/>
            </a:solidFill>
            <a:prstDash val="dot"/>
            <a:round/>
            <a:headEnd type="oval" w="med" len="med"/>
            <a:tailEnd type="oval" w="med" len="med"/>
          </a:ln>
        </p:spPr>
      </p:cxnSp>
      <p:sp>
        <p:nvSpPr>
          <p:cNvPr id="2" name="Rectangle 1">
            <a:extLst>
              <a:ext uri="{FF2B5EF4-FFF2-40B4-BE49-F238E27FC236}">
                <a16:creationId xmlns:a16="http://schemas.microsoft.com/office/drawing/2014/main" id="{4ACBDFC0-6018-2C42-ACCE-BE39982B49BB}"/>
              </a:ext>
            </a:extLst>
          </p:cNvPr>
          <p:cNvSpPr/>
          <p:nvPr/>
        </p:nvSpPr>
        <p:spPr>
          <a:xfrm>
            <a:off x="1196243" y="2274913"/>
            <a:ext cx="9914540" cy="1628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Marketing / </a:t>
            </a:r>
            <a:r>
              <a:rPr lang="en-US" dirty="0" err="1">
                <a:solidFill>
                  <a:srgbClr val="002060"/>
                </a:solidFill>
              </a:rPr>
              <a:t>Comms</a:t>
            </a:r>
            <a:r>
              <a:rPr lang="en-US" dirty="0">
                <a:solidFill>
                  <a:srgbClr val="002060"/>
                </a:solidFill>
              </a:rPr>
              <a:t> - Strategy</a:t>
            </a:r>
          </a:p>
        </p:txBody>
      </p:sp>
      <p:sp>
        <p:nvSpPr>
          <p:cNvPr id="60" name="Rectangle 59">
            <a:extLst>
              <a:ext uri="{FF2B5EF4-FFF2-40B4-BE49-F238E27FC236}">
                <a16:creationId xmlns:a16="http://schemas.microsoft.com/office/drawing/2014/main" id="{8E26ACA9-B97C-3544-BB93-3F3C7E604133}"/>
              </a:ext>
            </a:extLst>
          </p:cNvPr>
          <p:cNvSpPr/>
          <p:nvPr/>
        </p:nvSpPr>
        <p:spPr>
          <a:xfrm>
            <a:off x="1196243" y="2499502"/>
            <a:ext cx="9914540" cy="1628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IT  -  Infrastructure</a:t>
            </a:r>
          </a:p>
        </p:txBody>
      </p:sp>
      <p:sp>
        <p:nvSpPr>
          <p:cNvPr id="61" name="Rectangle 60">
            <a:extLst>
              <a:ext uri="{FF2B5EF4-FFF2-40B4-BE49-F238E27FC236}">
                <a16:creationId xmlns:a16="http://schemas.microsoft.com/office/drawing/2014/main" id="{8E850F6E-85EB-A542-8D33-BEDFFD6C29C9}"/>
              </a:ext>
            </a:extLst>
          </p:cNvPr>
          <p:cNvSpPr/>
          <p:nvPr/>
        </p:nvSpPr>
        <p:spPr>
          <a:xfrm>
            <a:off x="1196243" y="2712789"/>
            <a:ext cx="9914540" cy="2065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Customer Success - Insights</a:t>
            </a:r>
          </a:p>
        </p:txBody>
      </p:sp>
      <p:sp>
        <p:nvSpPr>
          <p:cNvPr id="62" name="Rectangle 61">
            <a:extLst>
              <a:ext uri="{FF2B5EF4-FFF2-40B4-BE49-F238E27FC236}">
                <a16:creationId xmlns:a16="http://schemas.microsoft.com/office/drawing/2014/main" id="{510C793F-7232-774D-92D6-0AD360C56CD2}"/>
              </a:ext>
            </a:extLst>
          </p:cNvPr>
          <p:cNvSpPr/>
          <p:nvPr/>
        </p:nvSpPr>
        <p:spPr>
          <a:xfrm>
            <a:off x="3381426" y="2997105"/>
            <a:ext cx="5544173" cy="179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Product Teams - Profit</a:t>
            </a:r>
          </a:p>
        </p:txBody>
      </p:sp>
      <p:sp>
        <p:nvSpPr>
          <p:cNvPr id="63" name="Rectangle 62">
            <a:extLst>
              <a:ext uri="{FF2B5EF4-FFF2-40B4-BE49-F238E27FC236}">
                <a16:creationId xmlns:a16="http://schemas.microsoft.com/office/drawing/2014/main" id="{10210006-52F2-1F48-8194-6D33EDF2545D}"/>
              </a:ext>
            </a:extLst>
          </p:cNvPr>
          <p:cNvSpPr/>
          <p:nvPr/>
        </p:nvSpPr>
        <p:spPr>
          <a:xfrm>
            <a:off x="1196243" y="3244588"/>
            <a:ext cx="9914539" cy="1643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UX/UI – Efficiency</a:t>
            </a:r>
          </a:p>
        </p:txBody>
      </p:sp>
      <p:sp>
        <p:nvSpPr>
          <p:cNvPr id="67" name="Google Shape;3620;p501">
            <a:extLst>
              <a:ext uri="{FF2B5EF4-FFF2-40B4-BE49-F238E27FC236}">
                <a16:creationId xmlns:a16="http://schemas.microsoft.com/office/drawing/2014/main" id="{E5AE8A67-2BDC-3544-BE74-97D2779CB80D}"/>
              </a:ext>
            </a:extLst>
          </p:cNvPr>
          <p:cNvSpPr txBox="1"/>
          <p:nvPr/>
        </p:nvSpPr>
        <p:spPr>
          <a:xfrm rot="16200000">
            <a:off x="-122961" y="2603664"/>
            <a:ext cx="1196740" cy="388200"/>
          </a:xfrm>
          <a:prstGeom prst="rect">
            <a:avLst/>
          </a:prstGeom>
          <a:solidFill>
            <a:schemeClr val="bg1"/>
          </a:solid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dirty="0">
                <a:solidFill>
                  <a:srgbClr val="002060"/>
                </a:solidFill>
                <a:latin typeface="Salesforce Sans"/>
                <a:ea typeface="Salesforce Sans"/>
                <a:cs typeface="Salesforce Sans"/>
                <a:sym typeface="Salesforce Sans"/>
              </a:rPr>
              <a:t>Internal</a:t>
            </a:r>
            <a:endParaRPr dirty="0">
              <a:solidFill>
                <a:srgbClr val="002060"/>
              </a:solidFill>
              <a:latin typeface="Salesforce Sans"/>
              <a:ea typeface="Salesforce Sans"/>
              <a:cs typeface="Salesforce Sans"/>
              <a:sym typeface="Salesforce Sans"/>
            </a:endParaRPr>
          </a:p>
        </p:txBody>
      </p:sp>
      <p:sp>
        <p:nvSpPr>
          <p:cNvPr id="68" name="Google Shape;3620;p501">
            <a:extLst>
              <a:ext uri="{FF2B5EF4-FFF2-40B4-BE49-F238E27FC236}">
                <a16:creationId xmlns:a16="http://schemas.microsoft.com/office/drawing/2014/main" id="{6ECA0102-52B0-9148-8D71-409EA35AF392}"/>
              </a:ext>
            </a:extLst>
          </p:cNvPr>
          <p:cNvSpPr txBox="1"/>
          <p:nvPr/>
        </p:nvSpPr>
        <p:spPr>
          <a:xfrm rot="16200000">
            <a:off x="-121078" y="3938695"/>
            <a:ext cx="1192974" cy="388200"/>
          </a:xfrm>
          <a:prstGeom prst="rect">
            <a:avLst/>
          </a:prstGeom>
          <a:solidFill>
            <a:schemeClr val="bg1"/>
          </a:solid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dirty="0">
                <a:solidFill>
                  <a:srgbClr val="002060"/>
                </a:solidFill>
                <a:latin typeface="Salesforce Sans"/>
                <a:ea typeface="Salesforce Sans"/>
                <a:cs typeface="Salesforce Sans"/>
                <a:sym typeface="Salesforce Sans"/>
              </a:rPr>
              <a:t>External</a:t>
            </a:r>
            <a:endParaRPr dirty="0">
              <a:solidFill>
                <a:srgbClr val="002060"/>
              </a:solidFill>
              <a:latin typeface="Salesforce Sans"/>
              <a:ea typeface="Salesforce Sans"/>
              <a:cs typeface="Salesforce Sans"/>
              <a:sym typeface="Salesforce Sans"/>
            </a:endParaRPr>
          </a:p>
        </p:txBody>
      </p:sp>
      <p:sp>
        <p:nvSpPr>
          <p:cNvPr id="69" name="Google Shape;3620;p501">
            <a:extLst>
              <a:ext uri="{FF2B5EF4-FFF2-40B4-BE49-F238E27FC236}">
                <a16:creationId xmlns:a16="http://schemas.microsoft.com/office/drawing/2014/main" id="{AE464D62-023A-0F4D-AD38-AD416AFAB494}"/>
              </a:ext>
            </a:extLst>
          </p:cNvPr>
          <p:cNvSpPr txBox="1"/>
          <p:nvPr/>
        </p:nvSpPr>
        <p:spPr>
          <a:xfrm rot="16200000">
            <a:off x="-132966" y="5230146"/>
            <a:ext cx="1216750" cy="388200"/>
          </a:xfrm>
          <a:prstGeom prst="rect">
            <a:avLst/>
          </a:prstGeom>
          <a:solidFill>
            <a:schemeClr val="bg1"/>
          </a:solid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dirty="0">
                <a:solidFill>
                  <a:srgbClr val="002060"/>
                </a:solidFill>
                <a:latin typeface="Salesforce Sans"/>
                <a:ea typeface="Salesforce Sans"/>
                <a:cs typeface="Salesforce Sans"/>
                <a:sym typeface="Salesforce Sans"/>
              </a:rPr>
              <a:t>Outcomes</a:t>
            </a:r>
            <a:endParaRPr dirty="0">
              <a:solidFill>
                <a:srgbClr val="002060"/>
              </a:solidFill>
              <a:latin typeface="Salesforce Sans"/>
              <a:ea typeface="Salesforce Sans"/>
              <a:cs typeface="Salesforce Sans"/>
              <a:sym typeface="Salesforce Sans"/>
            </a:endParaRPr>
          </a:p>
        </p:txBody>
      </p:sp>
      <p:cxnSp>
        <p:nvCxnSpPr>
          <p:cNvPr id="70" name="Google Shape;3632;p501">
            <a:extLst>
              <a:ext uri="{FF2B5EF4-FFF2-40B4-BE49-F238E27FC236}">
                <a16:creationId xmlns:a16="http://schemas.microsoft.com/office/drawing/2014/main" id="{A56733F9-11D6-BC44-9B74-74DF29EC250A}"/>
              </a:ext>
            </a:extLst>
          </p:cNvPr>
          <p:cNvCxnSpPr>
            <a:cxnSpLocks/>
          </p:cNvCxnSpPr>
          <p:nvPr/>
        </p:nvCxnSpPr>
        <p:spPr>
          <a:xfrm>
            <a:off x="846477" y="4766663"/>
            <a:ext cx="10776940" cy="0"/>
          </a:xfrm>
          <a:prstGeom prst="straightConnector1">
            <a:avLst/>
          </a:prstGeom>
          <a:noFill/>
          <a:ln w="19050" cap="flat" cmpd="sng">
            <a:solidFill>
              <a:srgbClr val="002060"/>
            </a:solidFill>
            <a:prstDash val="dot"/>
            <a:round/>
            <a:headEnd type="oval" w="med" len="med"/>
            <a:tailEnd type="oval" w="med" len="med"/>
          </a:ln>
        </p:spPr>
      </p:cxnSp>
      <p:sp>
        <p:nvSpPr>
          <p:cNvPr id="71" name="Rectangle 70">
            <a:extLst>
              <a:ext uri="{FF2B5EF4-FFF2-40B4-BE49-F238E27FC236}">
                <a16:creationId xmlns:a16="http://schemas.microsoft.com/office/drawing/2014/main" id="{A281DF60-101E-BB4E-8677-622A14FFE9D9}"/>
              </a:ext>
            </a:extLst>
          </p:cNvPr>
          <p:cNvSpPr/>
          <p:nvPr/>
        </p:nvSpPr>
        <p:spPr>
          <a:xfrm>
            <a:off x="1196243" y="3555362"/>
            <a:ext cx="3943385" cy="22253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Fans</a:t>
            </a:r>
          </a:p>
        </p:txBody>
      </p:sp>
      <p:sp>
        <p:nvSpPr>
          <p:cNvPr id="91" name="Rectangle 90">
            <a:extLst>
              <a:ext uri="{FF2B5EF4-FFF2-40B4-BE49-F238E27FC236}">
                <a16:creationId xmlns:a16="http://schemas.microsoft.com/office/drawing/2014/main" id="{C776E5AB-D64C-8949-AE1F-FD9966FBAA9C}"/>
              </a:ext>
            </a:extLst>
          </p:cNvPr>
          <p:cNvSpPr/>
          <p:nvPr/>
        </p:nvSpPr>
        <p:spPr>
          <a:xfrm>
            <a:off x="1196242" y="4132795"/>
            <a:ext cx="9914539" cy="19053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Partners</a:t>
            </a:r>
          </a:p>
        </p:txBody>
      </p:sp>
      <p:sp>
        <p:nvSpPr>
          <p:cNvPr id="92" name="Rectangle 91">
            <a:extLst>
              <a:ext uri="{FF2B5EF4-FFF2-40B4-BE49-F238E27FC236}">
                <a16:creationId xmlns:a16="http://schemas.microsoft.com/office/drawing/2014/main" id="{BEC66548-BD6B-404C-B2A7-9C7EC092D7EF}"/>
              </a:ext>
            </a:extLst>
          </p:cNvPr>
          <p:cNvSpPr/>
          <p:nvPr/>
        </p:nvSpPr>
        <p:spPr>
          <a:xfrm>
            <a:off x="1196243" y="4397733"/>
            <a:ext cx="9914539" cy="2177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Customers</a:t>
            </a:r>
          </a:p>
        </p:txBody>
      </p:sp>
      <p:sp>
        <p:nvSpPr>
          <p:cNvPr id="96" name="Rectangle 95">
            <a:extLst>
              <a:ext uri="{FF2B5EF4-FFF2-40B4-BE49-F238E27FC236}">
                <a16:creationId xmlns:a16="http://schemas.microsoft.com/office/drawing/2014/main" id="{414FE0A2-F064-5F4D-8825-61832C69197B}"/>
              </a:ext>
            </a:extLst>
          </p:cNvPr>
          <p:cNvSpPr/>
          <p:nvPr/>
        </p:nvSpPr>
        <p:spPr>
          <a:xfrm>
            <a:off x="9080562" y="3585387"/>
            <a:ext cx="2030219" cy="19993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Advocates</a:t>
            </a:r>
          </a:p>
        </p:txBody>
      </p:sp>
      <p:sp>
        <p:nvSpPr>
          <p:cNvPr id="97" name="Rectangle 96">
            <a:extLst>
              <a:ext uri="{FF2B5EF4-FFF2-40B4-BE49-F238E27FC236}">
                <a16:creationId xmlns:a16="http://schemas.microsoft.com/office/drawing/2014/main" id="{3850AD52-E4C7-2643-BF81-E6DB9911615E}"/>
              </a:ext>
            </a:extLst>
          </p:cNvPr>
          <p:cNvSpPr/>
          <p:nvPr/>
        </p:nvSpPr>
        <p:spPr>
          <a:xfrm>
            <a:off x="1196243" y="3852421"/>
            <a:ext cx="3943385" cy="22253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Other Stake Holders</a:t>
            </a:r>
          </a:p>
        </p:txBody>
      </p:sp>
      <p:sp>
        <p:nvSpPr>
          <p:cNvPr id="102" name="Rectangle 101">
            <a:extLst>
              <a:ext uri="{FF2B5EF4-FFF2-40B4-BE49-F238E27FC236}">
                <a16:creationId xmlns:a16="http://schemas.microsoft.com/office/drawing/2014/main" id="{2C63134C-B5FC-C94C-9913-143BF4753FEE}"/>
              </a:ext>
            </a:extLst>
          </p:cNvPr>
          <p:cNvSpPr/>
          <p:nvPr/>
        </p:nvSpPr>
        <p:spPr>
          <a:xfrm>
            <a:off x="9080562" y="3882446"/>
            <a:ext cx="2030219" cy="19993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a:extLst>
              <a:ext uri="{FF2B5EF4-FFF2-40B4-BE49-F238E27FC236}">
                <a16:creationId xmlns:a16="http://schemas.microsoft.com/office/drawing/2014/main" id="{39552909-A5CF-844C-9F8B-37E7C79EFF47}"/>
              </a:ext>
            </a:extLst>
          </p:cNvPr>
          <p:cNvPicPr>
            <a:picLocks noChangeAspect="1"/>
          </p:cNvPicPr>
          <p:nvPr/>
        </p:nvPicPr>
        <p:blipFill>
          <a:blip r:embed="rId3"/>
          <a:stretch>
            <a:fillRect/>
          </a:stretch>
        </p:blipFill>
        <p:spPr>
          <a:xfrm>
            <a:off x="7912810" y="5955096"/>
            <a:ext cx="503832" cy="503832"/>
          </a:xfrm>
          <a:prstGeom prst="rect">
            <a:avLst/>
          </a:prstGeom>
        </p:spPr>
      </p:pic>
      <p:pic>
        <p:nvPicPr>
          <p:cNvPr id="105" name="Picture 104">
            <a:extLst>
              <a:ext uri="{FF2B5EF4-FFF2-40B4-BE49-F238E27FC236}">
                <a16:creationId xmlns:a16="http://schemas.microsoft.com/office/drawing/2014/main" id="{4427A78F-E8EF-0C49-8463-BA03FA351F72}"/>
              </a:ext>
            </a:extLst>
          </p:cNvPr>
          <p:cNvPicPr>
            <a:picLocks noChangeAspect="1"/>
          </p:cNvPicPr>
          <p:nvPr/>
        </p:nvPicPr>
        <p:blipFill>
          <a:blip r:embed="rId3"/>
          <a:stretch>
            <a:fillRect/>
          </a:stretch>
        </p:blipFill>
        <p:spPr>
          <a:xfrm>
            <a:off x="9849195" y="5976771"/>
            <a:ext cx="509325" cy="509325"/>
          </a:xfrm>
          <a:prstGeom prst="rect">
            <a:avLst/>
          </a:prstGeom>
        </p:spPr>
      </p:pic>
      <p:pic>
        <p:nvPicPr>
          <p:cNvPr id="106" name="Picture 105">
            <a:extLst>
              <a:ext uri="{FF2B5EF4-FFF2-40B4-BE49-F238E27FC236}">
                <a16:creationId xmlns:a16="http://schemas.microsoft.com/office/drawing/2014/main" id="{0B6A3FFE-C505-A24A-8F29-3EC614C50058}"/>
              </a:ext>
            </a:extLst>
          </p:cNvPr>
          <p:cNvPicPr>
            <a:picLocks noChangeAspect="1"/>
          </p:cNvPicPr>
          <p:nvPr/>
        </p:nvPicPr>
        <p:blipFill>
          <a:blip r:embed="rId3"/>
          <a:stretch>
            <a:fillRect/>
          </a:stretch>
        </p:blipFill>
        <p:spPr>
          <a:xfrm>
            <a:off x="1029489" y="6024898"/>
            <a:ext cx="503832" cy="503832"/>
          </a:xfrm>
          <a:prstGeom prst="rect">
            <a:avLst/>
          </a:prstGeom>
        </p:spPr>
      </p:pic>
      <p:pic>
        <p:nvPicPr>
          <p:cNvPr id="10" name="Picture 9">
            <a:extLst>
              <a:ext uri="{FF2B5EF4-FFF2-40B4-BE49-F238E27FC236}">
                <a16:creationId xmlns:a16="http://schemas.microsoft.com/office/drawing/2014/main" id="{D2046DBC-9166-594D-8F05-D184EC486DE1}"/>
              </a:ext>
            </a:extLst>
          </p:cNvPr>
          <p:cNvPicPr>
            <a:picLocks noChangeAspect="1"/>
          </p:cNvPicPr>
          <p:nvPr/>
        </p:nvPicPr>
        <p:blipFill>
          <a:blip r:embed="rId4"/>
          <a:stretch>
            <a:fillRect/>
          </a:stretch>
        </p:blipFill>
        <p:spPr>
          <a:xfrm>
            <a:off x="1763513" y="5487142"/>
            <a:ext cx="587793" cy="503822"/>
          </a:xfrm>
          <a:prstGeom prst="rect">
            <a:avLst/>
          </a:prstGeom>
        </p:spPr>
      </p:pic>
      <p:pic>
        <p:nvPicPr>
          <p:cNvPr id="11" name="Picture 10">
            <a:extLst>
              <a:ext uri="{FF2B5EF4-FFF2-40B4-BE49-F238E27FC236}">
                <a16:creationId xmlns:a16="http://schemas.microsoft.com/office/drawing/2014/main" id="{1994FD40-C2ED-B24A-AD8E-90613F4A9983}"/>
              </a:ext>
            </a:extLst>
          </p:cNvPr>
          <p:cNvPicPr>
            <a:picLocks noChangeAspect="1"/>
          </p:cNvPicPr>
          <p:nvPr/>
        </p:nvPicPr>
        <p:blipFill>
          <a:blip r:embed="rId5"/>
          <a:stretch>
            <a:fillRect/>
          </a:stretch>
        </p:blipFill>
        <p:spPr>
          <a:xfrm>
            <a:off x="2454053" y="5506977"/>
            <a:ext cx="455418" cy="457074"/>
          </a:xfrm>
          <a:prstGeom prst="rect">
            <a:avLst/>
          </a:prstGeom>
        </p:spPr>
      </p:pic>
      <p:pic>
        <p:nvPicPr>
          <p:cNvPr id="107" name="Picture 106">
            <a:extLst>
              <a:ext uri="{FF2B5EF4-FFF2-40B4-BE49-F238E27FC236}">
                <a16:creationId xmlns:a16="http://schemas.microsoft.com/office/drawing/2014/main" id="{3A688085-9F52-B445-AE6D-2E4451EE1481}"/>
              </a:ext>
            </a:extLst>
          </p:cNvPr>
          <p:cNvPicPr>
            <a:picLocks noChangeAspect="1"/>
          </p:cNvPicPr>
          <p:nvPr/>
        </p:nvPicPr>
        <p:blipFill>
          <a:blip r:embed="rId5"/>
          <a:stretch>
            <a:fillRect/>
          </a:stretch>
        </p:blipFill>
        <p:spPr>
          <a:xfrm>
            <a:off x="10419162" y="6013985"/>
            <a:ext cx="460383" cy="462057"/>
          </a:xfrm>
          <a:prstGeom prst="rect">
            <a:avLst/>
          </a:prstGeom>
        </p:spPr>
      </p:pic>
      <p:pic>
        <p:nvPicPr>
          <p:cNvPr id="108" name="Picture 107">
            <a:extLst>
              <a:ext uri="{FF2B5EF4-FFF2-40B4-BE49-F238E27FC236}">
                <a16:creationId xmlns:a16="http://schemas.microsoft.com/office/drawing/2014/main" id="{DFD94493-2E70-7544-A4A9-38437A2FFC8C}"/>
              </a:ext>
            </a:extLst>
          </p:cNvPr>
          <p:cNvPicPr>
            <a:picLocks noChangeAspect="1"/>
          </p:cNvPicPr>
          <p:nvPr/>
        </p:nvPicPr>
        <p:blipFill>
          <a:blip r:embed="rId5"/>
          <a:stretch>
            <a:fillRect/>
          </a:stretch>
        </p:blipFill>
        <p:spPr>
          <a:xfrm>
            <a:off x="6051586" y="5929189"/>
            <a:ext cx="545323" cy="547306"/>
          </a:xfrm>
          <a:prstGeom prst="rect">
            <a:avLst/>
          </a:prstGeom>
        </p:spPr>
      </p:pic>
      <p:pic>
        <p:nvPicPr>
          <p:cNvPr id="12" name="Picture 11">
            <a:extLst>
              <a:ext uri="{FF2B5EF4-FFF2-40B4-BE49-F238E27FC236}">
                <a16:creationId xmlns:a16="http://schemas.microsoft.com/office/drawing/2014/main" id="{DB7E9195-649F-2F43-B30E-AACF9F1A0FAC}"/>
              </a:ext>
            </a:extLst>
          </p:cNvPr>
          <p:cNvPicPr>
            <a:picLocks noChangeAspect="1"/>
          </p:cNvPicPr>
          <p:nvPr/>
        </p:nvPicPr>
        <p:blipFill>
          <a:blip r:embed="rId6"/>
          <a:stretch>
            <a:fillRect/>
          </a:stretch>
        </p:blipFill>
        <p:spPr>
          <a:xfrm>
            <a:off x="3563919" y="6024898"/>
            <a:ext cx="451145" cy="451145"/>
          </a:xfrm>
          <a:prstGeom prst="rect">
            <a:avLst/>
          </a:prstGeom>
        </p:spPr>
      </p:pic>
      <p:pic>
        <p:nvPicPr>
          <p:cNvPr id="13" name="Picture 12">
            <a:extLst>
              <a:ext uri="{FF2B5EF4-FFF2-40B4-BE49-F238E27FC236}">
                <a16:creationId xmlns:a16="http://schemas.microsoft.com/office/drawing/2014/main" id="{F8198793-2ACA-574B-9450-542FC13019F7}"/>
              </a:ext>
            </a:extLst>
          </p:cNvPr>
          <p:cNvPicPr>
            <a:picLocks noChangeAspect="1"/>
          </p:cNvPicPr>
          <p:nvPr/>
        </p:nvPicPr>
        <p:blipFill>
          <a:blip r:embed="rId7"/>
          <a:stretch>
            <a:fillRect/>
          </a:stretch>
        </p:blipFill>
        <p:spPr>
          <a:xfrm>
            <a:off x="1039242" y="5515932"/>
            <a:ext cx="648435" cy="439164"/>
          </a:xfrm>
          <a:prstGeom prst="rect">
            <a:avLst/>
          </a:prstGeom>
        </p:spPr>
      </p:pic>
      <p:pic>
        <p:nvPicPr>
          <p:cNvPr id="109" name="Picture 108">
            <a:extLst>
              <a:ext uri="{FF2B5EF4-FFF2-40B4-BE49-F238E27FC236}">
                <a16:creationId xmlns:a16="http://schemas.microsoft.com/office/drawing/2014/main" id="{0944E456-6D23-3243-9F19-E22404DD1867}"/>
              </a:ext>
            </a:extLst>
          </p:cNvPr>
          <p:cNvPicPr>
            <a:picLocks noChangeAspect="1"/>
          </p:cNvPicPr>
          <p:nvPr/>
        </p:nvPicPr>
        <p:blipFill>
          <a:blip r:embed="rId7"/>
          <a:stretch>
            <a:fillRect/>
          </a:stretch>
        </p:blipFill>
        <p:spPr>
          <a:xfrm>
            <a:off x="8482777" y="5934213"/>
            <a:ext cx="774753" cy="524715"/>
          </a:xfrm>
          <a:prstGeom prst="rect">
            <a:avLst/>
          </a:prstGeom>
        </p:spPr>
      </p:pic>
      <p:pic>
        <p:nvPicPr>
          <p:cNvPr id="14" name="Picture 13">
            <a:extLst>
              <a:ext uri="{FF2B5EF4-FFF2-40B4-BE49-F238E27FC236}">
                <a16:creationId xmlns:a16="http://schemas.microsoft.com/office/drawing/2014/main" id="{33579976-2DE6-0C4F-9DC8-13772CACA4B7}"/>
              </a:ext>
            </a:extLst>
          </p:cNvPr>
          <p:cNvPicPr>
            <a:picLocks noChangeAspect="1"/>
          </p:cNvPicPr>
          <p:nvPr/>
        </p:nvPicPr>
        <p:blipFill>
          <a:blip r:embed="rId8"/>
          <a:stretch>
            <a:fillRect/>
          </a:stretch>
        </p:blipFill>
        <p:spPr>
          <a:xfrm>
            <a:off x="6666729" y="5926242"/>
            <a:ext cx="606768" cy="554362"/>
          </a:xfrm>
          <a:prstGeom prst="rect">
            <a:avLst/>
          </a:prstGeom>
        </p:spPr>
      </p:pic>
      <p:pic>
        <p:nvPicPr>
          <p:cNvPr id="15" name="Picture 14">
            <a:extLst>
              <a:ext uri="{FF2B5EF4-FFF2-40B4-BE49-F238E27FC236}">
                <a16:creationId xmlns:a16="http://schemas.microsoft.com/office/drawing/2014/main" id="{1AEE9BDE-1FFF-E049-8E8B-DF6F0A287C99}"/>
              </a:ext>
            </a:extLst>
          </p:cNvPr>
          <p:cNvPicPr>
            <a:picLocks noChangeAspect="1"/>
          </p:cNvPicPr>
          <p:nvPr/>
        </p:nvPicPr>
        <p:blipFill>
          <a:blip r:embed="rId9"/>
          <a:stretch>
            <a:fillRect/>
          </a:stretch>
        </p:blipFill>
        <p:spPr>
          <a:xfrm>
            <a:off x="5100983" y="5929189"/>
            <a:ext cx="824618" cy="577233"/>
          </a:xfrm>
          <a:prstGeom prst="rect">
            <a:avLst/>
          </a:prstGeom>
        </p:spPr>
      </p:pic>
      <p:pic>
        <p:nvPicPr>
          <p:cNvPr id="18" name="Picture 17">
            <a:extLst>
              <a:ext uri="{FF2B5EF4-FFF2-40B4-BE49-F238E27FC236}">
                <a16:creationId xmlns:a16="http://schemas.microsoft.com/office/drawing/2014/main" id="{238EC24C-87BB-4447-9014-0E60D8C4AB92}"/>
              </a:ext>
            </a:extLst>
          </p:cNvPr>
          <p:cNvPicPr>
            <a:picLocks noChangeAspect="1"/>
          </p:cNvPicPr>
          <p:nvPr/>
        </p:nvPicPr>
        <p:blipFill>
          <a:blip r:embed="rId10"/>
          <a:stretch>
            <a:fillRect/>
          </a:stretch>
        </p:blipFill>
        <p:spPr>
          <a:xfrm>
            <a:off x="4165425" y="5990300"/>
            <a:ext cx="806218" cy="537479"/>
          </a:xfrm>
          <a:prstGeom prst="rect">
            <a:avLst/>
          </a:prstGeom>
        </p:spPr>
      </p:pic>
      <p:pic>
        <p:nvPicPr>
          <p:cNvPr id="26" name="Picture 25">
            <a:extLst>
              <a:ext uri="{FF2B5EF4-FFF2-40B4-BE49-F238E27FC236}">
                <a16:creationId xmlns:a16="http://schemas.microsoft.com/office/drawing/2014/main" id="{6D9A9659-95BA-5148-855C-456F15C9D60B}"/>
              </a:ext>
            </a:extLst>
          </p:cNvPr>
          <p:cNvPicPr>
            <a:picLocks noChangeAspect="1"/>
          </p:cNvPicPr>
          <p:nvPr/>
        </p:nvPicPr>
        <p:blipFill>
          <a:blip r:embed="rId11"/>
          <a:stretch>
            <a:fillRect/>
          </a:stretch>
        </p:blipFill>
        <p:spPr>
          <a:xfrm>
            <a:off x="1661385" y="6104433"/>
            <a:ext cx="401989" cy="401989"/>
          </a:xfrm>
          <a:prstGeom prst="rect">
            <a:avLst/>
          </a:prstGeom>
        </p:spPr>
      </p:pic>
      <p:pic>
        <p:nvPicPr>
          <p:cNvPr id="27" name="Picture 26">
            <a:extLst>
              <a:ext uri="{FF2B5EF4-FFF2-40B4-BE49-F238E27FC236}">
                <a16:creationId xmlns:a16="http://schemas.microsoft.com/office/drawing/2014/main" id="{BE947B6C-2650-3142-9710-BFFECEF9F76E}"/>
              </a:ext>
            </a:extLst>
          </p:cNvPr>
          <p:cNvPicPr>
            <a:picLocks noChangeAspect="1"/>
          </p:cNvPicPr>
          <p:nvPr/>
        </p:nvPicPr>
        <p:blipFill rotWithShape="1">
          <a:blip r:embed="rId12"/>
          <a:srcRect l="15878" r="14743"/>
          <a:stretch/>
        </p:blipFill>
        <p:spPr>
          <a:xfrm>
            <a:off x="2202356" y="6078627"/>
            <a:ext cx="503393" cy="453599"/>
          </a:xfrm>
          <a:prstGeom prst="rect">
            <a:avLst/>
          </a:prstGeom>
        </p:spPr>
      </p:pic>
    </p:spTree>
    <p:extLst>
      <p:ext uri="{BB962C8B-B14F-4D97-AF65-F5344CB8AC3E}">
        <p14:creationId xmlns:p14="http://schemas.microsoft.com/office/powerpoint/2010/main" val="3692254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4" name="Google Shape;692;p73">
            <a:extLst>
              <a:ext uri="{FF2B5EF4-FFF2-40B4-BE49-F238E27FC236}">
                <a16:creationId xmlns:a16="http://schemas.microsoft.com/office/drawing/2014/main" id="{6F081BB0-224F-4F44-8CB8-F33E83D76FD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Co-Creation </a:t>
            </a:r>
            <a:endParaRPr sz="1466" b="1" dirty="0">
              <a:solidFill>
                <a:srgbClr val="3EA1E0"/>
              </a:solidFill>
              <a:latin typeface="Salesforce Sans"/>
              <a:ea typeface="Salesforce Sans"/>
              <a:cs typeface="Salesforce Sans"/>
              <a:sym typeface="Salesforce Sans"/>
            </a:endParaRPr>
          </a:p>
        </p:txBody>
      </p:sp>
      <p:sp>
        <p:nvSpPr>
          <p:cNvPr id="17" name="Google Shape;883;p79">
            <a:extLst>
              <a:ext uri="{FF2B5EF4-FFF2-40B4-BE49-F238E27FC236}">
                <a16:creationId xmlns:a16="http://schemas.microsoft.com/office/drawing/2014/main" id="{28028975-53E4-6F41-AF41-D3B514C8DF01}"/>
              </a:ext>
            </a:extLst>
          </p:cNvPr>
          <p:cNvSpPr txBox="1"/>
          <p:nvPr/>
        </p:nvSpPr>
        <p:spPr>
          <a:xfrm>
            <a:off x="495302" y="899295"/>
            <a:ext cx="5448677"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Tactic: </a:t>
            </a:r>
            <a:r>
              <a:rPr lang="en-US" sz="3066" dirty="0">
                <a:solidFill>
                  <a:srgbClr val="434343"/>
                </a:solidFill>
                <a:latin typeface="Salesforce Sans"/>
                <a:ea typeface="Salesforce Sans"/>
                <a:cs typeface="Salesforce Sans"/>
                <a:sym typeface="Salesforce Sans"/>
              </a:rPr>
              <a:t>Co-Creating Customer Outcomes </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endParaRPr lang="en-US" sz="1800" dirty="0">
              <a:solidFill>
                <a:schemeClr val="bg2">
                  <a:lumMod val="75000"/>
                </a:schemeClr>
              </a:solidFill>
              <a:latin typeface="Salesforce Sans Light" panose="020B0305020202020203" pitchFamily="34" charset="77"/>
            </a:endParaRPr>
          </a:p>
          <a:p>
            <a:pPr>
              <a:lnSpc>
                <a:spcPct val="90000"/>
              </a:lnSpc>
            </a:pPr>
            <a:endParaRPr sz="1800" strike="sngStrike" dirty="0">
              <a:solidFill>
                <a:srgbClr val="434343"/>
              </a:solidFill>
              <a:latin typeface="Salesforce Sans Light"/>
              <a:ea typeface="Salesforce Sans Light"/>
              <a:cs typeface="Salesforce Sans Light"/>
              <a:sym typeface="Salesforce Sans Light"/>
            </a:endParaRPr>
          </a:p>
          <a:p>
            <a:br>
              <a:rPr lang="en-US" sz="2000" strike="sngStrike" dirty="0"/>
            </a:br>
            <a:endParaRPr lang="en-US" sz="2000" strike="sngStrike"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709709" y="2031541"/>
            <a:ext cx="69092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10" name="Google Shape;882;p79">
            <a:extLst>
              <a:ext uri="{FF2B5EF4-FFF2-40B4-BE49-F238E27FC236}">
                <a16:creationId xmlns:a16="http://schemas.microsoft.com/office/drawing/2014/main" id="{7575FCD4-59D1-BC4F-9950-67A8E76E51EA}"/>
              </a:ext>
            </a:extLst>
          </p:cNvPr>
          <p:cNvCxnSpPr/>
          <p:nvPr/>
        </p:nvCxnSpPr>
        <p:spPr>
          <a:xfrm>
            <a:off x="6073201" y="1086099"/>
            <a:ext cx="0" cy="4791552"/>
          </a:xfrm>
          <a:prstGeom prst="straightConnector1">
            <a:avLst/>
          </a:prstGeom>
          <a:noFill/>
          <a:ln w="9525" cap="flat" cmpd="sng">
            <a:solidFill>
              <a:srgbClr val="999999"/>
            </a:solidFill>
            <a:prstDash val="dot"/>
            <a:round/>
            <a:headEnd type="none" w="med" len="med"/>
            <a:tailEnd type="none" w="med" len="med"/>
          </a:ln>
        </p:spPr>
      </p:cxnSp>
      <p:sp>
        <p:nvSpPr>
          <p:cNvPr id="24" name="Google Shape;1232;p138">
            <a:extLst>
              <a:ext uri="{FF2B5EF4-FFF2-40B4-BE49-F238E27FC236}">
                <a16:creationId xmlns:a16="http://schemas.microsoft.com/office/drawing/2014/main" id="{8F902FD0-21F8-BC44-8DAF-F1086D035638}"/>
              </a:ext>
            </a:extLst>
          </p:cNvPr>
          <p:cNvSpPr/>
          <p:nvPr/>
        </p:nvSpPr>
        <p:spPr>
          <a:xfrm>
            <a:off x="404126" y="2302296"/>
            <a:ext cx="5133000" cy="823200"/>
          </a:xfrm>
          <a:prstGeom prst="roundRect">
            <a:avLst>
              <a:gd name="adj" fmla="val 6914"/>
            </a:avLst>
          </a:prstGeom>
          <a:solidFill>
            <a:schemeClr val="lt1"/>
          </a:solidFill>
          <a:ln>
            <a:noFill/>
          </a:ln>
          <a:effectLst>
            <a:outerShdw blurRad="485775" dist="19050" dir="7380000" algn="bl" rotWithShape="0">
              <a:srgbClr val="000000">
                <a:alpha val="15000"/>
              </a:srgbClr>
            </a:outerShdw>
          </a:effectLst>
        </p:spPr>
        <p:txBody>
          <a:bodyPr spcFirstLastPara="1" wrap="square" lIns="182875" tIns="182875" rIns="91425" bIns="91425" anchor="ctr" anchorCtr="0">
            <a:noAutofit/>
          </a:bodyPr>
          <a:lstStyle/>
          <a:p>
            <a:pPr marL="0" marR="0" lvl="0" indent="0" algn="l" rtl="0">
              <a:lnSpc>
                <a:spcPct val="100000"/>
              </a:lnSpc>
              <a:spcBef>
                <a:spcPts val="0"/>
              </a:spcBef>
              <a:spcAft>
                <a:spcPts val="1000"/>
              </a:spcAft>
              <a:buNone/>
            </a:pPr>
            <a:r>
              <a:rPr lang="en-US" sz="1500" b="1" dirty="0">
                <a:solidFill>
                  <a:schemeClr val="accent1"/>
                </a:solidFill>
                <a:latin typeface="Salesforce Sans"/>
                <a:ea typeface="Salesforce Sans"/>
                <a:cs typeface="Salesforce Sans"/>
                <a:sym typeface="Salesforce Sans"/>
              </a:rPr>
              <a:t>Begin early</a:t>
            </a:r>
            <a:r>
              <a:rPr lang="en-US" sz="1500" dirty="0">
                <a:solidFill>
                  <a:schemeClr val="accent1"/>
                </a:solidFill>
                <a:latin typeface="Salesforce Sans"/>
                <a:ea typeface="Salesforce Sans"/>
                <a:cs typeface="Salesforce Sans"/>
                <a:sym typeface="Salesforce Sans"/>
              </a:rPr>
              <a:t>. Crete a working document of goals and desired outcomes early in the sales cycle. </a:t>
            </a:r>
            <a:endParaRPr sz="1500" dirty="0">
              <a:solidFill>
                <a:schemeClr val="accent1"/>
              </a:solidFill>
              <a:latin typeface="Salesforce Sans"/>
              <a:ea typeface="Salesforce Sans"/>
              <a:cs typeface="Salesforce Sans"/>
              <a:sym typeface="Salesforce Sans"/>
            </a:endParaRPr>
          </a:p>
        </p:txBody>
      </p:sp>
      <p:sp>
        <p:nvSpPr>
          <p:cNvPr id="25" name="Google Shape;1233;p138">
            <a:extLst>
              <a:ext uri="{FF2B5EF4-FFF2-40B4-BE49-F238E27FC236}">
                <a16:creationId xmlns:a16="http://schemas.microsoft.com/office/drawing/2014/main" id="{BC8305EE-F348-A44B-B702-BB2500498FD0}"/>
              </a:ext>
            </a:extLst>
          </p:cNvPr>
          <p:cNvSpPr/>
          <p:nvPr/>
        </p:nvSpPr>
        <p:spPr>
          <a:xfrm>
            <a:off x="404126" y="3272083"/>
            <a:ext cx="5133000" cy="1181377"/>
          </a:xfrm>
          <a:prstGeom prst="roundRect">
            <a:avLst>
              <a:gd name="adj" fmla="val 6914"/>
            </a:avLst>
          </a:prstGeom>
          <a:solidFill>
            <a:schemeClr val="lt1"/>
          </a:solidFill>
          <a:ln>
            <a:noFill/>
          </a:ln>
          <a:effectLst>
            <a:outerShdw blurRad="485775" dist="19050" dir="7380000" algn="bl" rotWithShape="0">
              <a:srgbClr val="000000">
                <a:alpha val="15000"/>
              </a:srgbClr>
            </a:outerShdw>
          </a:effectLst>
        </p:spPr>
        <p:txBody>
          <a:bodyPr spcFirstLastPara="1" wrap="square" lIns="182875" tIns="182875" rIns="91425" bIns="91425" anchor="ctr" anchorCtr="0">
            <a:noAutofit/>
          </a:bodyPr>
          <a:lstStyle/>
          <a:p>
            <a:pPr marL="0" marR="0" lvl="0" indent="0" algn="l" rtl="0">
              <a:lnSpc>
                <a:spcPct val="100000"/>
              </a:lnSpc>
              <a:spcBef>
                <a:spcPts val="0"/>
              </a:spcBef>
              <a:spcAft>
                <a:spcPts val="1000"/>
              </a:spcAft>
              <a:buNone/>
            </a:pPr>
            <a:r>
              <a:rPr lang="en-US" sz="1500" b="1" dirty="0">
                <a:solidFill>
                  <a:schemeClr val="accent1"/>
                </a:solidFill>
                <a:latin typeface="Salesforce Sans"/>
                <a:ea typeface="Salesforce Sans"/>
                <a:cs typeface="Salesforce Sans"/>
                <a:sym typeface="Salesforce Sans"/>
              </a:rPr>
              <a:t>Create Pathways</a:t>
            </a:r>
            <a:r>
              <a:rPr lang="en-US" sz="1500" dirty="0">
                <a:solidFill>
                  <a:schemeClr val="accent1"/>
                </a:solidFill>
                <a:latin typeface="Salesforce Sans"/>
                <a:ea typeface="Salesforce Sans"/>
                <a:cs typeface="Salesforce Sans"/>
                <a:sym typeface="Salesforce Sans"/>
              </a:rPr>
              <a:t>. Know what it takes to meet those outcomes and have a clear pathway laid out. These pathways are used by internal teams, and the customer. </a:t>
            </a:r>
            <a:endParaRPr sz="1500" dirty="0">
              <a:solidFill>
                <a:schemeClr val="accent1"/>
              </a:solidFill>
              <a:latin typeface="Salesforce Sans"/>
              <a:ea typeface="Salesforce Sans"/>
              <a:cs typeface="Salesforce Sans"/>
              <a:sym typeface="Salesforce Sans"/>
            </a:endParaRPr>
          </a:p>
        </p:txBody>
      </p:sp>
      <p:sp>
        <p:nvSpPr>
          <p:cNvPr id="26" name="Google Shape;1234;p138">
            <a:extLst>
              <a:ext uri="{FF2B5EF4-FFF2-40B4-BE49-F238E27FC236}">
                <a16:creationId xmlns:a16="http://schemas.microsoft.com/office/drawing/2014/main" id="{5663B5CD-63BB-E640-B378-7159BF46F1DE}"/>
              </a:ext>
            </a:extLst>
          </p:cNvPr>
          <p:cNvSpPr/>
          <p:nvPr/>
        </p:nvSpPr>
        <p:spPr>
          <a:xfrm>
            <a:off x="404126" y="4600046"/>
            <a:ext cx="5133000" cy="823200"/>
          </a:xfrm>
          <a:prstGeom prst="roundRect">
            <a:avLst>
              <a:gd name="adj" fmla="val 6914"/>
            </a:avLst>
          </a:prstGeom>
          <a:solidFill>
            <a:schemeClr val="lt1"/>
          </a:solidFill>
          <a:ln>
            <a:noFill/>
          </a:ln>
          <a:effectLst>
            <a:outerShdw blurRad="485775" dist="19050" dir="7380000" algn="bl" rotWithShape="0">
              <a:srgbClr val="000000">
                <a:alpha val="15000"/>
              </a:srgbClr>
            </a:outerShdw>
          </a:effectLst>
        </p:spPr>
        <p:txBody>
          <a:bodyPr spcFirstLastPara="1" wrap="square" lIns="182875" tIns="182875" rIns="91425" bIns="91425" anchor="ctr" anchorCtr="0">
            <a:noAutofit/>
          </a:bodyPr>
          <a:lstStyle/>
          <a:p>
            <a:pPr marL="0" marR="0" lvl="0" indent="0" algn="l" rtl="0">
              <a:lnSpc>
                <a:spcPct val="100000"/>
              </a:lnSpc>
              <a:spcBef>
                <a:spcPts val="0"/>
              </a:spcBef>
              <a:spcAft>
                <a:spcPts val="1000"/>
              </a:spcAft>
              <a:buNone/>
            </a:pPr>
            <a:r>
              <a:rPr lang="en-US" sz="1500" b="1" dirty="0">
                <a:solidFill>
                  <a:schemeClr val="accent1"/>
                </a:solidFill>
                <a:latin typeface="Salesforce Sans"/>
                <a:ea typeface="Salesforce Sans"/>
                <a:cs typeface="Salesforce Sans"/>
                <a:sym typeface="Salesforce Sans"/>
              </a:rPr>
              <a:t>Choice</a:t>
            </a:r>
            <a:r>
              <a:rPr lang="en-US" sz="1500" dirty="0">
                <a:solidFill>
                  <a:schemeClr val="accent1"/>
                </a:solidFill>
                <a:latin typeface="Salesforce Sans"/>
                <a:ea typeface="Salesforce Sans"/>
                <a:cs typeface="Salesforce Sans"/>
                <a:sym typeface="Salesforce Sans"/>
              </a:rPr>
              <a:t>. Let the customer choose which outcome and path they want. Let it be their idea. </a:t>
            </a:r>
            <a:endParaRPr sz="1500" dirty="0">
              <a:solidFill>
                <a:schemeClr val="accent1"/>
              </a:solidFill>
              <a:latin typeface="Salesforce Sans"/>
              <a:ea typeface="Salesforce Sans"/>
              <a:cs typeface="Salesforce Sans"/>
              <a:sym typeface="Salesforce Sans"/>
            </a:endParaRPr>
          </a:p>
        </p:txBody>
      </p:sp>
      <p:sp>
        <p:nvSpPr>
          <p:cNvPr id="29" name="Google Shape;1234;p138">
            <a:extLst>
              <a:ext uri="{FF2B5EF4-FFF2-40B4-BE49-F238E27FC236}">
                <a16:creationId xmlns:a16="http://schemas.microsoft.com/office/drawing/2014/main" id="{F45B6CF0-EA86-014E-A0A5-BC925E2AA798}"/>
              </a:ext>
            </a:extLst>
          </p:cNvPr>
          <p:cNvSpPr/>
          <p:nvPr/>
        </p:nvSpPr>
        <p:spPr>
          <a:xfrm>
            <a:off x="404126" y="5569833"/>
            <a:ext cx="5133000" cy="972872"/>
          </a:xfrm>
          <a:prstGeom prst="roundRect">
            <a:avLst>
              <a:gd name="adj" fmla="val 6914"/>
            </a:avLst>
          </a:prstGeom>
          <a:solidFill>
            <a:schemeClr val="lt1"/>
          </a:solidFill>
          <a:ln>
            <a:noFill/>
          </a:ln>
          <a:effectLst>
            <a:outerShdw blurRad="485775" dist="19050" dir="7380000" algn="bl" rotWithShape="0">
              <a:srgbClr val="000000">
                <a:alpha val="15000"/>
              </a:srgbClr>
            </a:outerShdw>
          </a:effectLst>
        </p:spPr>
        <p:txBody>
          <a:bodyPr spcFirstLastPara="1" wrap="square" lIns="182875" tIns="182875" rIns="91425" bIns="91425" anchor="ctr" anchorCtr="0">
            <a:noAutofit/>
          </a:bodyPr>
          <a:lstStyle/>
          <a:p>
            <a:pPr marL="0" marR="0" lvl="0" indent="0" algn="l" rtl="0">
              <a:lnSpc>
                <a:spcPct val="100000"/>
              </a:lnSpc>
              <a:spcBef>
                <a:spcPts val="0"/>
              </a:spcBef>
              <a:spcAft>
                <a:spcPts val="1000"/>
              </a:spcAft>
              <a:buNone/>
            </a:pPr>
            <a:r>
              <a:rPr lang="en-US" sz="1500" b="1" dirty="0">
                <a:solidFill>
                  <a:schemeClr val="accent1"/>
                </a:solidFill>
                <a:latin typeface="Salesforce Sans"/>
                <a:ea typeface="Salesforce Sans"/>
                <a:cs typeface="Salesforce Sans"/>
                <a:sym typeface="Salesforce Sans"/>
              </a:rPr>
              <a:t>Accountability</a:t>
            </a:r>
            <a:r>
              <a:rPr lang="en-US" sz="1500" dirty="0">
                <a:solidFill>
                  <a:schemeClr val="accent1"/>
                </a:solidFill>
                <a:latin typeface="Salesforce Sans"/>
                <a:ea typeface="Salesforce Sans"/>
                <a:cs typeface="Salesforce Sans"/>
                <a:sym typeface="Salesforce Sans"/>
              </a:rPr>
              <a:t>. Using a shared document/software allows each side to keep up on tasks needed to meet the goal. </a:t>
            </a:r>
            <a:endParaRPr sz="1500" dirty="0">
              <a:solidFill>
                <a:schemeClr val="accent1"/>
              </a:solidFill>
              <a:latin typeface="Salesforce Sans"/>
              <a:ea typeface="Salesforce Sans"/>
              <a:cs typeface="Salesforce Sans"/>
              <a:sym typeface="Salesforce Sans"/>
            </a:endParaRPr>
          </a:p>
        </p:txBody>
      </p:sp>
      <p:pic>
        <p:nvPicPr>
          <p:cNvPr id="30" name="Google Shape;878;p79" descr="Image">
            <a:extLst>
              <a:ext uri="{FF2B5EF4-FFF2-40B4-BE49-F238E27FC236}">
                <a16:creationId xmlns:a16="http://schemas.microsoft.com/office/drawing/2014/main" id="{2279DE0B-01B0-6D4A-BF5A-5D674B9385DB}"/>
              </a:ext>
            </a:extLst>
          </p:cNvPr>
          <p:cNvPicPr preferRelativeResize="0"/>
          <p:nvPr/>
        </p:nvPicPr>
        <p:blipFill rotWithShape="1">
          <a:blip r:embed="rId3">
            <a:alphaModFix/>
          </a:blip>
          <a:srcRect l="7297" r="17082" b="46392"/>
          <a:stretch/>
        </p:blipFill>
        <p:spPr>
          <a:xfrm flipH="1">
            <a:off x="8743940" y="6158949"/>
            <a:ext cx="1381147" cy="801762"/>
          </a:xfrm>
          <a:prstGeom prst="rect">
            <a:avLst/>
          </a:prstGeom>
          <a:noFill/>
          <a:ln>
            <a:noFill/>
          </a:ln>
        </p:spPr>
      </p:pic>
      <p:pic>
        <p:nvPicPr>
          <p:cNvPr id="31" name="Google Shape;892;p79" descr="Image">
            <a:extLst>
              <a:ext uri="{FF2B5EF4-FFF2-40B4-BE49-F238E27FC236}">
                <a16:creationId xmlns:a16="http://schemas.microsoft.com/office/drawing/2014/main" id="{397E9E6E-8D76-AF48-8696-0EB93298EF04}"/>
              </a:ext>
            </a:extLst>
          </p:cNvPr>
          <p:cNvPicPr preferRelativeResize="0"/>
          <p:nvPr/>
        </p:nvPicPr>
        <p:blipFill rotWithShape="1">
          <a:blip r:embed="rId4">
            <a:alphaModFix/>
          </a:blip>
          <a:srcRect l="10817" t="1430" r="15992" b="46924"/>
          <a:stretch/>
        </p:blipFill>
        <p:spPr>
          <a:xfrm>
            <a:off x="10559152" y="5654031"/>
            <a:ext cx="2015475" cy="1276158"/>
          </a:xfrm>
          <a:prstGeom prst="rect">
            <a:avLst/>
          </a:prstGeom>
          <a:noFill/>
          <a:ln>
            <a:noFill/>
          </a:ln>
        </p:spPr>
      </p:pic>
      <p:pic>
        <p:nvPicPr>
          <p:cNvPr id="32" name="Google Shape;893;p79" descr="Rock Cluster.png">
            <a:extLst>
              <a:ext uri="{FF2B5EF4-FFF2-40B4-BE49-F238E27FC236}">
                <a16:creationId xmlns:a16="http://schemas.microsoft.com/office/drawing/2014/main" id="{BD323CCB-BD7F-F844-A066-B2207541A21A}"/>
              </a:ext>
            </a:extLst>
          </p:cNvPr>
          <p:cNvPicPr preferRelativeResize="0"/>
          <p:nvPr/>
        </p:nvPicPr>
        <p:blipFill rotWithShape="1">
          <a:blip r:embed="rId5">
            <a:alphaModFix/>
          </a:blip>
          <a:srcRect b="18850"/>
          <a:stretch/>
        </p:blipFill>
        <p:spPr>
          <a:xfrm>
            <a:off x="9226258" y="6518158"/>
            <a:ext cx="2195747" cy="403760"/>
          </a:xfrm>
          <a:prstGeom prst="rect">
            <a:avLst/>
          </a:prstGeom>
          <a:noFill/>
          <a:ln>
            <a:noFill/>
          </a:ln>
        </p:spPr>
      </p:pic>
      <p:grpSp>
        <p:nvGrpSpPr>
          <p:cNvPr id="15" name="Google Shape;681;p73">
            <a:extLst>
              <a:ext uri="{FF2B5EF4-FFF2-40B4-BE49-F238E27FC236}">
                <a16:creationId xmlns:a16="http://schemas.microsoft.com/office/drawing/2014/main" id="{6FB42130-763B-6945-9EF4-5F2C14A9BAF5}"/>
              </a:ext>
            </a:extLst>
          </p:cNvPr>
          <p:cNvGrpSpPr/>
          <p:nvPr/>
        </p:nvGrpSpPr>
        <p:grpSpPr>
          <a:xfrm>
            <a:off x="8122675" y="1437886"/>
            <a:ext cx="1673765" cy="1295264"/>
            <a:chOff x="4598712" y="942325"/>
            <a:chExt cx="1255651" cy="971701"/>
          </a:xfrm>
        </p:grpSpPr>
        <p:pic>
          <p:nvPicPr>
            <p:cNvPr id="16" name="Google Shape;682;p73">
              <a:extLst>
                <a:ext uri="{FF2B5EF4-FFF2-40B4-BE49-F238E27FC236}">
                  <a16:creationId xmlns:a16="http://schemas.microsoft.com/office/drawing/2014/main" id="{239ED882-4C21-6545-A884-041DDBF795BD}"/>
                </a:ext>
              </a:extLst>
            </p:cNvPr>
            <p:cNvPicPr preferRelativeResize="0"/>
            <p:nvPr/>
          </p:nvPicPr>
          <p:blipFill rotWithShape="1">
            <a:blip r:embed="rId6">
              <a:alphaModFix/>
            </a:blip>
            <a:srcRect l="-19832" t="-4041" r="-19832" b="-4031"/>
            <a:stretch/>
          </p:blipFill>
          <p:spPr>
            <a:xfrm>
              <a:off x="4598712" y="942325"/>
              <a:ext cx="1255651" cy="971701"/>
            </a:xfrm>
            <a:prstGeom prst="rect">
              <a:avLst/>
            </a:prstGeom>
            <a:noFill/>
            <a:ln>
              <a:noFill/>
            </a:ln>
          </p:spPr>
        </p:pic>
        <p:sp>
          <p:nvSpPr>
            <p:cNvPr id="19" name="Google Shape;683;p73">
              <a:extLst>
                <a:ext uri="{FF2B5EF4-FFF2-40B4-BE49-F238E27FC236}">
                  <a16:creationId xmlns:a16="http://schemas.microsoft.com/office/drawing/2014/main" id="{C899AB4C-D535-E146-9428-269756398FA1}"/>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20" name="Google Shape;696;p73">
            <a:extLst>
              <a:ext uri="{FF2B5EF4-FFF2-40B4-BE49-F238E27FC236}">
                <a16:creationId xmlns:a16="http://schemas.microsoft.com/office/drawing/2014/main" id="{08BFC353-F4E4-4947-A974-D34159919509}"/>
              </a:ext>
            </a:extLst>
          </p:cNvPr>
          <p:cNvSpPr txBox="1"/>
          <p:nvPr/>
        </p:nvSpPr>
        <p:spPr>
          <a:xfrm>
            <a:off x="8467281" y="1579521"/>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sp>
        <p:nvSpPr>
          <p:cNvPr id="2" name="Rectangle 1">
            <a:extLst>
              <a:ext uri="{FF2B5EF4-FFF2-40B4-BE49-F238E27FC236}">
                <a16:creationId xmlns:a16="http://schemas.microsoft.com/office/drawing/2014/main" id="{B00BB680-AB9C-084F-8B4F-93651E7F343B}"/>
              </a:ext>
            </a:extLst>
          </p:cNvPr>
          <p:cNvSpPr/>
          <p:nvPr/>
        </p:nvSpPr>
        <p:spPr>
          <a:xfrm>
            <a:off x="6507267" y="2943248"/>
            <a:ext cx="5303733" cy="2751844"/>
          </a:xfrm>
          <a:prstGeom prst="rect">
            <a:avLst/>
          </a:prstGeom>
        </p:spPr>
        <p:txBody>
          <a:bodyPr wrap="square">
            <a:spAutoFit/>
          </a:bodyPr>
          <a:lstStyle/>
          <a:p>
            <a:pPr>
              <a:lnSpc>
                <a:spcPct val="90000"/>
              </a:lnSpc>
            </a:pPr>
            <a:r>
              <a:rPr lang="en-US" sz="2000" dirty="0">
                <a:solidFill>
                  <a:schemeClr val="accent2">
                    <a:lumMod val="50000"/>
                  </a:schemeClr>
                </a:solidFill>
                <a:latin typeface="Salesforce Sans Thin" panose="020B0205020202020203" pitchFamily="34" charset="77"/>
              </a:rPr>
              <a:t>"Alignment with customers comes from the co-creation of outcomes, which begins with the act of writing them down together, and making them the steel thread that binds the relationship over time. These outcomes then become the basis for shared accountability, and the burden of proof for renewing the relationship."</a:t>
            </a:r>
            <a:br>
              <a:rPr lang="en-US" sz="1800" dirty="0">
                <a:solidFill>
                  <a:schemeClr val="accent2">
                    <a:lumMod val="50000"/>
                  </a:schemeClr>
                </a:solidFill>
                <a:latin typeface="Salesforce Sans Light" panose="020B0305020202020203" pitchFamily="34" charset="77"/>
              </a:rPr>
            </a:br>
            <a:br>
              <a:rPr lang="en-US" sz="1600" b="1" dirty="0">
                <a:solidFill>
                  <a:schemeClr val="accent2">
                    <a:lumMod val="50000"/>
                  </a:schemeClr>
                </a:solidFill>
                <a:latin typeface="Salesforce Sans Light" panose="020B0305020202020203" pitchFamily="34" charset="77"/>
              </a:rPr>
            </a:br>
            <a:r>
              <a:rPr lang="en-US" sz="1600" i="1" dirty="0">
                <a:solidFill>
                  <a:schemeClr val="accent2">
                    <a:lumMod val="50000"/>
                  </a:schemeClr>
                </a:solidFill>
                <a:latin typeface="Salesforce Sans Light" panose="020B0305020202020203" pitchFamily="34" charset="77"/>
              </a:rPr>
              <a:t>Jake </a:t>
            </a:r>
            <a:r>
              <a:rPr lang="en-US" sz="1600" i="1" dirty="0" err="1">
                <a:solidFill>
                  <a:schemeClr val="accent2">
                    <a:lumMod val="50000"/>
                  </a:schemeClr>
                </a:solidFill>
                <a:latin typeface="Salesforce Sans Light" panose="020B0305020202020203" pitchFamily="34" charset="77"/>
              </a:rPr>
              <a:t>Sorofman</a:t>
            </a:r>
            <a:r>
              <a:rPr lang="en-US" sz="1600" i="1" dirty="0">
                <a:solidFill>
                  <a:schemeClr val="accent2">
                    <a:lumMod val="50000"/>
                  </a:schemeClr>
                </a:solidFill>
                <a:latin typeface="Salesforce Sans Light" panose="020B0305020202020203" pitchFamily="34" charset="77"/>
              </a:rPr>
              <a:t>, President </a:t>
            </a:r>
            <a:r>
              <a:rPr lang="en-US" sz="1600" i="1" dirty="0" err="1">
                <a:solidFill>
                  <a:schemeClr val="accent2">
                    <a:lumMod val="50000"/>
                  </a:schemeClr>
                </a:solidFill>
                <a:latin typeface="Salesforce Sans Light" panose="020B0305020202020203" pitchFamily="34" charset="77"/>
              </a:rPr>
              <a:t>MetaCX</a:t>
            </a:r>
            <a:endParaRPr lang="en-US" sz="3600" i="1" strike="sngStrike" dirty="0">
              <a:solidFill>
                <a:schemeClr val="accent2">
                  <a:lumMod val="50000"/>
                </a:schemeClr>
              </a:solidFill>
              <a:latin typeface="Salesforce Sans Light" panose="020B0305020202020203" pitchFamily="34" charset="77"/>
              <a:ea typeface="Salesforce Sans"/>
              <a:cs typeface="Salesforce Sans"/>
              <a:sym typeface="Salesforce Sans"/>
            </a:endParaRPr>
          </a:p>
        </p:txBody>
      </p:sp>
    </p:spTree>
    <p:extLst>
      <p:ext uri="{BB962C8B-B14F-4D97-AF65-F5344CB8AC3E}">
        <p14:creationId xmlns:p14="http://schemas.microsoft.com/office/powerpoint/2010/main" val="1494197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22" name="Google Shape;1141;p88" descr="Picture 8">
            <a:extLst>
              <a:ext uri="{FF2B5EF4-FFF2-40B4-BE49-F238E27FC236}">
                <a16:creationId xmlns:a16="http://schemas.microsoft.com/office/drawing/2014/main" id="{BCE6ECA6-5675-2E4C-883F-13F5D59F6A92}"/>
              </a:ext>
            </a:extLst>
          </p:cNvPr>
          <p:cNvPicPr preferRelativeResize="0"/>
          <p:nvPr/>
        </p:nvPicPr>
        <p:blipFill rotWithShape="1">
          <a:blip r:embed="rId3">
            <a:alphaModFix/>
          </a:blip>
          <a:srcRect t="70325" b="508"/>
          <a:stretch/>
        </p:blipFill>
        <p:spPr>
          <a:xfrm>
            <a:off x="3" y="5486400"/>
            <a:ext cx="12185646" cy="1370706"/>
          </a:xfrm>
          <a:prstGeom prst="rect">
            <a:avLst/>
          </a:prstGeom>
          <a:noFill/>
          <a:ln>
            <a:noFill/>
          </a:ln>
        </p:spPr>
      </p:pic>
      <p:pic>
        <p:nvPicPr>
          <p:cNvPr id="23" name="Google Shape;1143;p88" descr="Image">
            <a:extLst>
              <a:ext uri="{FF2B5EF4-FFF2-40B4-BE49-F238E27FC236}">
                <a16:creationId xmlns:a16="http://schemas.microsoft.com/office/drawing/2014/main" id="{7ED492AD-7EFC-0C4C-AEC6-8E3E6D897331}"/>
              </a:ext>
            </a:extLst>
          </p:cNvPr>
          <p:cNvPicPr preferRelativeResize="0"/>
          <p:nvPr/>
        </p:nvPicPr>
        <p:blipFill rotWithShape="1">
          <a:blip r:embed="rId4">
            <a:alphaModFix/>
          </a:blip>
          <a:srcRect l="10817" t="1430" r="15992" b="46924"/>
          <a:stretch/>
        </p:blipFill>
        <p:spPr>
          <a:xfrm>
            <a:off x="9684015" y="5138844"/>
            <a:ext cx="2821474" cy="1786504"/>
          </a:xfrm>
          <a:prstGeom prst="rect">
            <a:avLst/>
          </a:prstGeom>
          <a:noFill/>
          <a:ln>
            <a:noFill/>
          </a:ln>
        </p:spPr>
      </p:pic>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44" name="Google Shape;692;p73">
            <a:extLst>
              <a:ext uri="{FF2B5EF4-FFF2-40B4-BE49-F238E27FC236}">
                <a16:creationId xmlns:a16="http://schemas.microsoft.com/office/drawing/2014/main" id="{6F081BB0-224F-4F44-8CB8-F33E83D76FDB}"/>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Co-Creation </a:t>
            </a:r>
            <a:endParaRPr sz="1466" b="1" dirty="0">
              <a:solidFill>
                <a:srgbClr val="3EA1E0"/>
              </a:solidFill>
              <a:latin typeface="Salesforce Sans"/>
              <a:ea typeface="Salesforce Sans"/>
              <a:cs typeface="Salesforce Sans"/>
              <a:sym typeface="Salesforce Sans"/>
            </a:endParaRPr>
          </a:p>
        </p:txBody>
      </p:sp>
      <p:sp>
        <p:nvSpPr>
          <p:cNvPr id="17" name="Google Shape;883;p79">
            <a:extLst>
              <a:ext uri="{FF2B5EF4-FFF2-40B4-BE49-F238E27FC236}">
                <a16:creationId xmlns:a16="http://schemas.microsoft.com/office/drawing/2014/main" id="{28028975-53E4-6F41-AF41-D3B514C8DF01}"/>
              </a:ext>
            </a:extLst>
          </p:cNvPr>
          <p:cNvSpPr txBox="1"/>
          <p:nvPr/>
        </p:nvSpPr>
        <p:spPr>
          <a:xfrm>
            <a:off x="495302" y="832278"/>
            <a:ext cx="5448677" cy="973054"/>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Tactic: </a:t>
            </a:r>
            <a:r>
              <a:rPr lang="en-US" sz="3066" dirty="0">
                <a:solidFill>
                  <a:srgbClr val="434343"/>
                </a:solidFill>
                <a:latin typeface="Salesforce Sans"/>
                <a:ea typeface="Salesforce Sans"/>
                <a:cs typeface="Salesforce Sans"/>
                <a:sym typeface="Salesforce Sans"/>
              </a:rPr>
              <a:t>Moving At The Speed of Relevance </a:t>
            </a:r>
          </a:p>
          <a:p>
            <a:pPr>
              <a:lnSpc>
                <a:spcPct val="90000"/>
              </a:lnSpc>
            </a:pPr>
            <a:endParaRPr lang="en-US" sz="3066" dirty="0">
              <a:solidFill>
                <a:srgbClr val="434343"/>
              </a:solidFill>
              <a:latin typeface="Salesforce Sans"/>
              <a:ea typeface="Salesforce Sans"/>
              <a:cs typeface="Salesforce Sans"/>
              <a:sym typeface="Salesforce Sans"/>
            </a:endParaRPr>
          </a:p>
          <a:p>
            <a:pPr>
              <a:lnSpc>
                <a:spcPct val="90000"/>
              </a:lnSpc>
            </a:pPr>
            <a:r>
              <a:rPr lang="en-US" sz="1800" dirty="0">
                <a:solidFill>
                  <a:schemeClr val="bg2">
                    <a:lumMod val="50000"/>
                  </a:schemeClr>
                </a:solidFill>
                <a:latin typeface="Salesforce Sans Thin" panose="020B0205020202020203" pitchFamily="34" charset="77"/>
              </a:rPr>
              <a:t>Customer Advisory Boards are a collaborative method, however they have a flaw that the current situation revealed…they only happen once a quarter. </a:t>
            </a:r>
          </a:p>
          <a:p>
            <a:pPr>
              <a:lnSpc>
                <a:spcPct val="90000"/>
              </a:lnSpc>
            </a:pPr>
            <a:endParaRPr lang="en-US" sz="1800" dirty="0">
              <a:solidFill>
                <a:schemeClr val="bg2">
                  <a:lumMod val="50000"/>
                </a:schemeClr>
              </a:solidFill>
              <a:latin typeface="Salesforce Sans Thin" panose="020B0205020202020203" pitchFamily="34" charset="77"/>
            </a:endParaRPr>
          </a:p>
          <a:p>
            <a:pPr>
              <a:lnSpc>
                <a:spcPct val="90000"/>
              </a:lnSpc>
            </a:pPr>
            <a:r>
              <a:rPr lang="en-US" sz="1800" dirty="0">
                <a:solidFill>
                  <a:schemeClr val="bg2">
                    <a:lumMod val="50000"/>
                  </a:schemeClr>
                </a:solidFill>
                <a:latin typeface="Salesforce Sans Thin" panose="020B0205020202020203" pitchFamily="34" charset="77"/>
              </a:rPr>
              <a:t>With real time pivots, and the need for rapid innovation businesses need insights in real time to move at the speed of relevance. One tactic we saw was to find new ways to co-create with customers. </a:t>
            </a:r>
          </a:p>
          <a:p>
            <a:pPr>
              <a:lnSpc>
                <a:spcPct val="90000"/>
              </a:lnSpc>
            </a:pPr>
            <a:endParaRPr lang="en-US" sz="1800" dirty="0">
              <a:solidFill>
                <a:schemeClr val="bg2">
                  <a:lumMod val="50000"/>
                </a:schemeClr>
              </a:solidFill>
              <a:latin typeface="Salesforce Sans Thin" panose="020B0205020202020203" pitchFamily="34" charset="77"/>
            </a:endParaRPr>
          </a:p>
          <a:p>
            <a:pPr>
              <a:lnSpc>
                <a:spcPct val="90000"/>
              </a:lnSpc>
            </a:pPr>
            <a:r>
              <a:rPr lang="en-US" sz="1800" dirty="0">
                <a:solidFill>
                  <a:schemeClr val="bg2">
                    <a:lumMod val="50000"/>
                  </a:schemeClr>
                </a:solidFill>
                <a:latin typeface="Salesforce Sans Thin" panose="020B0205020202020203" pitchFamily="34" charset="77"/>
              </a:rPr>
              <a:t>We heard of one company who was turning unhappy customers into innovation partners stating, “Unhappy customers are happy to innovate with us to co-create a better solution”. This new method is providing more than insights, it is helping them innovate to stay relevant at the current pace of business. </a:t>
            </a:r>
          </a:p>
          <a:p>
            <a:pPr>
              <a:lnSpc>
                <a:spcPct val="90000"/>
              </a:lnSpc>
            </a:pPr>
            <a:endParaRPr lang="en-US" sz="3066" strike="sngStrike" dirty="0">
              <a:solidFill>
                <a:srgbClr val="434343"/>
              </a:solidFill>
              <a:latin typeface="Salesforce Sans"/>
              <a:ea typeface="Salesforce Sans"/>
              <a:cs typeface="Salesforce Sans"/>
              <a:sym typeface="Salesforce Sans"/>
            </a:endParaRPr>
          </a:p>
          <a:p>
            <a:pPr>
              <a:lnSpc>
                <a:spcPct val="90000"/>
              </a:lnSpc>
            </a:pPr>
            <a:endParaRPr sz="1800" strike="sngStrike" dirty="0">
              <a:solidFill>
                <a:srgbClr val="434343"/>
              </a:solidFill>
              <a:latin typeface="Salesforce Sans Light"/>
              <a:ea typeface="Salesforce Sans Light"/>
              <a:cs typeface="Salesforce Sans Light"/>
              <a:sym typeface="Salesforce Sans Light"/>
            </a:endParaRPr>
          </a:p>
          <a:p>
            <a:br>
              <a:rPr lang="en-US" sz="2000" strike="sngStrike" dirty="0"/>
            </a:br>
            <a:endParaRPr lang="en-US" sz="2000" strike="sngStrike" dirty="0">
              <a:solidFill>
                <a:schemeClr val="bg2">
                  <a:lumMod val="50000"/>
                </a:schemeClr>
              </a:solidFill>
              <a:latin typeface="Salesforce Sans Thin" panose="020B0205020202020203" pitchFamily="34" charset="77"/>
            </a:endParaRPr>
          </a:p>
        </p:txBody>
      </p:sp>
      <p:sp>
        <p:nvSpPr>
          <p:cNvPr id="18" name="Google Shape;904;p79">
            <a:extLst>
              <a:ext uri="{FF2B5EF4-FFF2-40B4-BE49-F238E27FC236}">
                <a16:creationId xmlns:a16="http://schemas.microsoft.com/office/drawing/2014/main" id="{E67E1723-34D6-214A-A053-FA2AE85CEF15}"/>
              </a:ext>
            </a:extLst>
          </p:cNvPr>
          <p:cNvSpPr/>
          <p:nvPr/>
        </p:nvSpPr>
        <p:spPr>
          <a:xfrm>
            <a:off x="709709" y="1964524"/>
            <a:ext cx="690927" cy="72381"/>
          </a:xfrm>
          <a:prstGeom prst="rect">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10" name="Google Shape;882;p79">
            <a:extLst>
              <a:ext uri="{FF2B5EF4-FFF2-40B4-BE49-F238E27FC236}">
                <a16:creationId xmlns:a16="http://schemas.microsoft.com/office/drawing/2014/main" id="{7575FCD4-59D1-BC4F-9950-67A8E76E51EA}"/>
              </a:ext>
            </a:extLst>
          </p:cNvPr>
          <p:cNvCxnSpPr/>
          <p:nvPr/>
        </p:nvCxnSpPr>
        <p:spPr>
          <a:xfrm>
            <a:off x="6073201" y="1086099"/>
            <a:ext cx="0" cy="4791552"/>
          </a:xfrm>
          <a:prstGeom prst="straightConnector1">
            <a:avLst/>
          </a:prstGeom>
          <a:noFill/>
          <a:ln w="9525" cap="flat" cmpd="sng">
            <a:solidFill>
              <a:srgbClr val="999999"/>
            </a:solidFill>
            <a:prstDash val="dot"/>
            <a:round/>
            <a:headEnd type="none" w="med" len="med"/>
            <a:tailEnd type="none" w="med" len="med"/>
          </a:ln>
        </p:spPr>
      </p:cxnSp>
      <p:sp>
        <p:nvSpPr>
          <p:cNvPr id="4" name="Pentagon 3">
            <a:extLst>
              <a:ext uri="{FF2B5EF4-FFF2-40B4-BE49-F238E27FC236}">
                <a16:creationId xmlns:a16="http://schemas.microsoft.com/office/drawing/2014/main" id="{D6F2D0EB-D699-0748-AA8B-C8D15EC08E22}"/>
              </a:ext>
            </a:extLst>
          </p:cNvPr>
          <p:cNvSpPr/>
          <p:nvPr/>
        </p:nvSpPr>
        <p:spPr>
          <a:xfrm>
            <a:off x="6352674" y="2375372"/>
            <a:ext cx="2717872" cy="705852"/>
          </a:xfrm>
          <a:prstGeom prst="homePlate">
            <a:avLst/>
          </a:prstGeom>
          <a:solidFill>
            <a:schemeClr val="accent5">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Quarterly</a:t>
            </a:r>
          </a:p>
        </p:txBody>
      </p:sp>
      <p:sp>
        <p:nvSpPr>
          <p:cNvPr id="5" name="Chevron 4">
            <a:extLst>
              <a:ext uri="{FF2B5EF4-FFF2-40B4-BE49-F238E27FC236}">
                <a16:creationId xmlns:a16="http://schemas.microsoft.com/office/drawing/2014/main" id="{DE38F592-A97B-9C43-95C3-9FA3F406855F}"/>
              </a:ext>
            </a:extLst>
          </p:cNvPr>
          <p:cNvSpPr/>
          <p:nvPr/>
        </p:nvSpPr>
        <p:spPr>
          <a:xfrm>
            <a:off x="9070546" y="2359329"/>
            <a:ext cx="2816654" cy="721895"/>
          </a:xfrm>
          <a:prstGeom prst="chevron">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Real Time </a:t>
            </a:r>
          </a:p>
        </p:txBody>
      </p:sp>
      <p:sp>
        <p:nvSpPr>
          <p:cNvPr id="14" name="Pentagon 13">
            <a:extLst>
              <a:ext uri="{FF2B5EF4-FFF2-40B4-BE49-F238E27FC236}">
                <a16:creationId xmlns:a16="http://schemas.microsoft.com/office/drawing/2014/main" id="{6D03BD6C-5932-C14E-9658-015151EE2A24}"/>
              </a:ext>
            </a:extLst>
          </p:cNvPr>
          <p:cNvSpPr/>
          <p:nvPr/>
        </p:nvSpPr>
        <p:spPr>
          <a:xfrm>
            <a:off x="6352674" y="3238888"/>
            <a:ext cx="2717872" cy="705852"/>
          </a:xfrm>
          <a:prstGeom prst="homePlate">
            <a:avLst/>
          </a:prstGeom>
          <a:solidFill>
            <a:schemeClr val="accent5">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Conversation</a:t>
            </a:r>
          </a:p>
        </p:txBody>
      </p:sp>
      <p:sp>
        <p:nvSpPr>
          <p:cNvPr id="15" name="Chevron 14">
            <a:extLst>
              <a:ext uri="{FF2B5EF4-FFF2-40B4-BE49-F238E27FC236}">
                <a16:creationId xmlns:a16="http://schemas.microsoft.com/office/drawing/2014/main" id="{A4B924C6-BB2C-7B45-8560-EA0A3238B2C0}"/>
              </a:ext>
            </a:extLst>
          </p:cNvPr>
          <p:cNvSpPr/>
          <p:nvPr/>
        </p:nvSpPr>
        <p:spPr>
          <a:xfrm>
            <a:off x="9070546" y="3254930"/>
            <a:ext cx="2816654" cy="721895"/>
          </a:xfrm>
          <a:prstGeom prst="chevron">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Collaboration</a:t>
            </a:r>
          </a:p>
        </p:txBody>
      </p:sp>
      <p:sp>
        <p:nvSpPr>
          <p:cNvPr id="19" name="Pentagon 18">
            <a:extLst>
              <a:ext uri="{FF2B5EF4-FFF2-40B4-BE49-F238E27FC236}">
                <a16:creationId xmlns:a16="http://schemas.microsoft.com/office/drawing/2014/main" id="{978E1D31-213F-4046-B436-75EC7012E237}"/>
              </a:ext>
            </a:extLst>
          </p:cNvPr>
          <p:cNvSpPr/>
          <p:nvPr/>
        </p:nvSpPr>
        <p:spPr>
          <a:xfrm>
            <a:off x="6352674" y="4118446"/>
            <a:ext cx="2717872" cy="705852"/>
          </a:xfrm>
          <a:prstGeom prst="homePlate">
            <a:avLst/>
          </a:prstGeom>
          <a:solidFill>
            <a:schemeClr val="accent5">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Insights</a:t>
            </a:r>
          </a:p>
        </p:txBody>
      </p:sp>
      <p:sp>
        <p:nvSpPr>
          <p:cNvPr id="20" name="Chevron 19">
            <a:extLst>
              <a:ext uri="{FF2B5EF4-FFF2-40B4-BE49-F238E27FC236}">
                <a16:creationId xmlns:a16="http://schemas.microsoft.com/office/drawing/2014/main" id="{C237CF3A-A728-BC40-BEF0-38C8DA6CDC93}"/>
              </a:ext>
            </a:extLst>
          </p:cNvPr>
          <p:cNvSpPr/>
          <p:nvPr/>
        </p:nvSpPr>
        <p:spPr>
          <a:xfrm>
            <a:off x="9070546" y="4134488"/>
            <a:ext cx="2816654" cy="721895"/>
          </a:xfrm>
          <a:prstGeom prst="chevron">
            <a:avLst/>
          </a:prstGeom>
          <a:solidFill>
            <a:schemeClr val="accent5">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Co-Create Outcome</a:t>
            </a:r>
          </a:p>
        </p:txBody>
      </p:sp>
      <p:sp>
        <p:nvSpPr>
          <p:cNvPr id="6" name="Rectangle 5">
            <a:extLst>
              <a:ext uri="{FF2B5EF4-FFF2-40B4-BE49-F238E27FC236}">
                <a16:creationId xmlns:a16="http://schemas.microsoft.com/office/drawing/2014/main" id="{ABF4CBE3-E308-1A48-B336-4A5413126D56}"/>
              </a:ext>
            </a:extLst>
          </p:cNvPr>
          <p:cNvSpPr/>
          <p:nvPr/>
        </p:nvSpPr>
        <p:spPr>
          <a:xfrm>
            <a:off x="7043010" y="1981266"/>
            <a:ext cx="906017" cy="338554"/>
          </a:xfrm>
          <a:prstGeom prst="rect">
            <a:avLst/>
          </a:prstGeom>
        </p:spPr>
        <p:txBody>
          <a:bodyPr wrap="none">
            <a:spAutoFit/>
          </a:bodyPr>
          <a:lstStyle/>
          <a:p>
            <a:r>
              <a:rPr lang="en-US" sz="1600" b="1" dirty="0">
                <a:solidFill>
                  <a:srgbClr val="434343"/>
                </a:solidFill>
                <a:latin typeface="Salesforce Sans"/>
                <a:ea typeface="Salesforce Sans"/>
                <a:cs typeface="Salesforce Sans"/>
                <a:sym typeface="Salesforce Sans"/>
              </a:rPr>
              <a:t>C.A.B’s </a:t>
            </a:r>
            <a:endParaRPr lang="en-US" sz="1600" b="1" dirty="0"/>
          </a:p>
        </p:txBody>
      </p:sp>
      <p:sp>
        <p:nvSpPr>
          <p:cNvPr id="21" name="Rectangle 20">
            <a:extLst>
              <a:ext uri="{FF2B5EF4-FFF2-40B4-BE49-F238E27FC236}">
                <a16:creationId xmlns:a16="http://schemas.microsoft.com/office/drawing/2014/main" id="{CD04D377-6101-DA4A-890B-B7F026E45F27}"/>
              </a:ext>
            </a:extLst>
          </p:cNvPr>
          <p:cNvSpPr/>
          <p:nvPr/>
        </p:nvSpPr>
        <p:spPr>
          <a:xfrm>
            <a:off x="9824853" y="1729312"/>
            <a:ext cx="1303562" cy="584775"/>
          </a:xfrm>
          <a:prstGeom prst="rect">
            <a:avLst/>
          </a:prstGeom>
        </p:spPr>
        <p:txBody>
          <a:bodyPr wrap="none">
            <a:spAutoFit/>
          </a:bodyPr>
          <a:lstStyle/>
          <a:p>
            <a:r>
              <a:rPr lang="en-US" sz="1600" b="1" dirty="0">
                <a:solidFill>
                  <a:srgbClr val="434343"/>
                </a:solidFill>
                <a:latin typeface="Salesforce Sans"/>
                <a:sym typeface="Salesforce Sans"/>
              </a:rPr>
              <a:t>Un Happy</a:t>
            </a:r>
          </a:p>
          <a:p>
            <a:r>
              <a:rPr lang="en-US" sz="1600" b="1" dirty="0">
                <a:solidFill>
                  <a:srgbClr val="434343"/>
                </a:solidFill>
                <a:latin typeface="Salesforce Sans"/>
                <a:sym typeface="Salesforce Sans"/>
              </a:rPr>
              <a:t>Customers </a:t>
            </a:r>
            <a:endParaRPr lang="en-US" sz="1600" b="1" dirty="0"/>
          </a:p>
        </p:txBody>
      </p:sp>
    </p:spTree>
    <p:extLst>
      <p:ext uri="{BB962C8B-B14F-4D97-AF65-F5344CB8AC3E}">
        <p14:creationId xmlns:p14="http://schemas.microsoft.com/office/powerpoint/2010/main" val="3978963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529;p310">
            <a:extLst>
              <a:ext uri="{FF2B5EF4-FFF2-40B4-BE49-F238E27FC236}">
                <a16:creationId xmlns:a16="http://schemas.microsoft.com/office/drawing/2014/main" id="{C808BBC8-EC56-C946-A811-DE9781FA480C}"/>
              </a:ext>
            </a:extLst>
          </p:cNvPr>
          <p:cNvSpPr txBox="1"/>
          <p:nvPr/>
        </p:nvSpPr>
        <p:spPr>
          <a:xfrm>
            <a:off x="4536875" y="1276934"/>
            <a:ext cx="6532178" cy="334296"/>
          </a:xfrm>
          <a:prstGeom prst="rect">
            <a:avLst/>
          </a:prstGeom>
          <a:noFill/>
          <a:ln>
            <a:noFill/>
          </a:ln>
        </p:spPr>
        <p:txBody>
          <a:bodyPr spcFirstLastPara="1" wrap="square" lIns="0" tIns="0" rIns="121875" bIns="121875" anchor="t" anchorCtr="0">
            <a:noAutofit/>
          </a:bodyPr>
          <a:lstStyle/>
          <a:p>
            <a:pPr>
              <a:lnSpc>
                <a:spcPct val="110000"/>
              </a:lnSpc>
              <a:spcAft>
                <a:spcPts val="1100"/>
              </a:spcAft>
            </a:pPr>
            <a:r>
              <a:rPr lang="en-US" sz="1100" dirty="0">
                <a:solidFill>
                  <a:schemeClr val="bg2">
                    <a:lumMod val="75000"/>
                  </a:schemeClr>
                </a:solidFill>
                <a:latin typeface="Salesforce Sans Light" panose="020B0305020202020203" pitchFamily="34" charset="77"/>
              </a:rPr>
              <a:t>Talent and corporate responsibility top list of CEO concerns in the wake of the COVID-19 crisis</a:t>
            </a:r>
          </a:p>
        </p:txBody>
      </p:sp>
      <p:cxnSp>
        <p:nvCxnSpPr>
          <p:cNvPr id="6" name="Google Shape;3530;p310">
            <a:extLst>
              <a:ext uri="{FF2B5EF4-FFF2-40B4-BE49-F238E27FC236}">
                <a16:creationId xmlns:a16="http://schemas.microsoft.com/office/drawing/2014/main" id="{9BD28379-DF2B-5348-846C-618C7B39E977}"/>
              </a:ext>
            </a:extLst>
          </p:cNvPr>
          <p:cNvCxnSpPr>
            <a:cxnSpLocks/>
          </p:cNvCxnSpPr>
          <p:nvPr/>
        </p:nvCxnSpPr>
        <p:spPr>
          <a:xfrm>
            <a:off x="4462889" y="1760681"/>
            <a:ext cx="3279878" cy="0"/>
          </a:xfrm>
          <a:prstGeom prst="straightConnector1">
            <a:avLst/>
          </a:prstGeom>
          <a:noFill/>
          <a:ln w="9525" cap="flat" cmpd="sng">
            <a:solidFill>
              <a:srgbClr val="D9D9D9"/>
            </a:solidFill>
            <a:prstDash val="solid"/>
            <a:round/>
            <a:headEnd type="none" w="med" len="med"/>
            <a:tailEnd type="none" w="med" len="med"/>
          </a:ln>
        </p:spPr>
      </p:cxnSp>
      <p:pic>
        <p:nvPicPr>
          <p:cNvPr id="8" name="Picture 7">
            <a:extLst>
              <a:ext uri="{FF2B5EF4-FFF2-40B4-BE49-F238E27FC236}">
                <a16:creationId xmlns:a16="http://schemas.microsoft.com/office/drawing/2014/main" id="{7BFCF740-0ED8-1145-9514-5E0883EB532B}"/>
              </a:ext>
            </a:extLst>
          </p:cNvPr>
          <p:cNvPicPr>
            <a:picLocks noChangeAspect="1"/>
          </p:cNvPicPr>
          <p:nvPr/>
        </p:nvPicPr>
        <p:blipFill>
          <a:blip r:embed="rId2"/>
          <a:stretch>
            <a:fillRect/>
          </a:stretch>
        </p:blipFill>
        <p:spPr>
          <a:xfrm>
            <a:off x="3702358" y="1261661"/>
            <a:ext cx="692537" cy="277015"/>
          </a:xfrm>
          <a:prstGeom prst="rect">
            <a:avLst/>
          </a:prstGeom>
        </p:spPr>
      </p:pic>
      <p:sp>
        <p:nvSpPr>
          <p:cNvPr id="9" name="Rectangle 8">
            <a:extLst>
              <a:ext uri="{FF2B5EF4-FFF2-40B4-BE49-F238E27FC236}">
                <a16:creationId xmlns:a16="http://schemas.microsoft.com/office/drawing/2014/main" id="{73E0D17D-843F-D24B-BCE7-6B6AC9C25411}"/>
              </a:ext>
            </a:extLst>
          </p:cNvPr>
          <p:cNvSpPr/>
          <p:nvPr/>
        </p:nvSpPr>
        <p:spPr>
          <a:xfrm>
            <a:off x="4462890" y="1502890"/>
            <a:ext cx="4337444" cy="215893"/>
          </a:xfrm>
          <a:prstGeom prst="rect">
            <a:avLst/>
          </a:prstGeom>
        </p:spPr>
        <p:txBody>
          <a:bodyPr wrap="square">
            <a:spAutoFit/>
          </a:bodyPr>
          <a:lstStyle/>
          <a:p>
            <a:r>
              <a:rPr lang="en-US" sz="800" b="1" dirty="0">
                <a:latin typeface="Salesforce Sans"/>
                <a:ea typeface="Salesforce Sans"/>
                <a:cs typeface="Salesforce Sans"/>
                <a:sym typeface="Salesforce Sans"/>
                <a:hlinkClick r:id="rId3"/>
              </a:rPr>
              <a:t>Amy Greenshields, Aug 25 2020 </a:t>
            </a:r>
            <a:r>
              <a:rPr lang="en-US" sz="800" b="1" i="1" dirty="0">
                <a:solidFill>
                  <a:srgbClr val="3EA1E0"/>
                </a:solidFill>
                <a:uFill>
                  <a:noFill/>
                </a:uFill>
                <a:latin typeface="Salesforce Sans"/>
                <a:ea typeface="Salesforce Sans"/>
                <a:cs typeface="Salesforce Sans"/>
                <a:sym typeface="Salesforce Sans"/>
                <a:hlinkClick r:id="rId3"/>
              </a:rPr>
              <a:t>view → </a:t>
            </a:r>
            <a:endParaRPr lang="en-US" sz="800" dirty="0"/>
          </a:p>
        </p:txBody>
      </p:sp>
      <p:sp>
        <p:nvSpPr>
          <p:cNvPr id="10" name="Google Shape;3529;p310">
            <a:extLst>
              <a:ext uri="{FF2B5EF4-FFF2-40B4-BE49-F238E27FC236}">
                <a16:creationId xmlns:a16="http://schemas.microsoft.com/office/drawing/2014/main" id="{91CE4605-B9B7-A141-B84D-54A3E5C91F5D}"/>
              </a:ext>
            </a:extLst>
          </p:cNvPr>
          <p:cNvSpPr txBox="1"/>
          <p:nvPr/>
        </p:nvSpPr>
        <p:spPr>
          <a:xfrm>
            <a:off x="4609560" y="4948289"/>
            <a:ext cx="6532178" cy="334296"/>
          </a:xfrm>
          <a:prstGeom prst="rect">
            <a:avLst/>
          </a:prstGeom>
          <a:noFill/>
          <a:ln>
            <a:noFill/>
          </a:ln>
        </p:spPr>
        <p:txBody>
          <a:bodyPr spcFirstLastPara="1" wrap="square" lIns="0" tIns="0" rIns="121875" bIns="121875" anchor="t" anchorCtr="0">
            <a:noAutofit/>
          </a:bodyPr>
          <a:lstStyle/>
          <a:p>
            <a:pPr>
              <a:lnSpc>
                <a:spcPct val="110000"/>
              </a:lnSpc>
              <a:spcAft>
                <a:spcPts val="1100"/>
              </a:spcAft>
            </a:pPr>
            <a:r>
              <a:rPr lang="en-US" sz="1100" dirty="0">
                <a:solidFill>
                  <a:schemeClr val="accent2">
                    <a:lumMod val="50000"/>
                  </a:schemeClr>
                </a:solidFill>
                <a:latin typeface="Salesforce Sans Light" panose="020B0305020202020203" pitchFamily="34" charset="77"/>
              </a:rPr>
              <a:t>Listen Up: How to Tune In to Customers and Turn Down the Noise</a:t>
            </a:r>
          </a:p>
          <a:p>
            <a:pPr>
              <a:lnSpc>
                <a:spcPct val="110000"/>
              </a:lnSpc>
              <a:spcAft>
                <a:spcPts val="1100"/>
              </a:spcAft>
            </a:pPr>
            <a:endParaRPr lang="en-US" sz="1100" dirty="0">
              <a:latin typeface="Salesforce Sans Thin" panose="020B0205020202020203" pitchFamily="34" charset="77"/>
            </a:endParaRPr>
          </a:p>
        </p:txBody>
      </p:sp>
      <p:cxnSp>
        <p:nvCxnSpPr>
          <p:cNvPr id="11" name="Google Shape;3530;p310">
            <a:extLst>
              <a:ext uri="{FF2B5EF4-FFF2-40B4-BE49-F238E27FC236}">
                <a16:creationId xmlns:a16="http://schemas.microsoft.com/office/drawing/2014/main" id="{DEC28549-D659-ED4A-9E90-A689F68A3708}"/>
              </a:ext>
            </a:extLst>
          </p:cNvPr>
          <p:cNvCxnSpPr>
            <a:cxnSpLocks/>
          </p:cNvCxnSpPr>
          <p:nvPr/>
        </p:nvCxnSpPr>
        <p:spPr>
          <a:xfrm>
            <a:off x="4609559" y="6197430"/>
            <a:ext cx="3279878" cy="0"/>
          </a:xfrm>
          <a:prstGeom prst="straightConnector1">
            <a:avLst/>
          </a:prstGeom>
          <a:noFill/>
          <a:ln w="9525" cap="flat" cmpd="sng">
            <a:solidFill>
              <a:srgbClr val="D9D9D9"/>
            </a:solidFill>
            <a:prstDash val="solid"/>
            <a:round/>
            <a:headEnd type="none" w="med" len="med"/>
            <a:tailEnd type="none" w="med" len="med"/>
          </a:ln>
        </p:spPr>
      </p:cxnSp>
      <p:sp>
        <p:nvSpPr>
          <p:cNvPr id="12" name="Rectangle 11">
            <a:extLst>
              <a:ext uri="{FF2B5EF4-FFF2-40B4-BE49-F238E27FC236}">
                <a16:creationId xmlns:a16="http://schemas.microsoft.com/office/drawing/2014/main" id="{A581DC0E-D46D-1845-9A52-1791905DB785}"/>
              </a:ext>
            </a:extLst>
          </p:cNvPr>
          <p:cNvSpPr/>
          <p:nvPr/>
        </p:nvSpPr>
        <p:spPr>
          <a:xfrm>
            <a:off x="4535575" y="5145351"/>
            <a:ext cx="4337444" cy="215893"/>
          </a:xfrm>
          <a:prstGeom prst="rect">
            <a:avLst/>
          </a:prstGeom>
        </p:spPr>
        <p:txBody>
          <a:bodyPr wrap="square">
            <a:spAutoFit/>
          </a:bodyPr>
          <a:lstStyle/>
          <a:p>
            <a:r>
              <a:rPr lang="en-US" sz="800" b="1" dirty="0">
                <a:latin typeface="Salesforce Sans"/>
                <a:ea typeface="Salesforce Sans"/>
                <a:cs typeface="Salesforce Sans"/>
                <a:sym typeface="Salesforce Sans"/>
                <a:hlinkClick r:id="rId4"/>
              </a:rPr>
              <a:t>Karen Mangia, Wiley 2020 </a:t>
            </a:r>
            <a:r>
              <a:rPr lang="en-US" sz="800" b="1" i="1" dirty="0">
                <a:solidFill>
                  <a:srgbClr val="3EA1E0"/>
                </a:solidFill>
                <a:uFill>
                  <a:noFill/>
                </a:uFill>
                <a:latin typeface="Salesforce Sans"/>
                <a:ea typeface="Salesforce Sans"/>
                <a:cs typeface="Salesforce Sans"/>
                <a:sym typeface="Salesforce Sans"/>
                <a:hlinkClick r:id="rId4"/>
              </a:rPr>
              <a:t>view → </a:t>
            </a:r>
            <a:endParaRPr lang="en-US" sz="800" dirty="0"/>
          </a:p>
        </p:txBody>
      </p:sp>
      <p:sp>
        <p:nvSpPr>
          <p:cNvPr id="13" name="Google Shape;3529;p310">
            <a:extLst>
              <a:ext uri="{FF2B5EF4-FFF2-40B4-BE49-F238E27FC236}">
                <a16:creationId xmlns:a16="http://schemas.microsoft.com/office/drawing/2014/main" id="{2B27532E-65A9-5D48-9C44-F6C922D0BF10}"/>
              </a:ext>
            </a:extLst>
          </p:cNvPr>
          <p:cNvSpPr txBox="1"/>
          <p:nvPr/>
        </p:nvSpPr>
        <p:spPr>
          <a:xfrm>
            <a:off x="4536875" y="3729825"/>
            <a:ext cx="6532178" cy="334296"/>
          </a:xfrm>
          <a:prstGeom prst="rect">
            <a:avLst/>
          </a:prstGeom>
          <a:noFill/>
          <a:ln>
            <a:noFill/>
          </a:ln>
        </p:spPr>
        <p:txBody>
          <a:bodyPr spcFirstLastPara="1" wrap="square" lIns="0" tIns="0" rIns="121875" bIns="121875" anchor="t" anchorCtr="0">
            <a:noAutofit/>
          </a:bodyPr>
          <a:lstStyle/>
          <a:p>
            <a:pPr fontAlgn="base"/>
            <a:r>
              <a:rPr lang="en-US" sz="1100" dirty="0">
                <a:solidFill>
                  <a:schemeClr val="bg2">
                    <a:lumMod val="75000"/>
                  </a:schemeClr>
                </a:solidFill>
                <a:latin typeface="Salesforce Sans Light" panose="020B0305020202020203" pitchFamily="34" charset="77"/>
              </a:rPr>
              <a:t>How We Decreased Time to Value At Gainsight By 66%</a:t>
            </a:r>
          </a:p>
          <a:p>
            <a:br>
              <a:rPr lang="en-US" sz="1100" dirty="0">
                <a:solidFill>
                  <a:schemeClr val="bg2">
                    <a:lumMod val="75000"/>
                  </a:schemeClr>
                </a:solidFill>
                <a:latin typeface="Salesforce Sans Light" panose="020B0305020202020203" pitchFamily="34" charset="77"/>
              </a:rPr>
            </a:br>
            <a:endParaRPr lang="en-US" sz="1100" dirty="0">
              <a:solidFill>
                <a:schemeClr val="bg2">
                  <a:lumMod val="75000"/>
                </a:schemeClr>
              </a:solidFill>
              <a:latin typeface="Salesforce Sans Light" panose="020B0305020202020203" pitchFamily="34" charset="77"/>
            </a:endParaRPr>
          </a:p>
        </p:txBody>
      </p:sp>
      <p:sp>
        <p:nvSpPr>
          <p:cNvPr id="14" name="Rectangle 13">
            <a:extLst>
              <a:ext uri="{FF2B5EF4-FFF2-40B4-BE49-F238E27FC236}">
                <a16:creationId xmlns:a16="http://schemas.microsoft.com/office/drawing/2014/main" id="{1B5B0785-2778-DA40-A6F2-18EAFF9FB34E}"/>
              </a:ext>
            </a:extLst>
          </p:cNvPr>
          <p:cNvSpPr/>
          <p:nvPr/>
        </p:nvSpPr>
        <p:spPr>
          <a:xfrm>
            <a:off x="4462889" y="3892601"/>
            <a:ext cx="5063058" cy="215893"/>
          </a:xfrm>
          <a:prstGeom prst="rect">
            <a:avLst/>
          </a:prstGeom>
        </p:spPr>
        <p:txBody>
          <a:bodyPr wrap="square">
            <a:spAutoFit/>
          </a:bodyPr>
          <a:lstStyle/>
          <a:p>
            <a:pPr fontAlgn="base"/>
            <a:r>
              <a:rPr lang="en-US" sz="800" b="1" dirty="0">
                <a:hlinkClick r:id="rId5" tooltip="Link with Ashvin Vaidyanathan"/>
              </a:rPr>
              <a:t>Ashvin</a:t>
            </a:r>
            <a:r>
              <a:rPr lang="en-US" sz="800" b="1" dirty="0">
                <a:hlinkClick r:id="rId6" tooltip="Link with Ashvin Vaidyanathan"/>
              </a:rPr>
              <a:t> </a:t>
            </a:r>
            <a:r>
              <a:rPr lang="en-US" sz="800" b="1" dirty="0">
                <a:hlinkClick r:id="rId5" tooltip="Link with Ashvin Vaidyanathan"/>
              </a:rPr>
              <a:t>vaidyanathan</a:t>
            </a:r>
            <a:r>
              <a:rPr lang="en-US" sz="800" dirty="0"/>
              <a:t> </a:t>
            </a:r>
            <a:r>
              <a:rPr lang="en-US" sz="800" b="1" dirty="0">
                <a:latin typeface="Salesforce Sans"/>
                <a:ea typeface="Salesforce Sans"/>
                <a:cs typeface="Salesforce Sans"/>
                <a:sym typeface="Salesforce Sans"/>
                <a:hlinkClick r:id="rId3"/>
              </a:rPr>
              <a:t> Sep </a:t>
            </a:r>
            <a:r>
              <a:rPr lang="en-US" sz="800" b="1" dirty="0">
                <a:latin typeface="Salesforce Sans"/>
                <a:ea typeface="Salesforce Sans"/>
                <a:cs typeface="Salesforce Sans"/>
                <a:sym typeface="Salesforce Sans"/>
                <a:hlinkClick r:id="rId5"/>
              </a:rPr>
              <a:t>21</a:t>
            </a:r>
            <a:r>
              <a:rPr lang="en-US" sz="800" b="1" dirty="0">
                <a:latin typeface="Salesforce Sans"/>
                <a:ea typeface="Salesforce Sans"/>
                <a:cs typeface="Salesforce Sans"/>
                <a:sym typeface="Salesforce Sans"/>
                <a:hlinkClick r:id="rId3"/>
              </a:rPr>
              <a:t> 2020 </a:t>
            </a:r>
            <a:r>
              <a:rPr lang="en-US" sz="800" b="1" i="1" dirty="0">
                <a:solidFill>
                  <a:srgbClr val="3EA1E0"/>
                </a:solidFill>
                <a:uFill>
                  <a:noFill/>
                </a:uFill>
                <a:latin typeface="Salesforce Sans"/>
                <a:ea typeface="Salesforce Sans"/>
                <a:cs typeface="Salesforce Sans"/>
                <a:sym typeface="Salesforce Sans"/>
                <a:hlinkClick r:id="rId3"/>
              </a:rPr>
              <a:t>view → </a:t>
            </a:r>
            <a:endParaRPr lang="en-US" sz="800" dirty="0"/>
          </a:p>
        </p:txBody>
      </p:sp>
      <p:cxnSp>
        <p:nvCxnSpPr>
          <p:cNvPr id="15" name="Google Shape;3530;p310">
            <a:extLst>
              <a:ext uri="{FF2B5EF4-FFF2-40B4-BE49-F238E27FC236}">
                <a16:creationId xmlns:a16="http://schemas.microsoft.com/office/drawing/2014/main" id="{5F64EB3A-905F-CA40-9A67-D1F4E45354EF}"/>
              </a:ext>
            </a:extLst>
          </p:cNvPr>
          <p:cNvCxnSpPr>
            <a:cxnSpLocks/>
          </p:cNvCxnSpPr>
          <p:nvPr/>
        </p:nvCxnSpPr>
        <p:spPr>
          <a:xfrm>
            <a:off x="4511015" y="4205084"/>
            <a:ext cx="3279878" cy="0"/>
          </a:xfrm>
          <a:prstGeom prst="straightConnector1">
            <a:avLst/>
          </a:prstGeom>
          <a:noFill/>
          <a:ln w="9525" cap="flat" cmpd="sng">
            <a:solidFill>
              <a:srgbClr val="D9D9D9"/>
            </a:solidFill>
            <a:prstDash val="solid"/>
            <a:round/>
            <a:headEnd type="none" w="med" len="med"/>
            <a:tailEnd type="none" w="med" len="med"/>
          </a:ln>
        </p:spPr>
      </p:cxnSp>
      <p:pic>
        <p:nvPicPr>
          <p:cNvPr id="16" name="Picture 15">
            <a:extLst>
              <a:ext uri="{FF2B5EF4-FFF2-40B4-BE49-F238E27FC236}">
                <a16:creationId xmlns:a16="http://schemas.microsoft.com/office/drawing/2014/main" id="{EED9550C-841B-7644-B1A0-19A330FE3C32}"/>
              </a:ext>
            </a:extLst>
          </p:cNvPr>
          <p:cNvPicPr>
            <a:picLocks noChangeAspect="1"/>
          </p:cNvPicPr>
          <p:nvPr/>
        </p:nvPicPr>
        <p:blipFill rotWithShape="1">
          <a:blip r:embed="rId7"/>
          <a:srcRect l="34528" t="-1609" r="32771"/>
          <a:stretch/>
        </p:blipFill>
        <p:spPr>
          <a:xfrm>
            <a:off x="4042613" y="4948289"/>
            <a:ext cx="320216" cy="522368"/>
          </a:xfrm>
          <a:prstGeom prst="rect">
            <a:avLst/>
          </a:prstGeom>
        </p:spPr>
      </p:pic>
      <p:sp>
        <p:nvSpPr>
          <p:cNvPr id="17" name="Google Shape;3620;p501">
            <a:extLst>
              <a:ext uri="{FF2B5EF4-FFF2-40B4-BE49-F238E27FC236}">
                <a16:creationId xmlns:a16="http://schemas.microsoft.com/office/drawing/2014/main" id="{F59CA8D9-00E8-9D46-B7A8-54B2BD739A38}"/>
              </a:ext>
            </a:extLst>
          </p:cNvPr>
          <p:cNvSpPr txBox="1"/>
          <p:nvPr/>
        </p:nvSpPr>
        <p:spPr>
          <a:xfrm>
            <a:off x="2974694" y="721730"/>
            <a:ext cx="2035455" cy="398831"/>
          </a:xfrm>
          <a:prstGeom prst="rect">
            <a:avLst/>
          </a:prstGeom>
          <a:noFill/>
          <a:ln>
            <a:noFill/>
          </a:ln>
        </p:spPr>
        <p:txBody>
          <a:bodyPr spcFirstLastPara="1" wrap="square" lIns="121875" tIns="121875" rIns="121875" bIns="121875" anchor="ctr" anchorCtr="0">
            <a:noAutofit/>
          </a:bodyPr>
          <a:lstStyle/>
          <a:p>
            <a:pPr marL="0" lvl="0" indent="0" algn="ctr" rtl="0">
              <a:lnSpc>
                <a:spcPct val="100000"/>
              </a:lnSpc>
              <a:spcBef>
                <a:spcPts val="1500"/>
              </a:spcBef>
              <a:spcAft>
                <a:spcPts val="400"/>
              </a:spcAft>
              <a:buNone/>
            </a:pPr>
            <a:r>
              <a:rPr lang="en-US" sz="1500" b="1" dirty="0">
                <a:solidFill>
                  <a:srgbClr val="0070C0"/>
                </a:solidFill>
                <a:latin typeface="Salesforce Sans Light" panose="020B0305020202020203" pitchFamily="34" charset="77"/>
                <a:ea typeface="Salesforce Sans"/>
                <a:cs typeface="Salesforce Sans"/>
                <a:sym typeface="Salesforce Sans"/>
              </a:rPr>
              <a:t>Research/Articles</a:t>
            </a:r>
            <a:endParaRPr sz="1500" b="1" dirty="0">
              <a:solidFill>
                <a:srgbClr val="0070C0"/>
              </a:solidFill>
              <a:latin typeface="Salesforce Sans Light" panose="020B0305020202020203" pitchFamily="34" charset="77"/>
              <a:ea typeface="Salesforce Sans"/>
              <a:cs typeface="Salesforce Sans"/>
              <a:sym typeface="Salesforce Sans"/>
            </a:endParaRPr>
          </a:p>
        </p:txBody>
      </p:sp>
      <p:sp>
        <p:nvSpPr>
          <p:cNvPr id="19" name="Google Shape;3620;p501">
            <a:extLst>
              <a:ext uri="{FF2B5EF4-FFF2-40B4-BE49-F238E27FC236}">
                <a16:creationId xmlns:a16="http://schemas.microsoft.com/office/drawing/2014/main" id="{306B6FB3-C675-304E-B481-9F42B7928C1B}"/>
              </a:ext>
            </a:extLst>
          </p:cNvPr>
          <p:cNvSpPr txBox="1"/>
          <p:nvPr/>
        </p:nvSpPr>
        <p:spPr>
          <a:xfrm>
            <a:off x="3241887" y="4295946"/>
            <a:ext cx="1420200" cy="388200"/>
          </a:xfrm>
          <a:prstGeom prst="rect">
            <a:avLst/>
          </a:prstGeom>
          <a:noFill/>
          <a:ln>
            <a:noFill/>
          </a:ln>
        </p:spPr>
        <p:txBody>
          <a:bodyPr spcFirstLastPara="1" wrap="square" lIns="121875" tIns="121875" rIns="121875" bIns="121875" anchor="ctr" anchorCtr="0">
            <a:noAutofit/>
          </a:bodyPr>
          <a:lstStyle/>
          <a:p>
            <a:pPr marL="0" lvl="0" indent="0" rtl="0">
              <a:lnSpc>
                <a:spcPct val="100000"/>
              </a:lnSpc>
              <a:spcBef>
                <a:spcPts val="1500"/>
              </a:spcBef>
              <a:spcAft>
                <a:spcPts val="400"/>
              </a:spcAft>
              <a:buNone/>
            </a:pPr>
            <a:r>
              <a:rPr lang="en-US" sz="1500" b="1" dirty="0">
                <a:solidFill>
                  <a:srgbClr val="0070C0"/>
                </a:solidFill>
                <a:latin typeface="Salesforce Sans Light" panose="020B0305020202020203" pitchFamily="34" charset="77"/>
                <a:ea typeface="Salesforce Sans"/>
                <a:cs typeface="Salesforce Sans"/>
                <a:sym typeface="Salesforce Sans"/>
              </a:rPr>
              <a:t>Books</a:t>
            </a:r>
            <a:endParaRPr sz="1500" b="1" dirty="0">
              <a:solidFill>
                <a:srgbClr val="0070C0"/>
              </a:solidFill>
              <a:latin typeface="Salesforce Sans Light" panose="020B0305020202020203" pitchFamily="34" charset="77"/>
              <a:ea typeface="Salesforce Sans"/>
              <a:cs typeface="Salesforce Sans"/>
              <a:sym typeface="Salesforce Sans"/>
            </a:endParaRPr>
          </a:p>
        </p:txBody>
      </p:sp>
      <p:pic>
        <p:nvPicPr>
          <p:cNvPr id="20" name="Picture 19">
            <a:extLst>
              <a:ext uri="{FF2B5EF4-FFF2-40B4-BE49-F238E27FC236}">
                <a16:creationId xmlns:a16="http://schemas.microsoft.com/office/drawing/2014/main" id="{FC139DE9-2803-F848-9CF1-A60C14D6D17A}"/>
              </a:ext>
            </a:extLst>
          </p:cNvPr>
          <p:cNvPicPr>
            <a:picLocks noChangeAspect="1"/>
          </p:cNvPicPr>
          <p:nvPr/>
        </p:nvPicPr>
        <p:blipFill>
          <a:blip r:embed="rId8"/>
          <a:stretch>
            <a:fillRect/>
          </a:stretch>
        </p:blipFill>
        <p:spPr>
          <a:xfrm>
            <a:off x="3684795" y="1735046"/>
            <a:ext cx="884342" cy="663257"/>
          </a:xfrm>
          <a:prstGeom prst="rect">
            <a:avLst/>
          </a:prstGeom>
        </p:spPr>
      </p:pic>
      <p:sp>
        <p:nvSpPr>
          <p:cNvPr id="21" name="Google Shape;3529;p310">
            <a:extLst>
              <a:ext uri="{FF2B5EF4-FFF2-40B4-BE49-F238E27FC236}">
                <a16:creationId xmlns:a16="http://schemas.microsoft.com/office/drawing/2014/main" id="{086E9EA1-0946-034B-AD8E-6899E11047A2}"/>
              </a:ext>
            </a:extLst>
          </p:cNvPr>
          <p:cNvSpPr txBox="1"/>
          <p:nvPr/>
        </p:nvSpPr>
        <p:spPr>
          <a:xfrm>
            <a:off x="4536875" y="1875579"/>
            <a:ext cx="6532178" cy="334296"/>
          </a:xfrm>
          <a:prstGeom prst="rect">
            <a:avLst/>
          </a:prstGeom>
          <a:noFill/>
          <a:ln>
            <a:noFill/>
          </a:ln>
        </p:spPr>
        <p:txBody>
          <a:bodyPr spcFirstLastPara="1" wrap="square" lIns="0" tIns="0" rIns="121875" bIns="121875" anchor="t" anchorCtr="0">
            <a:noAutofit/>
          </a:bodyPr>
          <a:lstStyle/>
          <a:p>
            <a:pPr>
              <a:lnSpc>
                <a:spcPct val="110000"/>
              </a:lnSpc>
              <a:spcAft>
                <a:spcPts val="1100"/>
              </a:spcAft>
            </a:pPr>
            <a:r>
              <a:rPr lang="en-US" sz="1100" dirty="0">
                <a:solidFill>
                  <a:schemeClr val="bg2">
                    <a:lumMod val="75000"/>
                  </a:schemeClr>
                </a:solidFill>
                <a:latin typeface="Salesforce Sans Light" panose="020B0305020202020203" pitchFamily="34" charset="77"/>
              </a:rPr>
              <a:t>CEO’s Curbed Confidence Spells caution </a:t>
            </a:r>
          </a:p>
        </p:txBody>
      </p:sp>
      <p:cxnSp>
        <p:nvCxnSpPr>
          <p:cNvPr id="22" name="Google Shape;3530;p310">
            <a:extLst>
              <a:ext uri="{FF2B5EF4-FFF2-40B4-BE49-F238E27FC236}">
                <a16:creationId xmlns:a16="http://schemas.microsoft.com/office/drawing/2014/main" id="{A42E14F7-C90F-3640-89B9-56EEBA7E327E}"/>
              </a:ext>
            </a:extLst>
          </p:cNvPr>
          <p:cNvCxnSpPr>
            <a:cxnSpLocks/>
          </p:cNvCxnSpPr>
          <p:nvPr/>
        </p:nvCxnSpPr>
        <p:spPr>
          <a:xfrm>
            <a:off x="4511015" y="2299600"/>
            <a:ext cx="3279878" cy="0"/>
          </a:xfrm>
          <a:prstGeom prst="straightConnector1">
            <a:avLst/>
          </a:prstGeom>
          <a:noFill/>
          <a:ln w="9525" cap="flat" cmpd="sng">
            <a:solidFill>
              <a:srgbClr val="D9D9D9"/>
            </a:solidFill>
            <a:prstDash val="solid"/>
            <a:round/>
            <a:headEnd type="none" w="med" len="med"/>
            <a:tailEnd type="none" w="med" len="med"/>
          </a:ln>
        </p:spPr>
      </p:cxnSp>
      <p:sp>
        <p:nvSpPr>
          <p:cNvPr id="23" name="Rectangle 22">
            <a:extLst>
              <a:ext uri="{FF2B5EF4-FFF2-40B4-BE49-F238E27FC236}">
                <a16:creationId xmlns:a16="http://schemas.microsoft.com/office/drawing/2014/main" id="{C9671437-3741-1B41-B110-B12DB3DAC330}"/>
              </a:ext>
            </a:extLst>
          </p:cNvPr>
          <p:cNvSpPr/>
          <p:nvPr/>
        </p:nvSpPr>
        <p:spPr>
          <a:xfrm>
            <a:off x="4462890" y="2020005"/>
            <a:ext cx="4337444" cy="215893"/>
          </a:xfrm>
          <a:prstGeom prst="rect">
            <a:avLst/>
          </a:prstGeom>
        </p:spPr>
        <p:txBody>
          <a:bodyPr wrap="square">
            <a:spAutoFit/>
          </a:bodyPr>
          <a:lstStyle/>
          <a:p>
            <a:r>
              <a:rPr lang="en-US" sz="800" b="1" dirty="0">
                <a:latin typeface="Salesforce Sans"/>
                <a:ea typeface="Salesforce Sans"/>
                <a:cs typeface="Salesforce Sans"/>
                <a:sym typeface="Salesforce Sans"/>
                <a:hlinkClick r:id="rId9"/>
              </a:rPr>
              <a:t>22</a:t>
            </a:r>
            <a:r>
              <a:rPr lang="en-US" sz="800" b="1" baseline="30000" dirty="0">
                <a:latin typeface="Salesforce Sans"/>
                <a:ea typeface="Salesforce Sans"/>
                <a:cs typeface="Salesforce Sans"/>
                <a:sym typeface="Salesforce Sans"/>
                <a:hlinkClick r:id="rId9"/>
              </a:rPr>
              <a:t>nd</a:t>
            </a:r>
            <a:r>
              <a:rPr lang="en-US" sz="800" b="1" dirty="0">
                <a:latin typeface="Salesforce Sans"/>
                <a:ea typeface="Salesforce Sans"/>
                <a:cs typeface="Salesforce Sans"/>
                <a:sym typeface="Salesforce Sans"/>
                <a:hlinkClick r:id="rId9"/>
              </a:rPr>
              <a:t> Annual CEO Survey </a:t>
            </a:r>
            <a:r>
              <a:rPr lang="en-US" sz="800" b="1" i="1" dirty="0">
                <a:solidFill>
                  <a:srgbClr val="3EA1E0"/>
                </a:solidFill>
                <a:uFill>
                  <a:noFill/>
                </a:uFill>
                <a:latin typeface="Salesforce Sans"/>
                <a:ea typeface="Salesforce Sans"/>
                <a:cs typeface="Salesforce Sans"/>
                <a:sym typeface="Salesforce Sans"/>
                <a:hlinkClick r:id="rId9"/>
              </a:rPr>
              <a:t>view → </a:t>
            </a:r>
            <a:endParaRPr lang="en-US" sz="800" dirty="0"/>
          </a:p>
        </p:txBody>
      </p:sp>
      <p:pic>
        <p:nvPicPr>
          <p:cNvPr id="24" name="Picture 23">
            <a:extLst>
              <a:ext uri="{FF2B5EF4-FFF2-40B4-BE49-F238E27FC236}">
                <a16:creationId xmlns:a16="http://schemas.microsoft.com/office/drawing/2014/main" id="{01D000BA-D51A-F742-99F8-533CE8F7C67A}"/>
              </a:ext>
            </a:extLst>
          </p:cNvPr>
          <p:cNvPicPr>
            <a:picLocks noChangeAspect="1"/>
          </p:cNvPicPr>
          <p:nvPr/>
        </p:nvPicPr>
        <p:blipFill>
          <a:blip r:embed="rId10"/>
          <a:stretch>
            <a:fillRect/>
          </a:stretch>
        </p:blipFill>
        <p:spPr>
          <a:xfrm>
            <a:off x="4026569" y="2478283"/>
            <a:ext cx="368326" cy="368326"/>
          </a:xfrm>
          <a:prstGeom prst="rect">
            <a:avLst/>
          </a:prstGeom>
        </p:spPr>
      </p:pic>
      <p:sp>
        <p:nvSpPr>
          <p:cNvPr id="25" name="Google Shape;3529;p310">
            <a:extLst>
              <a:ext uri="{FF2B5EF4-FFF2-40B4-BE49-F238E27FC236}">
                <a16:creationId xmlns:a16="http://schemas.microsoft.com/office/drawing/2014/main" id="{7F733BAC-F870-1F41-BB45-4E3ED88805C1}"/>
              </a:ext>
            </a:extLst>
          </p:cNvPr>
          <p:cNvSpPr txBox="1"/>
          <p:nvPr/>
        </p:nvSpPr>
        <p:spPr>
          <a:xfrm>
            <a:off x="4535575" y="2455973"/>
            <a:ext cx="6189790" cy="413875"/>
          </a:xfrm>
          <a:prstGeom prst="rect">
            <a:avLst/>
          </a:prstGeom>
          <a:noFill/>
          <a:ln>
            <a:noFill/>
          </a:ln>
        </p:spPr>
        <p:txBody>
          <a:bodyPr spcFirstLastPara="1" wrap="square" lIns="0" tIns="0" rIns="121875" bIns="121875" anchor="t" anchorCtr="0">
            <a:noAutofit/>
          </a:bodyPr>
          <a:lstStyle/>
          <a:p>
            <a:r>
              <a:rPr lang="en-US" sz="1100" dirty="0">
                <a:solidFill>
                  <a:schemeClr val="bg2">
                    <a:lumMod val="75000"/>
                  </a:schemeClr>
                </a:solidFill>
                <a:latin typeface="Salesforce Sans Light" panose="020B0305020202020203" pitchFamily="34" charset="77"/>
              </a:rPr>
              <a:t>The Experience Equation: How Happy Employees and Customers Accelerate Growth</a:t>
            </a:r>
          </a:p>
        </p:txBody>
      </p:sp>
      <p:cxnSp>
        <p:nvCxnSpPr>
          <p:cNvPr id="26" name="Google Shape;3530;p310">
            <a:extLst>
              <a:ext uri="{FF2B5EF4-FFF2-40B4-BE49-F238E27FC236}">
                <a16:creationId xmlns:a16="http://schemas.microsoft.com/office/drawing/2014/main" id="{871540E3-1D18-A349-8ADD-6C8239185082}"/>
              </a:ext>
            </a:extLst>
          </p:cNvPr>
          <p:cNvCxnSpPr>
            <a:cxnSpLocks/>
          </p:cNvCxnSpPr>
          <p:nvPr/>
        </p:nvCxnSpPr>
        <p:spPr>
          <a:xfrm>
            <a:off x="4511015" y="2935081"/>
            <a:ext cx="3279878" cy="0"/>
          </a:xfrm>
          <a:prstGeom prst="straightConnector1">
            <a:avLst/>
          </a:prstGeom>
          <a:noFill/>
          <a:ln w="9525" cap="flat" cmpd="sng">
            <a:solidFill>
              <a:srgbClr val="D9D9D9"/>
            </a:solidFill>
            <a:prstDash val="solid"/>
            <a:round/>
            <a:headEnd type="none" w="med" len="med"/>
            <a:tailEnd type="none" w="med" len="med"/>
          </a:ln>
        </p:spPr>
      </p:cxnSp>
      <p:sp>
        <p:nvSpPr>
          <p:cNvPr id="27" name="Rectangle 26">
            <a:extLst>
              <a:ext uri="{FF2B5EF4-FFF2-40B4-BE49-F238E27FC236}">
                <a16:creationId xmlns:a16="http://schemas.microsoft.com/office/drawing/2014/main" id="{4E43D927-C844-1349-AD6C-DA6883BC1449}"/>
              </a:ext>
            </a:extLst>
          </p:cNvPr>
          <p:cNvSpPr/>
          <p:nvPr/>
        </p:nvSpPr>
        <p:spPr>
          <a:xfrm>
            <a:off x="4462890" y="2672888"/>
            <a:ext cx="4337444" cy="215893"/>
          </a:xfrm>
          <a:prstGeom prst="rect">
            <a:avLst/>
          </a:prstGeom>
        </p:spPr>
        <p:txBody>
          <a:bodyPr wrap="square">
            <a:spAutoFit/>
          </a:bodyPr>
          <a:lstStyle/>
          <a:p>
            <a:r>
              <a:rPr lang="en-US" sz="800" b="1" dirty="0">
                <a:latin typeface="Salesforce Sans"/>
                <a:ea typeface="Salesforce Sans"/>
                <a:cs typeface="Salesforce Sans"/>
                <a:sym typeface="Salesforce Sans"/>
                <a:hlinkClick r:id="rId11"/>
              </a:rPr>
              <a:t>Tiffani Bova 2020 </a:t>
            </a:r>
            <a:r>
              <a:rPr lang="en-US" sz="800" b="1" i="1" dirty="0">
                <a:solidFill>
                  <a:srgbClr val="3EA1E0"/>
                </a:solidFill>
                <a:uFill>
                  <a:noFill/>
                </a:uFill>
                <a:latin typeface="Salesforce Sans"/>
                <a:ea typeface="Salesforce Sans"/>
                <a:cs typeface="Salesforce Sans"/>
                <a:sym typeface="Salesforce Sans"/>
                <a:hlinkClick r:id="rId11"/>
              </a:rPr>
              <a:t>view → </a:t>
            </a:r>
            <a:endParaRPr lang="en-US" sz="800" dirty="0"/>
          </a:p>
        </p:txBody>
      </p:sp>
      <p:pic>
        <p:nvPicPr>
          <p:cNvPr id="28" name="Picture 27">
            <a:extLst>
              <a:ext uri="{FF2B5EF4-FFF2-40B4-BE49-F238E27FC236}">
                <a16:creationId xmlns:a16="http://schemas.microsoft.com/office/drawing/2014/main" id="{5CD274A0-42CE-A54D-91B6-02A8986DA187}"/>
              </a:ext>
            </a:extLst>
          </p:cNvPr>
          <p:cNvPicPr>
            <a:picLocks noChangeAspect="1"/>
          </p:cNvPicPr>
          <p:nvPr/>
        </p:nvPicPr>
        <p:blipFill>
          <a:blip r:embed="rId12"/>
          <a:stretch>
            <a:fillRect/>
          </a:stretch>
        </p:blipFill>
        <p:spPr>
          <a:xfrm>
            <a:off x="3482713" y="3893654"/>
            <a:ext cx="886020" cy="191971"/>
          </a:xfrm>
          <a:prstGeom prst="rect">
            <a:avLst/>
          </a:prstGeom>
        </p:spPr>
      </p:pic>
      <p:pic>
        <p:nvPicPr>
          <p:cNvPr id="29" name="Picture 28">
            <a:extLst>
              <a:ext uri="{FF2B5EF4-FFF2-40B4-BE49-F238E27FC236}">
                <a16:creationId xmlns:a16="http://schemas.microsoft.com/office/drawing/2014/main" id="{07BBEAEE-BB0A-D648-B3FD-9F6E02E76F90}"/>
              </a:ext>
            </a:extLst>
          </p:cNvPr>
          <p:cNvPicPr>
            <a:picLocks noChangeAspect="1"/>
          </p:cNvPicPr>
          <p:nvPr/>
        </p:nvPicPr>
        <p:blipFill>
          <a:blip r:embed="rId13"/>
          <a:stretch>
            <a:fillRect/>
          </a:stretch>
        </p:blipFill>
        <p:spPr>
          <a:xfrm>
            <a:off x="4042612" y="5703968"/>
            <a:ext cx="328413" cy="493462"/>
          </a:xfrm>
          <a:prstGeom prst="rect">
            <a:avLst/>
          </a:prstGeom>
        </p:spPr>
      </p:pic>
      <p:sp>
        <p:nvSpPr>
          <p:cNvPr id="30" name="Google Shape;3529;p310">
            <a:extLst>
              <a:ext uri="{FF2B5EF4-FFF2-40B4-BE49-F238E27FC236}">
                <a16:creationId xmlns:a16="http://schemas.microsoft.com/office/drawing/2014/main" id="{EC72219E-0E4E-5344-BBE5-2BF0A5FF6E17}"/>
              </a:ext>
            </a:extLst>
          </p:cNvPr>
          <p:cNvSpPr txBox="1"/>
          <p:nvPr/>
        </p:nvSpPr>
        <p:spPr>
          <a:xfrm>
            <a:off x="4609559" y="5625735"/>
            <a:ext cx="7956455" cy="354784"/>
          </a:xfrm>
          <a:prstGeom prst="rect">
            <a:avLst/>
          </a:prstGeom>
          <a:noFill/>
          <a:ln>
            <a:noFill/>
          </a:ln>
        </p:spPr>
        <p:txBody>
          <a:bodyPr spcFirstLastPara="1" wrap="square" lIns="0" tIns="0" rIns="121875" bIns="121875" anchor="t" anchorCtr="0">
            <a:noAutofit/>
          </a:bodyPr>
          <a:lstStyle/>
          <a:p>
            <a:pPr>
              <a:lnSpc>
                <a:spcPct val="110000"/>
              </a:lnSpc>
              <a:spcAft>
                <a:spcPts val="1100"/>
              </a:spcAft>
            </a:pPr>
            <a:r>
              <a:rPr lang="en-US" sz="1100" dirty="0">
                <a:solidFill>
                  <a:schemeClr val="accent2">
                    <a:lumMod val="50000"/>
                  </a:schemeClr>
                </a:solidFill>
                <a:latin typeface="Salesforce Sans Light" panose="020B0305020202020203" pitchFamily="34" charset="77"/>
              </a:rPr>
              <a:t>Context Marketing Revolution: How to break through and motivate buyers in the age of infinite media</a:t>
            </a:r>
          </a:p>
          <a:p>
            <a:pPr>
              <a:lnSpc>
                <a:spcPct val="110000"/>
              </a:lnSpc>
              <a:spcAft>
                <a:spcPts val="1100"/>
              </a:spcAft>
            </a:pPr>
            <a:endParaRPr lang="en-US" sz="1100" dirty="0">
              <a:latin typeface="Salesforce Sans Thin" panose="020B0205020202020203" pitchFamily="34" charset="77"/>
            </a:endParaRPr>
          </a:p>
        </p:txBody>
      </p:sp>
      <p:sp>
        <p:nvSpPr>
          <p:cNvPr id="31" name="Rectangle 30">
            <a:extLst>
              <a:ext uri="{FF2B5EF4-FFF2-40B4-BE49-F238E27FC236}">
                <a16:creationId xmlns:a16="http://schemas.microsoft.com/office/drawing/2014/main" id="{BDB97F2D-38E7-A24F-AB5B-F505AFA68A4C}"/>
              </a:ext>
            </a:extLst>
          </p:cNvPr>
          <p:cNvSpPr/>
          <p:nvPr/>
        </p:nvSpPr>
        <p:spPr>
          <a:xfrm>
            <a:off x="4535575" y="5840637"/>
            <a:ext cx="4337444" cy="215893"/>
          </a:xfrm>
          <a:prstGeom prst="rect">
            <a:avLst/>
          </a:prstGeom>
        </p:spPr>
        <p:txBody>
          <a:bodyPr wrap="square">
            <a:spAutoFit/>
          </a:bodyPr>
          <a:lstStyle/>
          <a:p>
            <a:r>
              <a:rPr lang="en-US" sz="800" b="1" dirty="0">
                <a:latin typeface="Salesforce Sans"/>
                <a:ea typeface="Salesforce Sans"/>
                <a:cs typeface="Salesforce Sans"/>
                <a:sym typeface="Salesforce Sans"/>
                <a:hlinkClick r:id="rId14"/>
              </a:rPr>
              <a:t>Mathew Sweezey, HBR 2020 </a:t>
            </a:r>
            <a:r>
              <a:rPr lang="en-US" sz="800" b="1" i="1" dirty="0">
                <a:solidFill>
                  <a:srgbClr val="3EA1E0"/>
                </a:solidFill>
                <a:uFill>
                  <a:noFill/>
                </a:uFill>
                <a:latin typeface="Salesforce Sans"/>
                <a:ea typeface="Salesforce Sans"/>
                <a:cs typeface="Salesforce Sans"/>
                <a:sym typeface="Salesforce Sans"/>
                <a:hlinkClick r:id="rId14"/>
              </a:rPr>
              <a:t>view → </a:t>
            </a:r>
            <a:endParaRPr lang="en-US" sz="800" dirty="0"/>
          </a:p>
        </p:txBody>
      </p:sp>
      <p:pic>
        <p:nvPicPr>
          <p:cNvPr id="3" name="Picture 2">
            <a:extLst>
              <a:ext uri="{FF2B5EF4-FFF2-40B4-BE49-F238E27FC236}">
                <a16:creationId xmlns:a16="http://schemas.microsoft.com/office/drawing/2014/main" id="{76B7AE31-836B-1743-BED0-8A539E03C181}"/>
              </a:ext>
            </a:extLst>
          </p:cNvPr>
          <p:cNvPicPr>
            <a:picLocks noChangeAspect="1"/>
          </p:cNvPicPr>
          <p:nvPr/>
        </p:nvPicPr>
        <p:blipFill>
          <a:blip r:embed="rId15"/>
          <a:stretch>
            <a:fillRect/>
          </a:stretch>
        </p:blipFill>
        <p:spPr>
          <a:xfrm>
            <a:off x="3938080" y="3179765"/>
            <a:ext cx="501328" cy="334719"/>
          </a:xfrm>
          <a:prstGeom prst="rect">
            <a:avLst/>
          </a:prstGeom>
        </p:spPr>
      </p:pic>
      <p:sp>
        <p:nvSpPr>
          <p:cNvPr id="32" name="Google Shape;3529;p310">
            <a:extLst>
              <a:ext uri="{FF2B5EF4-FFF2-40B4-BE49-F238E27FC236}">
                <a16:creationId xmlns:a16="http://schemas.microsoft.com/office/drawing/2014/main" id="{2915C9E0-0FC2-774A-9A0C-991AF4E30890}"/>
              </a:ext>
            </a:extLst>
          </p:cNvPr>
          <p:cNvSpPr txBox="1"/>
          <p:nvPr/>
        </p:nvSpPr>
        <p:spPr>
          <a:xfrm>
            <a:off x="4536875" y="3188225"/>
            <a:ext cx="6532178" cy="334296"/>
          </a:xfrm>
          <a:prstGeom prst="rect">
            <a:avLst/>
          </a:prstGeom>
          <a:noFill/>
          <a:ln>
            <a:noFill/>
          </a:ln>
        </p:spPr>
        <p:txBody>
          <a:bodyPr spcFirstLastPara="1" wrap="square" lIns="0" tIns="0" rIns="121875" bIns="121875" anchor="t" anchorCtr="0">
            <a:noAutofit/>
          </a:bodyPr>
          <a:lstStyle/>
          <a:p>
            <a:pPr fontAlgn="base"/>
            <a:r>
              <a:rPr lang="en-US" sz="1100" dirty="0">
                <a:solidFill>
                  <a:schemeClr val="bg2">
                    <a:lumMod val="75000"/>
                  </a:schemeClr>
                </a:solidFill>
                <a:latin typeface="Salesforce Sans Light" panose="020B0305020202020203" pitchFamily="34" charset="77"/>
              </a:rPr>
              <a:t>The State of the Connected Customer 2020 – Salesforce </a:t>
            </a:r>
          </a:p>
          <a:p>
            <a:br>
              <a:rPr lang="en-US" sz="1100" dirty="0">
                <a:solidFill>
                  <a:schemeClr val="bg2">
                    <a:lumMod val="75000"/>
                  </a:schemeClr>
                </a:solidFill>
                <a:latin typeface="Salesforce Sans Light" panose="020B0305020202020203" pitchFamily="34" charset="77"/>
              </a:rPr>
            </a:br>
            <a:endParaRPr lang="en-US" sz="1100" dirty="0">
              <a:solidFill>
                <a:schemeClr val="bg2">
                  <a:lumMod val="75000"/>
                </a:schemeClr>
              </a:solidFill>
              <a:latin typeface="Salesforce Sans Light" panose="020B0305020202020203" pitchFamily="34" charset="77"/>
            </a:endParaRPr>
          </a:p>
        </p:txBody>
      </p:sp>
      <p:sp>
        <p:nvSpPr>
          <p:cNvPr id="33" name="Rectangle 32">
            <a:extLst>
              <a:ext uri="{FF2B5EF4-FFF2-40B4-BE49-F238E27FC236}">
                <a16:creationId xmlns:a16="http://schemas.microsoft.com/office/drawing/2014/main" id="{836B0FDE-2D85-A949-97DD-21BFAE6799D8}"/>
              </a:ext>
            </a:extLst>
          </p:cNvPr>
          <p:cNvSpPr/>
          <p:nvPr/>
        </p:nvSpPr>
        <p:spPr>
          <a:xfrm>
            <a:off x="4462889" y="3351001"/>
            <a:ext cx="5063058" cy="215893"/>
          </a:xfrm>
          <a:prstGeom prst="rect">
            <a:avLst/>
          </a:prstGeom>
        </p:spPr>
        <p:txBody>
          <a:bodyPr wrap="square">
            <a:spAutoFit/>
          </a:bodyPr>
          <a:lstStyle/>
          <a:p>
            <a:pPr fontAlgn="base"/>
            <a:r>
              <a:rPr lang="en-US" sz="800" b="1" u="sng" dirty="0">
                <a:solidFill>
                  <a:schemeClr val="accent5">
                    <a:lumMod val="75000"/>
                  </a:schemeClr>
                </a:solidFill>
                <a:latin typeface="Salesforce Sans"/>
                <a:ea typeface="Salesforce Sans"/>
                <a:cs typeface="Salesforce Sans"/>
                <a:sym typeface="Salesforce Sans"/>
                <a:hlinkClick r:id="rId3">
                  <a:extLst>
                    <a:ext uri="{A12FA001-AC4F-418D-AE19-62706E023703}">
                      <ahyp:hlinkClr xmlns:ahyp="http://schemas.microsoft.com/office/drawing/2018/hyperlinkcolor" val="tx"/>
                    </a:ext>
                  </a:extLst>
                </a:hlinkClick>
              </a:rPr>
              <a:t>SOCC </a:t>
            </a:r>
            <a:r>
              <a:rPr lang="en-US" sz="800" b="1" u="sng" dirty="0">
                <a:solidFill>
                  <a:schemeClr val="accent5">
                    <a:lumMod val="75000"/>
                  </a:schemeClr>
                </a:solidFill>
                <a:latin typeface="Salesforce Sans"/>
                <a:ea typeface="Salesforce Sans"/>
                <a:cs typeface="Salesforce Sans"/>
                <a:sym typeface="Salesforce Sans"/>
              </a:rPr>
              <a:t>OCT </a:t>
            </a:r>
            <a:r>
              <a:rPr lang="en-US" sz="800" b="1" u="sng" dirty="0">
                <a:solidFill>
                  <a:schemeClr val="accent5">
                    <a:lumMod val="75000"/>
                  </a:schemeClr>
                </a:solidFill>
                <a:latin typeface="Salesforce Sans"/>
                <a:ea typeface="Salesforce Sans"/>
                <a:cs typeface="Salesforce Sans"/>
                <a:sym typeface="Salesforce Sans"/>
                <a:hlinkClick r:id="rId16">
                  <a:extLst>
                    <a:ext uri="{A12FA001-AC4F-418D-AE19-62706E023703}">
                      <ahyp:hlinkClr xmlns:ahyp="http://schemas.microsoft.com/office/drawing/2018/hyperlinkcolor" val="tx"/>
                    </a:ext>
                  </a:extLst>
                </a:hlinkClick>
              </a:rPr>
              <a:t>2020 </a:t>
            </a:r>
            <a:r>
              <a:rPr lang="en-US" sz="800" b="1" i="1" dirty="0">
                <a:solidFill>
                  <a:schemeClr val="accent5">
                    <a:lumMod val="75000"/>
                  </a:schemeClr>
                </a:solidFill>
                <a:uFill>
                  <a:noFill/>
                </a:uFill>
                <a:latin typeface="Salesforce Sans"/>
                <a:ea typeface="Salesforce Sans"/>
                <a:cs typeface="Salesforce Sans"/>
                <a:sym typeface="Salesforce Sans"/>
                <a:hlinkClick r:id="rId16">
                  <a:extLst>
                    <a:ext uri="{A12FA001-AC4F-418D-AE19-62706E023703}">
                      <ahyp:hlinkClr xmlns:ahyp="http://schemas.microsoft.com/office/drawing/2018/hyperlinkcolor" val="tx"/>
                    </a:ext>
                  </a:extLst>
                </a:hlinkClick>
              </a:rPr>
              <a:t>view</a:t>
            </a:r>
            <a:r>
              <a:rPr lang="en-US" sz="800" b="1" i="1" dirty="0">
                <a:solidFill>
                  <a:srgbClr val="3EA1E0"/>
                </a:solidFill>
                <a:uFill>
                  <a:noFill/>
                </a:uFill>
                <a:latin typeface="Salesforce Sans"/>
                <a:ea typeface="Salesforce Sans"/>
                <a:cs typeface="Salesforce Sans"/>
                <a:sym typeface="Salesforce Sans"/>
                <a:hlinkClick r:id="rId16">
                  <a:extLst>
                    <a:ext uri="{A12FA001-AC4F-418D-AE19-62706E023703}">
                      <ahyp:hlinkClr xmlns:ahyp="http://schemas.microsoft.com/office/drawing/2018/hyperlinkcolor" val="tx"/>
                    </a:ext>
                  </a:extLst>
                </a:hlinkClick>
              </a:rPr>
              <a:t> → </a:t>
            </a:r>
            <a:endParaRPr lang="en-US" sz="800" dirty="0"/>
          </a:p>
        </p:txBody>
      </p:sp>
      <p:cxnSp>
        <p:nvCxnSpPr>
          <p:cNvPr id="34" name="Google Shape;3530;p310">
            <a:extLst>
              <a:ext uri="{FF2B5EF4-FFF2-40B4-BE49-F238E27FC236}">
                <a16:creationId xmlns:a16="http://schemas.microsoft.com/office/drawing/2014/main" id="{36CE970A-2248-8E48-9990-6D7D2EEECC9B}"/>
              </a:ext>
            </a:extLst>
          </p:cNvPr>
          <p:cNvCxnSpPr>
            <a:cxnSpLocks/>
          </p:cNvCxnSpPr>
          <p:nvPr/>
        </p:nvCxnSpPr>
        <p:spPr>
          <a:xfrm>
            <a:off x="4511015" y="3603199"/>
            <a:ext cx="3279878" cy="0"/>
          </a:xfrm>
          <a:prstGeom prst="straightConnector1">
            <a:avLst/>
          </a:prstGeom>
          <a:noFill/>
          <a:ln w="9525" cap="flat" cmpd="sng">
            <a:solidFill>
              <a:srgbClr val="D9D9D9"/>
            </a:solidFill>
            <a:prstDash val="solid"/>
            <a:round/>
            <a:headEnd type="none" w="med" len="med"/>
            <a:tailEnd type="none" w="med" len="med"/>
          </a:ln>
        </p:spPr>
      </p:cxnSp>
      <p:cxnSp>
        <p:nvCxnSpPr>
          <p:cNvPr id="35" name="Google Shape;3530;p310">
            <a:extLst>
              <a:ext uri="{FF2B5EF4-FFF2-40B4-BE49-F238E27FC236}">
                <a16:creationId xmlns:a16="http://schemas.microsoft.com/office/drawing/2014/main" id="{4AAC11D0-68B1-C44B-AA3B-2F667832790B}"/>
              </a:ext>
            </a:extLst>
          </p:cNvPr>
          <p:cNvCxnSpPr>
            <a:cxnSpLocks/>
          </p:cNvCxnSpPr>
          <p:nvPr/>
        </p:nvCxnSpPr>
        <p:spPr>
          <a:xfrm>
            <a:off x="4609559" y="5441117"/>
            <a:ext cx="3279878" cy="0"/>
          </a:xfrm>
          <a:prstGeom prst="straightConnector1">
            <a:avLst/>
          </a:prstGeom>
          <a:noFill/>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124619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Tree>
    <p:extLst>
      <p:ext uri="{BB962C8B-B14F-4D97-AF65-F5344CB8AC3E}">
        <p14:creationId xmlns:p14="http://schemas.microsoft.com/office/powerpoint/2010/main" val="42484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3"/>
          <p:cNvSpPr txBox="1"/>
          <p:nvPr/>
        </p:nvSpPr>
        <p:spPr>
          <a:xfrm>
            <a:off x="5755862" y="2021625"/>
            <a:ext cx="2440245" cy="2676103"/>
          </a:xfrm>
          <a:prstGeom prst="rect">
            <a:avLst/>
          </a:prstGeom>
          <a:noFill/>
          <a:ln>
            <a:noFill/>
          </a:ln>
        </p:spPr>
        <p:txBody>
          <a:bodyPr spcFirstLastPara="1" wrap="square" lIns="121868" tIns="121868" rIns="121868" bIns="121868" anchor="t" anchorCtr="0">
            <a:noAutofit/>
          </a:bodyPr>
          <a:lstStyle/>
          <a:p>
            <a:pPr lvl="0" algn="ctr">
              <a:lnSpc>
                <a:spcPct val="95000"/>
              </a:lnSpc>
              <a:spcAft>
                <a:spcPts val="800"/>
              </a:spcAft>
            </a:pPr>
            <a:br>
              <a:rPr lang="en-US" sz="2400" dirty="0">
                <a:solidFill>
                  <a:srgbClr val="7F7F7F"/>
                </a:solidFill>
                <a:latin typeface="Salesforce Sans Light"/>
                <a:ea typeface="Salesforce Sans Light"/>
                <a:cs typeface="Salesforce Sans Light"/>
                <a:sym typeface="Salesforce Sans Light"/>
              </a:rPr>
            </a:br>
            <a:r>
              <a:rPr lang="en-US" sz="2000" dirty="0">
                <a:solidFill>
                  <a:srgbClr val="3C4043"/>
                </a:solidFill>
                <a:latin typeface="Salesforce Sans Light"/>
                <a:ea typeface="Salesforce Sans Light"/>
                <a:cs typeface="Salesforce Sans Light"/>
                <a:sym typeface="Salesforce Sans Light"/>
              </a:rPr>
              <a:t>”With budgets tightening, trust influences who wins the consolidation race. We are currently seeing business viability as a new trust lever.”</a:t>
            </a:r>
            <a:br>
              <a:rPr lang="en-US" sz="2400" dirty="0">
                <a:solidFill>
                  <a:srgbClr val="3C4043"/>
                </a:solidFill>
                <a:latin typeface="Salesforce Sans Light"/>
                <a:ea typeface="Salesforce Sans Light"/>
                <a:cs typeface="Salesforce Sans Light"/>
                <a:sym typeface="Salesforce Sans Light"/>
              </a:rPr>
            </a:br>
            <a:br>
              <a:rPr lang="en-US" sz="1050" dirty="0">
                <a:solidFill>
                  <a:srgbClr val="7F7F7F"/>
                </a:solidFill>
                <a:latin typeface="Salesforce Sans"/>
                <a:ea typeface="Salesforce Sans"/>
                <a:cs typeface="Salesforce Sans"/>
                <a:sym typeface="Salesforce Sans"/>
              </a:rPr>
            </a:br>
            <a:br>
              <a:rPr lang="en-US" sz="1050" dirty="0">
                <a:solidFill>
                  <a:srgbClr val="7F7F7F"/>
                </a:solidFill>
                <a:latin typeface="Salesforce Sans"/>
                <a:ea typeface="Salesforce Sans"/>
                <a:cs typeface="Salesforce Sans"/>
                <a:sym typeface="Salesforce Sans"/>
              </a:rPr>
            </a:br>
            <a:r>
              <a:rPr lang="en-US" sz="800" i="1" dirty="0">
                <a:solidFill>
                  <a:srgbClr val="7F7F7F"/>
                </a:solidFill>
                <a:latin typeface="Salesforce Sans"/>
                <a:ea typeface="Salesforce Sans"/>
                <a:cs typeface="Salesforce Sans"/>
                <a:sym typeface="Salesforce Sans"/>
              </a:rPr>
              <a:t>CCO, Global Software Company</a:t>
            </a:r>
            <a:endParaRPr lang="en-US" sz="1050" dirty="0">
              <a:solidFill>
                <a:srgbClr val="7F7F7F"/>
              </a:solidFill>
              <a:latin typeface="Salesforce Sans"/>
              <a:ea typeface="Salesforce Sans"/>
              <a:cs typeface="Salesforce Sans"/>
              <a:sym typeface="Salesforce Sans"/>
            </a:endParaRPr>
          </a:p>
        </p:txBody>
      </p:sp>
      <p:grpSp>
        <p:nvGrpSpPr>
          <p:cNvPr id="681" name="Google Shape;681;p73"/>
          <p:cNvGrpSpPr/>
          <p:nvPr/>
        </p:nvGrpSpPr>
        <p:grpSpPr>
          <a:xfrm>
            <a:off x="6130020" y="952279"/>
            <a:ext cx="1673765" cy="1295264"/>
            <a:chOff x="4598712" y="942325"/>
            <a:chExt cx="1255651" cy="971701"/>
          </a:xfrm>
        </p:grpSpPr>
        <p:pic>
          <p:nvPicPr>
            <p:cNvPr id="682" name="Google Shape;682;p73"/>
            <p:cNvPicPr preferRelativeResize="0"/>
            <p:nvPr/>
          </p:nvPicPr>
          <p:blipFill rotWithShape="1">
            <a:blip r:embed="rId3">
              <a:alphaModFix/>
            </a:blip>
            <a:srcRect l="-19832" t="-4041" r="-19832" b="-4031"/>
            <a:stretch/>
          </p:blipFill>
          <p:spPr>
            <a:xfrm>
              <a:off x="4598712" y="942325"/>
              <a:ext cx="1255651" cy="971701"/>
            </a:xfrm>
            <a:prstGeom prst="rect">
              <a:avLst/>
            </a:prstGeom>
            <a:noFill/>
            <a:ln>
              <a:noFill/>
            </a:ln>
          </p:spPr>
        </p:pic>
        <p:sp>
          <p:nvSpPr>
            <p:cNvPr id="683" name="Google Shape;683;p73"/>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687" name="Google Shape;687;p73"/>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dirty="0"/>
          </a:p>
        </p:txBody>
      </p:sp>
      <p:cxnSp>
        <p:nvCxnSpPr>
          <p:cNvPr id="688" name="Google Shape;688;p73"/>
          <p:cNvCxnSpPr/>
          <p:nvPr/>
        </p:nvCxnSpPr>
        <p:spPr>
          <a:xfrm>
            <a:off x="5564150" y="1019528"/>
            <a:ext cx="0" cy="4791552"/>
          </a:xfrm>
          <a:prstGeom prst="straightConnector1">
            <a:avLst/>
          </a:prstGeom>
          <a:noFill/>
          <a:ln w="9525" cap="flat" cmpd="sng">
            <a:solidFill>
              <a:srgbClr val="999999"/>
            </a:solidFill>
            <a:prstDash val="dot"/>
            <a:round/>
            <a:headEnd type="none" w="med" len="med"/>
            <a:tailEnd type="none" w="med" len="med"/>
          </a:ln>
        </p:spPr>
      </p:cxnSp>
      <p:sp>
        <p:nvSpPr>
          <p:cNvPr id="689" name="Google Shape;689;p73"/>
          <p:cNvSpPr txBox="1"/>
          <p:nvPr/>
        </p:nvSpPr>
        <p:spPr>
          <a:xfrm>
            <a:off x="495304" y="980971"/>
            <a:ext cx="4992699" cy="456201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The New Customer(s)</a:t>
            </a:r>
          </a:p>
          <a:p>
            <a:pPr>
              <a:lnSpc>
                <a:spcPct val="90000"/>
              </a:lnSpc>
            </a:pPr>
            <a:endParaRPr sz="3066" dirty="0">
              <a:solidFill>
                <a:srgbClr val="434343"/>
              </a:solidFill>
              <a:latin typeface="Salesforce Sans Light"/>
              <a:ea typeface="Salesforce Sans Light"/>
              <a:cs typeface="Salesforce Sans Light"/>
              <a:sym typeface="Salesforce Sans Light"/>
            </a:endParaRPr>
          </a:p>
          <a:p>
            <a:r>
              <a:rPr lang="en-US" sz="1800" dirty="0">
                <a:solidFill>
                  <a:schemeClr val="bg2">
                    <a:lumMod val="75000"/>
                  </a:schemeClr>
                </a:solidFill>
                <a:latin typeface="Salesforce Sans Thin" panose="020B0205020202020203" pitchFamily="34" charset="77"/>
              </a:rPr>
              <a:t>Experience Executives highlight the need to press pause on personas and ask a more fundamental question:  Who is our customer now?  Within that shift is a gift:  the opportunity to go from broad based, dated personas to narrow, deep narratives that influence buying decisions and redefine value.  Experience Executives are creating new frameworks for executive thought leadership, customer feedback, customer engagement, customer advocacy and customer success in service of extracting more revenue from existing customers. Insights must move at the speed of relevance.</a:t>
            </a:r>
            <a:endParaRPr lang="en-US" sz="2400" dirty="0">
              <a:solidFill>
                <a:schemeClr val="bg2">
                  <a:lumMod val="75000"/>
                </a:schemeClr>
              </a:solidFill>
              <a:latin typeface="Salesforce Sans Thin" panose="020B0205020202020203" pitchFamily="34" charset="77"/>
            </a:endParaRPr>
          </a:p>
          <a:p>
            <a:br>
              <a:rPr lang="en-US" sz="1800" dirty="0"/>
            </a:br>
            <a:endParaRPr lang="en-US" sz="1800" dirty="0">
              <a:solidFill>
                <a:schemeClr val="bg2">
                  <a:lumMod val="75000"/>
                </a:schemeClr>
              </a:solidFill>
              <a:latin typeface="Salesforce Sans Thin" panose="020B0205020202020203" pitchFamily="34" charset="77"/>
            </a:endParaRPr>
          </a:p>
        </p:txBody>
      </p:sp>
      <p:sp>
        <p:nvSpPr>
          <p:cNvPr id="690" name="Google Shape;690;p73"/>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691" name="Google Shape;691;p73"/>
          <p:cNvSpPr txBox="1"/>
          <p:nvPr/>
        </p:nvSpPr>
        <p:spPr>
          <a:xfrm>
            <a:off x="6514252" y="6219273"/>
            <a:ext cx="7741831" cy="481874"/>
          </a:xfrm>
          <a:prstGeom prst="rect">
            <a:avLst/>
          </a:prstGeom>
          <a:noFill/>
          <a:ln>
            <a:noFill/>
          </a:ln>
        </p:spPr>
        <p:txBody>
          <a:bodyPr spcFirstLastPara="1" wrap="square" lIns="121868" tIns="121868" rIns="121868" bIns="121868" anchor="t" anchorCtr="0">
            <a:noAutofit/>
          </a:bodyPr>
          <a:lstStyle/>
          <a:p>
            <a:pPr>
              <a:spcBef>
                <a:spcPts val="400"/>
              </a:spcBef>
              <a:buClr>
                <a:schemeClr val="dk1"/>
              </a:buClr>
              <a:buSzPts val="1100"/>
            </a:pPr>
            <a:r>
              <a:rPr lang="en-US" sz="1066" dirty="0">
                <a:solidFill>
                  <a:schemeClr val="bg2">
                    <a:lumMod val="75000"/>
                  </a:schemeClr>
                </a:solidFill>
                <a:latin typeface="Salesforce Sans"/>
                <a:ea typeface="Salesforce Sans"/>
                <a:cs typeface="Salesforce Sans"/>
                <a:sym typeface="Salesforce Sans"/>
              </a:rPr>
              <a:t>A deep dive into these findings can be found beginning on slide 08 </a:t>
            </a:r>
            <a:endParaRPr sz="1066" dirty="0">
              <a:solidFill>
                <a:schemeClr val="bg2">
                  <a:lumMod val="75000"/>
                </a:schemeClr>
              </a:solidFill>
            </a:endParaRPr>
          </a:p>
          <a:p>
            <a:pPr>
              <a:spcBef>
                <a:spcPts val="400"/>
              </a:spcBef>
            </a:pPr>
            <a:endParaRPr sz="1066" dirty="0"/>
          </a:p>
        </p:txBody>
      </p:sp>
      <p:sp>
        <p:nvSpPr>
          <p:cNvPr id="692" name="Google Shape;692;p73"/>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Executive</a:t>
            </a:r>
            <a:r>
              <a:rPr lang="en" sz="1066" b="1" dirty="0">
                <a:solidFill>
                  <a:srgbClr val="3EA1E0"/>
                </a:solidFill>
                <a:latin typeface="Salesforce Sans"/>
                <a:ea typeface="Salesforce Sans"/>
                <a:cs typeface="Salesforce Sans"/>
                <a:sym typeface="Salesforce Sans"/>
              </a:rPr>
              <a:t> Summary</a:t>
            </a:r>
            <a:endParaRPr sz="1466" b="1" dirty="0">
              <a:solidFill>
                <a:srgbClr val="3EA1E0"/>
              </a:solidFill>
              <a:latin typeface="Salesforce Sans"/>
              <a:ea typeface="Salesforce Sans"/>
              <a:cs typeface="Salesforce Sans"/>
              <a:sym typeface="Salesforce Sans"/>
            </a:endParaRPr>
          </a:p>
        </p:txBody>
      </p:sp>
      <p:sp>
        <p:nvSpPr>
          <p:cNvPr id="693" name="Google Shape;693;p73"/>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694" name="Google Shape;694;p73"/>
          <p:cNvSpPr txBox="1"/>
          <p:nvPr/>
        </p:nvSpPr>
        <p:spPr>
          <a:xfrm>
            <a:off x="8309830" y="1132732"/>
            <a:ext cx="3611237" cy="4074139"/>
          </a:xfrm>
          <a:prstGeom prst="rect">
            <a:avLst/>
          </a:prstGeom>
          <a:noFill/>
          <a:ln>
            <a:noFill/>
          </a:ln>
        </p:spPr>
        <p:txBody>
          <a:bodyPr spcFirstLastPara="1" wrap="square" lIns="121868" tIns="121868" rIns="121868" bIns="121868" anchor="t" anchorCtr="0">
            <a:noAutofit/>
          </a:bodyPr>
          <a:lstStyle/>
          <a:p>
            <a:pPr>
              <a:lnSpc>
                <a:spcPct val="115000"/>
              </a:lnSpc>
            </a:pPr>
            <a:r>
              <a:rPr lang="en-US" sz="2400" dirty="0">
                <a:solidFill>
                  <a:schemeClr val="dk2"/>
                </a:solidFill>
                <a:latin typeface="Salesforce Sans Light"/>
                <a:ea typeface="Salesforce Sans"/>
                <a:cs typeface="Salesforce Sans"/>
                <a:sym typeface="Salesforce Sans Light"/>
              </a:rPr>
              <a:t>Key Findings </a:t>
            </a:r>
            <a:endParaRPr sz="1200" dirty="0">
              <a:solidFill>
                <a:srgbClr val="434343"/>
              </a:solidFill>
              <a:latin typeface="Salesforce Sans"/>
              <a:ea typeface="Salesforce Sans"/>
              <a:cs typeface="Salesforce Sans"/>
              <a:sym typeface="Salesforce Sans"/>
            </a:endParaRPr>
          </a:p>
          <a:p>
            <a:pPr>
              <a:lnSpc>
                <a:spcPct val="115000"/>
              </a:lnSpc>
              <a:spcBef>
                <a:spcPts val="1066"/>
              </a:spcBef>
            </a:pPr>
            <a:r>
              <a:rPr lang="en" sz="1200" b="1" dirty="0">
                <a:solidFill>
                  <a:srgbClr val="7F2987"/>
                </a:solidFill>
                <a:latin typeface="Salesforce Sans"/>
                <a:ea typeface="Salesforce Sans"/>
                <a:cs typeface="Salesforce Sans"/>
                <a:sym typeface="Salesforce Sans"/>
              </a:rPr>
              <a:t>Narrow and Deep </a:t>
            </a:r>
            <a:r>
              <a:rPr lang="en" sz="1200" dirty="0">
                <a:solidFill>
                  <a:srgbClr val="434343"/>
                </a:solidFill>
                <a:latin typeface="Salesforce Sans"/>
                <a:ea typeface="Salesforce Sans"/>
                <a:cs typeface="Salesforce Sans"/>
                <a:sym typeface="Salesforce Sans"/>
              </a:rPr>
              <a:t>Companies </a:t>
            </a:r>
            <a:r>
              <a:rPr lang="en-US" sz="1200" dirty="0">
                <a:solidFill>
                  <a:srgbClr val="434343"/>
                </a:solidFill>
                <a:latin typeface="Salesforce Sans"/>
                <a:ea typeface="Salesforce Sans"/>
                <a:cs typeface="Salesforce Sans"/>
                <a:sym typeface="Salesforce Sans"/>
              </a:rPr>
              <a:t>have narrowed their targets and are investing more resources to go deeper within them. This driving a greater emphasis for executive engagement, and more collaborative methods of thought leadership. </a:t>
            </a:r>
          </a:p>
          <a:p>
            <a:pPr>
              <a:lnSpc>
                <a:spcPct val="115000"/>
              </a:lnSpc>
              <a:spcBef>
                <a:spcPts val="1066"/>
              </a:spcBef>
            </a:pPr>
            <a:r>
              <a:rPr lang="en" sz="1200" b="1" dirty="0">
                <a:solidFill>
                  <a:srgbClr val="7F2987"/>
                </a:solidFill>
                <a:latin typeface="Salesforce Sans"/>
                <a:ea typeface="Salesforce Sans"/>
                <a:cs typeface="Salesforce Sans"/>
                <a:sym typeface="Salesforce Sans"/>
              </a:rPr>
              <a:t>New Executive Personas </a:t>
            </a:r>
            <a:r>
              <a:rPr lang="en" sz="1200" dirty="0">
                <a:solidFill>
                  <a:srgbClr val="434343"/>
                </a:solidFill>
                <a:latin typeface="Salesforce Sans"/>
                <a:ea typeface="Salesforce Sans"/>
                <a:cs typeface="Salesforce Sans"/>
                <a:sym typeface="Salesforce Sans"/>
              </a:rPr>
              <a:t>With </a:t>
            </a:r>
            <a:r>
              <a:rPr lang="en-US" sz="1200" dirty="0">
                <a:solidFill>
                  <a:srgbClr val="434343"/>
                </a:solidFill>
                <a:latin typeface="Salesforce Sans"/>
                <a:ea typeface="Salesforce Sans"/>
                <a:cs typeface="Salesforce Sans"/>
                <a:sym typeface="Salesforce Sans"/>
              </a:rPr>
              <a:t>tighter</a:t>
            </a:r>
            <a:r>
              <a:rPr lang="en" sz="1200" dirty="0">
                <a:solidFill>
                  <a:srgbClr val="434343"/>
                </a:solidFill>
                <a:latin typeface="Salesforce Sans"/>
                <a:ea typeface="Salesforce Sans"/>
                <a:cs typeface="Salesforce Sans"/>
                <a:sym typeface="Salesforce Sans"/>
              </a:rPr>
              <a:t> budgets new </a:t>
            </a:r>
            <a:r>
              <a:rPr lang="en-US" sz="1200" dirty="0">
                <a:solidFill>
                  <a:srgbClr val="434343"/>
                </a:solidFill>
                <a:latin typeface="Salesforce Sans"/>
                <a:ea typeface="Salesforce Sans"/>
                <a:cs typeface="Salesforce Sans"/>
                <a:sym typeface="Salesforce Sans"/>
              </a:rPr>
              <a:t>executives</a:t>
            </a:r>
            <a:r>
              <a:rPr lang="en" sz="1200" dirty="0">
                <a:solidFill>
                  <a:srgbClr val="434343"/>
                </a:solidFill>
                <a:latin typeface="Salesforce Sans"/>
                <a:ea typeface="Salesforce Sans"/>
                <a:cs typeface="Salesforce Sans"/>
                <a:sym typeface="Salesforce Sans"/>
              </a:rPr>
              <a:t> are being brought into the buying process. CRO’s, CIO’s, and CFO’s are new now influencing decisions far past their normal scope</a:t>
            </a:r>
            <a:br>
              <a:rPr lang="en" sz="1200" dirty="0">
                <a:solidFill>
                  <a:srgbClr val="434343"/>
                </a:solidFill>
                <a:latin typeface="Salesforce Sans"/>
                <a:ea typeface="Salesforce Sans"/>
                <a:cs typeface="Salesforce Sans"/>
                <a:sym typeface="Salesforce Sans"/>
              </a:rPr>
            </a:br>
            <a:r>
              <a:rPr lang="en" sz="1200" dirty="0">
                <a:solidFill>
                  <a:srgbClr val="434343"/>
                </a:solidFill>
                <a:latin typeface="Salesforce Sans"/>
                <a:ea typeface="Salesforce Sans"/>
                <a:cs typeface="Salesforce Sans"/>
                <a:sym typeface="Salesforce Sans"/>
              </a:rPr>
              <a:t>. </a:t>
            </a:r>
            <a:br>
              <a:rPr lang="en" sz="1200" dirty="0">
                <a:solidFill>
                  <a:schemeClr val="accent2"/>
                </a:solidFill>
                <a:latin typeface="Salesforce Sans"/>
                <a:ea typeface="Salesforce Sans"/>
                <a:cs typeface="Salesforce Sans"/>
                <a:sym typeface="Salesforce Sans"/>
              </a:rPr>
            </a:br>
            <a:r>
              <a:rPr lang="en-US" sz="1200" b="1" dirty="0">
                <a:solidFill>
                  <a:srgbClr val="7F2987"/>
                </a:solidFill>
                <a:latin typeface="Salesforce Sans"/>
                <a:ea typeface="Salesforce Sans"/>
                <a:cs typeface="Salesforce Sans"/>
                <a:sym typeface="Salesforce Sans"/>
              </a:rPr>
              <a:t>Voice of The Customer Must Be Centralized </a:t>
            </a:r>
            <a:r>
              <a:rPr lang="en-US" sz="1200" dirty="0">
                <a:solidFill>
                  <a:srgbClr val="434343"/>
                </a:solidFill>
                <a:latin typeface="Salesforce Sans"/>
                <a:ea typeface="Salesforce Sans"/>
                <a:cs typeface="Salesforce Sans"/>
                <a:sym typeface="Salesforce Sans"/>
              </a:rPr>
              <a:t>To move at the speed of businesses all information must be connected. Leaders able to connected the various forms of VOC across their organizations are able to reduce churn, improve outcomes, and keep pace with customer needs. </a:t>
            </a:r>
            <a:endParaRPr sz="2400" dirty="0">
              <a:solidFill>
                <a:schemeClr val="bg2">
                  <a:lumMod val="75000"/>
                </a:schemeClr>
              </a:solidFill>
            </a:endParaRPr>
          </a:p>
        </p:txBody>
      </p:sp>
      <p:sp>
        <p:nvSpPr>
          <p:cNvPr id="696" name="Google Shape;696;p73"/>
          <p:cNvSpPr txBox="1"/>
          <p:nvPr/>
        </p:nvSpPr>
        <p:spPr>
          <a:xfrm>
            <a:off x="6474626" y="1093914"/>
            <a:ext cx="984544" cy="395897"/>
          </a:xfrm>
          <a:prstGeom prst="rect">
            <a:avLst/>
          </a:prstGeom>
          <a:noFill/>
          <a:ln>
            <a:noFill/>
          </a:ln>
        </p:spPr>
        <p:txBody>
          <a:bodyPr spcFirstLastPara="1" wrap="square" lIns="121868" tIns="121868" rIns="121868" bIns="121868" anchor="t" anchorCtr="0">
            <a:noAutofit/>
          </a:bodyPr>
          <a:lstStyle/>
          <a:p>
            <a:pPr algn="ctr"/>
            <a:r>
              <a:rPr lang="en" sz="7998" b="1">
                <a:solidFill>
                  <a:srgbClr val="00A1E0"/>
                </a:solidFill>
                <a:latin typeface="Salesforce Sans"/>
                <a:ea typeface="Salesforce Sans"/>
                <a:cs typeface="Salesforce Sans"/>
                <a:sym typeface="Salesforce Sans"/>
              </a:rPr>
              <a:t>“</a:t>
            </a:r>
            <a:endParaRPr sz="7998" b="1">
              <a:solidFill>
                <a:srgbClr val="00A1E0"/>
              </a:solidFill>
              <a:latin typeface="Salesforce Sans"/>
              <a:ea typeface="Salesforce Sans"/>
              <a:cs typeface="Salesforce Sans"/>
              <a:sym typeface="Salesforce Sans"/>
            </a:endParaRPr>
          </a:p>
        </p:txBody>
      </p:sp>
      <p:sp>
        <p:nvSpPr>
          <p:cNvPr id="698" name="Google Shape;698;p73"/>
          <p:cNvSpPr/>
          <p:nvPr/>
        </p:nvSpPr>
        <p:spPr>
          <a:xfrm>
            <a:off x="5699548" y="6045752"/>
            <a:ext cx="6047625" cy="72381"/>
          </a:xfrm>
          <a:prstGeom prst="rect">
            <a:avLst/>
          </a:prstGeom>
          <a:solidFill>
            <a:schemeClr val="lt2"/>
          </a:solidFill>
          <a:ln>
            <a:noFill/>
          </a:ln>
        </p:spPr>
        <p:txBody>
          <a:bodyPr spcFirstLastPara="1" wrap="square" lIns="121868" tIns="121868" rIns="121868" bIns="121868" anchor="ctr" anchorCtr="0">
            <a:noAutofit/>
          </a:bodyPr>
          <a:lstStyle/>
          <a:p>
            <a:endParaRPr sz="1866"/>
          </a:p>
        </p:txBody>
      </p:sp>
      <p:sp>
        <p:nvSpPr>
          <p:cNvPr id="700" name="Google Shape;700;p73"/>
          <p:cNvSpPr/>
          <p:nvPr/>
        </p:nvSpPr>
        <p:spPr>
          <a:xfrm>
            <a:off x="6273016" y="6351139"/>
            <a:ext cx="206658" cy="350013"/>
          </a:xfrm>
          <a:custGeom>
            <a:avLst/>
            <a:gdLst/>
            <a:ahLst/>
            <a:cxnLst/>
            <a:rect l="l" t="t" r="r" b="b"/>
            <a:pathLst>
              <a:path w="21600" h="21567" extrusionOk="0">
                <a:moveTo>
                  <a:pt x="1343" y="12162"/>
                </a:moveTo>
                <a:cubicBezTo>
                  <a:pt x="11442" y="12162"/>
                  <a:pt x="11442" y="12162"/>
                  <a:pt x="11442" y="12162"/>
                </a:cubicBezTo>
                <a:cubicBezTo>
                  <a:pt x="11792" y="12266"/>
                  <a:pt x="11792" y="12266"/>
                  <a:pt x="11792" y="12266"/>
                </a:cubicBezTo>
                <a:cubicBezTo>
                  <a:pt x="11851" y="12541"/>
                  <a:pt x="11851" y="12541"/>
                  <a:pt x="11851" y="12541"/>
                </a:cubicBezTo>
                <a:cubicBezTo>
                  <a:pt x="7589" y="19603"/>
                  <a:pt x="7589" y="19603"/>
                  <a:pt x="7589" y="19603"/>
                </a:cubicBezTo>
                <a:cubicBezTo>
                  <a:pt x="20257" y="9406"/>
                  <a:pt x="20257" y="9406"/>
                  <a:pt x="20257" y="9406"/>
                </a:cubicBezTo>
                <a:cubicBezTo>
                  <a:pt x="10158" y="9406"/>
                  <a:pt x="10158" y="9406"/>
                  <a:pt x="10158" y="9406"/>
                </a:cubicBezTo>
                <a:cubicBezTo>
                  <a:pt x="9749" y="9268"/>
                  <a:pt x="9749" y="9268"/>
                  <a:pt x="9749" y="9268"/>
                </a:cubicBezTo>
                <a:cubicBezTo>
                  <a:pt x="9749" y="9027"/>
                  <a:pt x="9749" y="9027"/>
                  <a:pt x="9749" y="9027"/>
                </a:cubicBezTo>
                <a:cubicBezTo>
                  <a:pt x="14478" y="2034"/>
                  <a:pt x="14478" y="2034"/>
                  <a:pt x="14478" y="2034"/>
                </a:cubicBezTo>
                <a:lnTo>
                  <a:pt x="1343" y="12162"/>
                </a:lnTo>
                <a:close/>
                <a:moveTo>
                  <a:pt x="6071" y="21567"/>
                </a:moveTo>
                <a:cubicBezTo>
                  <a:pt x="5838" y="21533"/>
                  <a:pt x="5838" y="21533"/>
                  <a:pt x="5838" y="21533"/>
                </a:cubicBezTo>
                <a:cubicBezTo>
                  <a:pt x="5663" y="21464"/>
                  <a:pt x="5546" y="21326"/>
                  <a:pt x="5604" y="21188"/>
                </a:cubicBezTo>
                <a:cubicBezTo>
                  <a:pt x="10742" y="12713"/>
                  <a:pt x="10742" y="12713"/>
                  <a:pt x="10742" y="12713"/>
                </a:cubicBezTo>
                <a:cubicBezTo>
                  <a:pt x="409" y="12713"/>
                  <a:pt x="409" y="12713"/>
                  <a:pt x="409" y="12713"/>
                </a:cubicBezTo>
                <a:cubicBezTo>
                  <a:pt x="234" y="12713"/>
                  <a:pt x="58" y="12645"/>
                  <a:pt x="0" y="12541"/>
                </a:cubicBezTo>
                <a:cubicBezTo>
                  <a:pt x="0" y="12266"/>
                  <a:pt x="0" y="12266"/>
                  <a:pt x="0" y="12266"/>
                </a:cubicBezTo>
                <a:cubicBezTo>
                  <a:pt x="15762" y="105"/>
                  <a:pt x="15762" y="105"/>
                  <a:pt x="15762" y="105"/>
                </a:cubicBezTo>
                <a:cubicBezTo>
                  <a:pt x="15937" y="1"/>
                  <a:pt x="16171" y="-33"/>
                  <a:pt x="16404" y="36"/>
                </a:cubicBezTo>
                <a:cubicBezTo>
                  <a:pt x="16579" y="105"/>
                  <a:pt x="16696" y="243"/>
                  <a:pt x="16579" y="380"/>
                </a:cubicBezTo>
                <a:cubicBezTo>
                  <a:pt x="10858" y="8855"/>
                  <a:pt x="10858" y="8855"/>
                  <a:pt x="10858" y="8855"/>
                </a:cubicBezTo>
                <a:cubicBezTo>
                  <a:pt x="21191" y="8855"/>
                  <a:pt x="21191" y="8855"/>
                  <a:pt x="21191" y="8855"/>
                </a:cubicBezTo>
                <a:cubicBezTo>
                  <a:pt x="21366" y="8855"/>
                  <a:pt x="21542" y="8889"/>
                  <a:pt x="21600" y="8993"/>
                </a:cubicBezTo>
                <a:cubicBezTo>
                  <a:pt x="21542" y="9268"/>
                  <a:pt x="21542" y="9268"/>
                  <a:pt x="21542" y="9268"/>
                </a:cubicBezTo>
                <a:cubicBezTo>
                  <a:pt x="6422" y="21464"/>
                  <a:pt x="6422" y="21464"/>
                  <a:pt x="6422" y="21464"/>
                </a:cubicBezTo>
                <a:lnTo>
                  <a:pt x="6071" y="21567"/>
                </a:lnTo>
                <a:close/>
              </a:path>
            </a:pathLst>
          </a:custGeom>
          <a:solidFill>
            <a:srgbClr val="00B0F0"/>
          </a:solidFill>
          <a:ln>
            <a:noFill/>
          </a:ln>
        </p:spPr>
        <p:txBody>
          <a:bodyPr spcFirstLastPara="1" wrap="square" lIns="121868" tIns="60917" rIns="121868" bIns="60917" anchor="ctr" anchorCtr="0">
            <a:noAutofit/>
          </a:bodyPr>
          <a:lstStyle/>
          <a:p>
            <a:pPr algn="ctr">
              <a:lnSpc>
                <a:spcPct val="90000"/>
              </a:lnSpc>
            </a:pPr>
            <a:endParaRPr sz="1333">
              <a:solidFill>
                <a:srgbClr val="205CA0"/>
              </a:solidFill>
            </a:endParaRPr>
          </a:p>
        </p:txBody>
      </p:sp>
      <p:grpSp>
        <p:nvGrpSpPr>
          <p:cNvPr id="701" name="Google Shape;701;p73"/>
          <p:cNvGrpSpPr/>
          <p:nvPr/>
        </p:nvGrpSpPr>
        <p:grpSpPr>
          <a:xfrm>
            <a:off x="-365372" y="6094168"/>
            <a:ext cx="2693298" cy="760173"/>
            <a:chOff x="-274100" y="4571147"/>
            <a:chExt cx="2020500" cy="570278"/>
          </a:xfrm>
        </p:grpSpPr>
        <p:pic>
          <p:nvPicPr>
            <p:cNvPr id="702" name="Google Shape;702;p73"/>
            <p:cNvPicPr preferRelativeResize="0"/>
            <p:nvPr/>
          </p:nvPicPr>
          <p:blipFill>
            <a:blip r:embed="rId4">
              <a:alphaModFix/>
            </a:blip>
            <a:stretch>
              <a:fillRect/>
            </a:stretch>
          </p:blipFill>
          <p:spPr>
            <a:xfrm>
              <a:off x="198901" y="4571152"/>
              <a:ext cx="794359" cy="467255"/>
            </a:xfrm>
            <a:prstGeom prst="rect">
              <a:avLst/>
            </a:prstGeom>
            <a:noFill/>
            <a:ln>
              <a:noFill/>
            </a:ln>
          </p:spPr>
        </p:pic>
        <p:pic>
          <p:nvPicPr>
            <p:cNvPr id="703" name="Google Shape;703;p73" descr="Rock Cluster.png"/>
            <p:cNvPicPr preferRelativeResize="0"/>
            <p:nvPr/>
          </p:nvPicPr>
          <p:blipFill rotWithShape="1">
            <a:blip r:embed="rId5">
              <a:alphaModFix/>
            </a:blip>
            <a:srcRect b="18850"/>
            <a:stretch/>
          </p:blipFill>
          <p:spPr>
            <a:xfrm>
              <a:off x="107397" y="4840039"/>
              <a:ext cx="1639003" cy="301386"/>
            </a:xfrm>
            <a:prstGeom prst="rect">
              <a:avLst/>
            </a:prstGeom>
            <a:noFill/>
            <a:ln>
              <a:noFill/>
            </a:ln>
          </p:spPr>
        </p:pic>
        <p:pic>
          <p:nvPicPr>
            <p:cNvPr id="704" name="Google Shape;704;p73"/>
            <p:cNvPicPr preferRelativeResize="0"/>
            <p:nvPr/>
          </p:nvPicPr>
          <p:blipFill>
            <a:blip r:embed="rId6">
              <a:alphaModFix/>
            </a:blip>
            <a:stretch>
              <a:fillRect/>
            </a:stretch>
          </p:blipFill>
          <p:spPr>
            <a:xfrm>
              <a:off x="-274100" y="4571147"/>
              <a:ext cx="1113006" cy="570274"/>
            </a:xfrm>
            <a:prstGeom prst="rect">
              <a:avLst/>
            </a:prstGeom>
            <a:noFill/>
            <a:ln>
              <a:noFill/>
            </a:ln>
          </p:spPr>
        </p:pic>
        <p:pic>
          <p:nvPicPr>
            <p:cNvPr id="705" name="Google Shape;705;p73"/>
            <p:cNvPicPr preferRelativeResize="0"/>
            <p:nvPr/>
          </p:nvPicPr>
          <p:blipFill>
            <a:blip r:embed="rId7">
              <a:alphaModFix/>
            </a:blip>
            <a:stretch>
              <a:fillRect/>
            </a:stretch>
          </p:blipFill>
          <p:spPr>
            <a:xfrm flipH="1">
              <a:off x="1174219" y="4624934"/>
              <a:ext cx="425088" cy="359695"/>
            </a:xfrm>
            <a:prstGeom prst="rect">
              <a:avLst/>
            </a:prstGeom>
            <a:noFill/>
            <a:ln>
              <a:noFill/>
            </a:ln>
          </p:spPr>
        </p:pic>
      </p:grpSp>
      <p:grpSp>
        <p:nvGrpSpPr>
          <p:cNvPr id="706" name="Google Shape;706;p73"/>
          <p:cNvGrpSpPr/>
          <p:nvPr/>
        </p:nvGrpSpPr>
        <p:grpSpPr>
          <a:xfrm>
            <a:off x="6744989" y="5020661"/>
            <a:ext cx="383820" cy="44571"/>
            <a:chOff x="512110" y="-128606"/>
            <a:chExt cx="287940" cy="33437"/>
          </a:xfrm>
        </p:grpSpPr>
        <p:sp>
          <p:nvSpPr>
            <p:cNvPr id="707" name="Google Shape;707;p73"/>
            <p:cNvSpPr/>
            <p:nvPr/>
          </p:nvSpPr>
          <p:spPr>
            <a:xfrm>
              <a:off x="51211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708" name="Google Shape;708;p73"/>
            <p:cNvSpPr/>
            <p:nvPr/>
          </p:nvSpPr>
          <p:spPr>
            <a:xfrm>
              <a:off x="639430" y="-128606"/>
              <a:ext cx="33437" cy="33437"/>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709" name="Google Shape;709;p73"/>
            <p:cNvSpPr/>
            <p:nvPr/>
          </p:nvSpPr>
          <p:spPr>
            <a:xfrm>
              <a:off x="76675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grpSp>
      <p:sp>
        <p:nvSpPr>
          <p:cNvPr id="710" name="Google Shape;710;p73"/>
          <p:cNvSpPr/>
          <p:nvPr/>
        </p:nvSpPr>
        <p:spPr>
          <a:xfrm>
            <a:off x="631302" y="1689520"/>
            <a:ext cx="473477" cy="72381"/>
          </a:xfrm>
          <a:prstGeom prst="rect">
            <a:avLst/>
          </a:prstGeom>
          <a:solidFill>
            <a:srgbClr val="CCCCCC"/>
          </a:solidFill>
          <a:ln>
            <a:noFill/>
          </a:ln>
        </p:spPr>
        <p:txBody>
          <a:bodyPr spcFirstLastPara="1" wrap="square" lIns="121868" tIns="121868" rIns="121868" bIns="121868" anchor="ctr" anchorCtr="0">
            <a:noAutofit/>
          </a:bodyPr>
          <a:lstStyle/>
          <a:p>
            <a:endParaRPr sz="1866"/>
          </a:p>
        </p:txBody>
      </p:sp>
    </p:spTree>
    <p:extLst>
      <p:ext uri="{BB962C8B-B14F-4D97-AF65-F5344CB8AC3E}">
        <p14:creationId xmlns:p14="http://schemas.microsoft.com/office/powerpoint/2010/main" val="259592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3"/>
          <p:cNvSpPr txBox="1"/>
          <p:nvPr/>
        </p:nvSpPr>
        <p:spPr>
          <a:xfrm>
            <a:off x="5691384" y="2035296"/>
            <a:ext cx="2603578" cy="2676103"/>
          </a:xfrm>
          <a:prstGeom prst="rect">
            <a:avLst/>
          </a:prstGeom>
          <a:noFill/>
          <a:ln>
            <a:noFill/>
          </a:ln>
        </p:spPr>
        <p:txBody>
          <a:bodyPr spcFirstLastPara="1" wrap="square" lIns="121868" tIns="121868" rIns="121868" bIns="121868" anchor="t" anchorCtr="0">
            <a:noAutofit/>
          </a:bodyPr>
          <a:lstStyle/>
          <a:p>
            <a:pPr lvl="0" algn="ctr">
              <a:lnSpc>
                <a:spcPct val="95000"/>
              </a:lnSpc>
              <a:spcAft>
                <a:spcPts val="800"/>
              </a:spcAft>
            </a:pPr>
            <a:br>
              <a:rPr lang="en-US" sz="2400" dirty="0">
                <a:solidFill>
                  <a:srgbClr val="7F7F7F"/>
                </a:solidFill>
                <a:latin typeface="Salesforce Sans Light"/>
                <a:ea typeface="Salesforce Sans Light"/>
                <a:cs typeface="Salesforce Sans Light"/>
                <a:sym typeface="Salesforce Sans Light"/>
              </a:rPr>
            </a:br>
            <a:r>
              <a:rPr lang="en-US" sz="2000" dirty="0">
                <a:solidFill>
                  <a:srgbClr val="3C4043"/>
                </a:solidFill>
                <a:latin typeface="Salesforce Sans Light"/>
                <a:ea typeface="Salesforce Sans Light"/>
                <a:cs typeface="Salesforce Sans Light"/>
                <a:sym typeface="Salesforce Sans Light"/>
              </a:rPr>
              <a:t>”We see happy customers with great experiences leave all the time, while many unhappy ones stay. Experiences are nice to have, outcomes are a must have.</a:t>
            </a:r>
            <a:r>
              <a:rPr lang="en-US" sz="2400" dirty="0">
                <a:solidFill>
                  <a:srgbClr val="3C4043"/>
                </a:solidFill>
                <a:latin typeface="Salesforce Sans Light"/>
                <a:ea typeface="Salesforce Sans Light"/>
                <a:cs typeface="Salesforce Sans Light"/>
                <a:sym typeface="Salesforce Sans Light"/>
              </a:rPr>
              <a:t>"</a:t>
            </a:r>
            <a:br>
              <a:rPr lang="en-US" sz="2400" dirty="0">
                <a:solidFill>
                  <a:srgbClr val="3C4043"/>
                </a:solidFill>
                <a:latin typeface="Salesforce Sans Light"/>
                <a:ea typeface="Salesforce Sans Light"/>
                <a:cs typeface="Salesforce Sans Light"/>
                <a:sym typeface="Salesforce Sans Light"/>
              </a:rPr>
            </a:br>
            <a:br>
              <a:rPr lang="en-US" sz="1050" dirty="0">
                <a:solidFill>
                  <a:srgbClr val="7F7F7F"/>
                </a:solidFill>
                <a:latin typeface="Salesforce Sans"/>
                <a:ea typeface="Salesforce Sans"/>
                <a:cs typeface="Salesforce Sans"/>
                <a:sym typeface="Salesforce Sans"/>
              </a:rPr>
            </a:br>
            <a:br>
              <a:rPr lang="en-US" sz="1050" dirty="0">
                <a:solidFill>
                  <a:srgbClr val="7F7F7F"/>
                </a:solidFill>
                <a:latin typeface="Salesforce Sans"/>
                <a:ea typeface="Salesforce Sans"/>
                <a:cs typeface="Salesforce Sans"/>
                <a:sym typeface="Salesforce Sans"/>
              </a:rPr>
            </a:br>
            <a:r>
              <a:rPr lang="en-US" sz="800" i="1" dirty="0">
                <a:solidFill>
                  <a:srgbClr val="7F7F7F"/>
                </a:solidFill>
                <a:latin typeface="Salesforce Sans"/>
                <a:ea typeface="Salesforce Sans"/>
                <a:cs typeface="Salesforce Sans"/>
                <a:sym typeface="Salesforce Sans"/>
              </a:rPr>
              <a:t>Customer Experience Analyst</a:t>
            </a:r>
            <a:endParaRPr lang="en-US" sz="1050" dirty="0">
              <a:solidFill>
                <a:srgbClr val="7F7F7F"/>
              </a:solidFill>
              <a:latin typeface="Salesforce Sans"/>
              <a:ea typeface="Salesforce Sans"/>
              <a:cs typeface="Salesforce Sans"/>
              <a:sym typeface="Salesforce Sans"/>
            </a:endParaRPr>
          </a:p>
        </p:txBody>
      </p:sp>
      <p:grpSp>
        <p:nvGrpSpPr>
          <p:cNvPr id="681" name="Google Shape;681;p73"/>
          <p:cNvGrpSpPr/>
          <p:nvPr/>
        </p:nvGrpSpPr>
        <p:grpSpPr>
          <a:xfrm>
            <a:off x="6130020" y="952279"/>
            <a:ext cx="1673765" cy="1295264"/>
            <a:chOff x="4598712" y="942325"/>
            <a:chExt cx="1255651" cy="971701"/>
          </a:xfrm>
        </p:grpSpPr>
        <p:pic>
          <p:nvPicPr>
            <p:cNvPr id="682" name="Google Shape;682;p73"/>
            <p:cNvPicPr preferRelativeResize="0"/>
            <p:nvPr/>
          </p:nvPicPr>
          <p:blipFill rotWithShape="1">
            <a:blip r:embed="rId3">
              <a:alphaModFix/>
            </a:blip>
            <a:srcRect l="-19832" t="-4041" r="-19832" b="-4031"/>
            <a:stretch/>
          </p:blipFill>
          <p:spPr>
            <a:xfrm>
              <a:off x="4598712" y="942325"/>
              <a:ext cx="1255651" cy="971701"/>
            </a:xfrm>
            <a:prstGeom prst="rect">
              <a:avLst/>
            </a:prstGeom>
            <a:noFill/>
            <a:ln>
              <a:noFill/>
            </a:ln>
          </p:spPr>
        </p:pic>
        <p:sp>
          <p:nvSpPr>
            <p:cNvPr id="683" name="Google Shape;683;p73"/>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687" name="Google Shape;687;p73"/>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cxnSp>
        <p:nvCxnSpPr>
          <p:cNvPr id="688" name="Google Shape;688;p73"/>
          <p:cNvCxnSpPr/>
          <p:nvPr/>
        </p:nvCxnSpPr>
        <p:spPr>
          <a:xfrm>
            <a:off x="5564150" y="1019528"/>
            <a:ext cx="0" cy="4791552"/>
          </a:xfrm>
          <a:prstGeom prst="straightConnector1">
            <a:avLst/>
          </a:prstGeom>
          <a:noFill/>
          <a:ln w="9525" cap="flat" cmpd="sng">
            <a:solidFill>
              <a:srgbClr val="999999"/>
            </a:solidFill>
            <a:prstDash val="dot"/>
            <a:round/>
            <a:headEnd type="none" w="med" len="med"/>
            <a:tailEnd type="none" w="med" len="med"/>
          </a:ln>
        </p:spPr>
      </p:cxnSp>
      <p:sp>
        <p:nvSpPr>
          <p:cNvPr id="689" name="Google Shape;689;p73"/>
          <p:cNvSpPr txBox="1"/>
          <p:nvPr/>
        </p:nvSpPr>
        <p:spPr>
          <a:xfrm>
            <a:off x="495304" y="980971"/>
            <a:ext cx="4992699" cy="456201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Outcomes are The New Experience </a:t>
            </a:r>
          </a:p>
          <a:p>
            <a:pPr>
              <a:lnSpc>
                <a:spcPct val="90000"/>
              </a:lnSpc>
            </a:pPr>
            <a:endParaRPr lang="en-US" sz="3066" b="1" dirty="0">
              <a:solidFill>
                <a:srgbClr val="434343"/>
              </a:solidFill>
              <a:latin typeface="Salesforce Sans"/>
              <a:ea typeface="Salesforce Sans"/>
              <a:cs typeface="Salesforce Sans"/>
              <a:sym typeface="Salesforce Sans"/>
            </a:endParaRPr>
          </a:p>
          <a:p>
            <a:r>
              <a:rPr lang="en-US" sz="1800" dirty="0">
                <a:latin typeface="Salesforce Sans Thin" panose="020B0205020202020203" pitchFamily="34" charset="77"/>
              </a:rPr>
              <a:t>While Customer Experience is still leveraged as the primary predictor of customer relationship health, outcomes now supersede experience as the key driver of customer loyalty.  Progressive leaders look to outcomes as a catalyst to transform product portfolios, professional services, and points of engagement.  Customers are willing to tolerate less than optimal experiences in key moments of truth if realized outcomes meet or exceed expectations.  And the shift to outcomes drives adoption of new metrics, measures, and methods that create clearer alignment between employee effort and customer success.    </a:t>
            </a:r>
            <a:endParaRPr lang="en-US" sz="2400" dirty="0">
              <a:latin typeface="Salesforce Sans Thin" panose="020B0205020202020203" pitchFamily="34" charset="77"/>
            </a:endParaRPr>
          </a:p>
          <a:p>
            <a:br>
              <a:rPr lang="en-US" sz="1800" dirty="0"/>
            </a:br>
            <a:endParaRPr lang="en-US" sz="1800" dirty="0">
              <a:solidFill>
                <a:schemeClr val="bg2">
                  <a:lumMod val="75000"/>
                </a:schemeClr>
              </a:solidFill>
              <a:latin typeface="Salesforce Sans Thin" panose="020B0205020202020203" pitchFamily="34" charset="77"/>
            </a:endParaRPr>
          </a:p>
        </p:txBody>
      </p:sp>
      <p:sp>
        <p:nvSpPr>
          <p:cNvPr id="690" name="Google Shape;690;p73"/>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691" name="Google Shape;691;p73"/>
          <p:cNvSpPr txBox="1"/>
          <p:nvPr/>
        </p:nvSpPr>
        <p:spPr>
          <a:xfrm>
            <a:off x="6514252" y="6219273"/>
            <a:ext cx="7741831" cy="481874"/>
          </a:xfrm>
          <a:prstGeom prst="rect">
            <a:avLst/>
          </a:prstGeom>
          <a:noFill/>
          <a:ln>
            <a:noFill/>
          </a:ln>
        </p:spPr>
        <p:txBody>
          <a:bodyPr spcFirstLastPara="1" wrap="square" lIns="121868" tIns="121868" rIns="121868" bIns="121868" anchor="t" anchorCtr="0">
            <a:noAutofit/>
          </a:bodyPr>
          <a:lstStyle/>
          <a:p>
            <a:pPr>
              <a:spcBef>
                <a:spcPts val="400"/>
              </a:spcBef>
              <a:buClr>
                <a:schemeClr val="dk1"/>
              </a:buClr>
              <a:buSzPts val="1100"/>
            </a:pPr>
            <a:r>
              <a:rPr lang="en-US" sz="1066" dirty="0">
                <a:solidFill>
                  <a:schemeClr val="bg2">
                    <a:lumMod val="75000"/>
                  </a:schemeClr>
                </a:solidFill>
                <a:latin typeface="Salesforce Sans"/>
                <a:ea typeface="Salesforce Sans"/>
                <a:cs typeface="Salesforce Sans"/>
                <a:sym typeface="Salesforce Sans"/>
              </a:rPr>
              <a:t>A deep dive into these findings can be found beginning on slide 12 </a:t>
            </a:r>
            <a:endParaRPr sz="1066" dirty="0">
              <a:solidFill>
                <a:schemeClr val="bg2">
                  <a:lumMod val="75000"/>
                </a:schemeClr>
              </a:solidFill>
            </a:endParaRPr>
          </a:p>
          <a:p>
            <a:pPr>
              <a:spcBef>
                <a:spcPts val="400"/>
              </a:spcBef>
            </a:pPr>
            <a:endParaRPr sz="1066" dirty="0"/>
          </a:p>
        </p:txBody>
      </p:sp>
      <p:sp>
        <p:nvSpPr>
          <p:cNvPr id="692" name="Google Shape;692;p73"/>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Executive</a:t>
            </a:r>
            <a:r>
              <a:rPr lang="en" sz="1066" b="1" dirty="0">
                <a:solidFill>
                  <a:srgbClr val="3EA1E0"/>
                </a:solidFill>
                <a:latin typeface="Salesforce Sans"/>
                <a:ea typeface="Salesforce Sans"/>
                <a:cs typeface="Salesforce Sans"/>
                <a:sym typeface="Salesforce Sans"/>
              </a:rPr>
              <a:t> Summary</a:t>
            </a:r>
            <a:endParaRPr sz="1466" b="1" dirty="0">
              <a:solidFill>
                <a:srgbClr val="3EA1E0"/>
              </a:solidFill>
              <a:latin typeface="Salesforce Sans"/>
              <a:ea typeface="Salesforce Sans"/>
              <a:cs typeface="Salesforce Sans"/>
              <a:sym typeface="Salesforce Sans"/>
            </a:endParaRPr>
          </a:p>
        </p:txBody>
      </p:sp>
      <p:sp>
        <p:nvSpPr>
          <p:cNvPr id="693" name="Google Shape;693;p73"/>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694" name="Google Shape;694;p73"/>
          <p:cNvSpPr txBox="1"/>
          <p:nvPr/>
        </p:nvSpPr>
        <p:spPr>
          <a:xfrm>
            <a:off x="8369654" y="1224907"/>
            <a:ext cx="3608236" cy="4074139"/>
          </a:xfrm>
          <a:prstGeom prst="rect">
            <a:avLst/>
          </a:prstGeom>
          <a:noFill/>
          <a:ln>
            <a:noFill/>
          </a:ln>
        </p:spPr>
        <p:txBody>
          <a:bodyPr spcFirstLastPara="1" wrap="square" lIns="121868" tIns="121868" rIns="121868" bIns="121868" anchor="t" anchorCtr="0">
            <a:noAutofit/>
          </a:bodyPr>
          <a:lstStyle/>
          <a:p>
            <a:pPr>
              <a:lnSpc>
                <a:spcPct val="115000"/>
              </a:lnSpc>
            </a:pPr>
            <a:r>
              <a:rPr lang="en-US" sz="2400" dirty="0">
                <a:solidFill>
                  <a:schemeClr val="dk2"/>
                </a:solidFill>
                <a:latin typeface="Salesforce Sans Light"/>
                <a:ea typeface="Salesforce Sans"/>
                <a:cs typeface="Salesforce Sans"/>
                <a:sym typeface="Salesforce Sans Light"/>
              </a:rPr>
              <a:t>Key Findings </a:t>
            </a:r>
            <a:endParaRPr lang="en-US" sz="1200" dirty="0">
              <a:solidFill>
                <a:srgbClr val="434343"/>
              </a:solidFill>
              <a:latin typeface="Salesforce Sans"/>
              <a:ea typeface="Salesforce Sans"/>
              <a:cs typeface="Salesforce Sans"/>
              <a:sym typeface="Salesforce Sans"/>
            </a:endParaRPr>
          </a:p>
          <a:p>
            <a:pPr>
              <a:lnSpc>
                <a:spcPct val="115000"/>
              </a:lnSpc>
              <a:spcBef>
                <a:spcPts val="1066"/>
              </a:spcBef>
            </a:pPr>
            <a:r>
              <a:rPr lang="en" sz="1200" b="1" dirty="0">
                <a:solidFill>
                  <a:srgbClr val="7F2987"/>
                </a:solidFill>
                <a:latin typeface="Salesforce Sans"/>
                <a:ea typeface="Salesforce Sans"/>
                <a:cs typeface="Salesforce Sans"/>
                <a:sym typeface="Salesforce Sans"/>
              </a:rPr>
              <a:t>A New </a:t>
            </a:r>
            <a:r>
              <a:rPr lang="en-US" sz="1200" b="1" dirty="0">
                <a:solidFill>
                  <a:srgbClr val="7F2987"/>
                </a:solidFill>
                <a:latin typeface="Salesforce Sans"/>
                <a:ea typeface="Salesforce Sans"/>
                <a:cs typeface="Salesforce Sans"/>
                <a:sym typeface="Salesforce Sans"/>
              </a:rPr>
              <a:t>Definition</a:t>
            </a:r>
            <a:r>
              <a:rPr lang="en" sz="1200" b="1" dirty="0">
                <a:solidFill>
                  <a:srgbClr val="7F2987"/>
                </a:solidFill>
                <a:latin typeface="Salesforce Sans"/>
                <a:ea typeface="Salesforce Sans"/>
                <a:cs typeface="Salesforce Sans"/>
                <a:sym typeface="Salesforce Sans"/>
              </a:rPr>
              <a:t> of Customer Success </a:t>
            </a:r>
            <a:r>
              <a:rPr lang="en-US" sz="1200" dirty="0">
                <a:solidFill>
                  <a:srgbClr val="434343"/>
                </a:solidFill>
                <a:latin typeface="Salesforce Sans"/>
                <a:ea typeface="Salesforce Sans"/>
                <a:cs typeface="Salesforce Sans"/>
                <a:sym typeface="Salesforce Sans"/>
              </a:rPr>
              <a:t>Customer success is now being defined as CS = (CO/CX) + EX  where outcomes are weighted significantly more than experiences and the impact of employee experience is significant</a:t>
            </a:r>
            <a:endParaRPr sz="1200" b="1" dirty="0">
              <a:solidFill>
                <a:srgbClr val="B5ACA4"/>
              </a:solidFill>
              <a:latin typeface="Salesforce Sans"/>
              <a:ea typeface="Salesforce Sans"/>
              <a:cs typeface="Salesforce Sans"/>
              <a:sym typeface="Salesforce Sans"/>
            </a:endParaRPr>
          </a:p>
          <a:p>
            <a:pPr>
              <a:lnSpc>
                <a:spcPct val="115000"/>
              </a:lnSpc>
              <a:spcBef>
                <a:spcPts val="1066"/>
              </a:spcBef>
              <a:spcAft>
                <a:spcPts val="1066"/>
              </a:spcAft>
              <a:buClr>
                <a:schemeClr val="dk1"/>
              </a:buClr>
              <a:buSzPts val="1100"/>
            </a:pPr>
            <a:r>
              <a:rPr lang="en" sz="1200" b="1" dirty="0">
                <a:solidFill>
                  <a:srgbClr val="7F2987"/>
                </a:solidFill>
                <a:latin typeface="Salesforce Sans"/>
                <a:ea typeface="Salesforce Sans"/>
                <a:cs typeface="Salesforce Sans"/>
                <a:sym typeface="Salesforce Sans"/>
              </a:rPr>
              <a:t>Outcome Metrics Have a </a:t>
            </a:r>
            <a:r>
              <a:rPr lang="en-US" sz="1200" b="1" dirty="0">
                <a:solidFill>
                  <a:srgbClr val="7F2987"/>
                </a:solidFill>
                <a:latin typeface="Salesforce Sans"/>
                <a:ea typeface="Salesforce Sans"/>
                <a:cs typeface="Salesforce Sans"/>
                <a:sym typeface="Salesforce Sans"/>
              </a:rPr>
              <a:t>Maturity</a:t>
            </a:r>
            <a:r>
              <a:rPr lang="en" sz="1200" b="1" dirty="0">
                <a:solidFill>
                  <a:srgbClr val="7F2987"/>
                </a:solidFill>
                <a:latin typeface="Salesforce Sans"/>
                <a:ea typeface="Salesforce Sans"/>
                <a:cs typeface="Salesforce Sans"/>
                <a:sym typeface="Salesforce Sans"/>
              </a:rPr>
              <a:t> Curve </a:t>
            </a:r>
            <a:r>
              <a:rPr lang="en-US" sz="1200" dirty="0">
                <a:solidFill>
                  <a:srgbClr val="434343"/>
                </a:solidFill>
                <a:latin typeface="Salesforce Sans"/>
                <a:ea typeface="Salesforce Sans"/>
                <a:cs typeface="Salesforce Sans"/>
                <a:sym typeface="Salesforce Sans"/>
              </a:rPr>
              <a:t>Measuring outcomes is not new, but progressive businesses have advanced their metrics to new heights showing a clear path to better customer success via better metrics</a:t>
            </a:r>
            <a:r>
              <a:rPr lang="en" sz="1200" dirty="0">
                <a:solidFill>
                  <a:srgbClr val="434343"/>
                </a:solidFill>
                <a:latin typeface="Salesforce Sans"/>
                <a:ea typeface="Salesforce Sans"/>
                <a:cs typeface="Salesforce Sans"/>
                <a:sym typeface="Salesforce Sans"/>
              </a:rPr>
              <a:t>.</a:t>
            </a:r>
            <a:br>
              <a:rPr lang="en" sz="1200" dirty="0">
                <a:solidFill>
                  <a:srgbClr val="434343"/>
                </a:solidFill>
                <a:latin typeface="Salesforce Sans"/>
                <a:ea typeface="Salesforce Sans"/>
                <a:cs typeface="Salesforce Sans"/>
                <a:sym typeface="Salesforce Sans"/>
              </a:rPr>
            </a:br>
            <a:r>
              <a:rPr lang="en" sz="1200" dirty="0">
                <a:solidFill>
                  <a:srgbClr val="434343"/>
                </a:solidFill>
                <a:latin typeface="Salesforce Sans"/>
                <a:ea typeface="Salesforce Sans"/>
                <a:cs typeface="Salesforce Sans"/>
                <a:sym typeface="Salesforce Sans"/>
              </a:rPr>
              <a:t> </a:t>
            </a:r>
            <a:br>
              <a:rPr lang="en" sz="1200" dirty="0">
                <a:solidFill>
                  <a:schemeClr val="accent2"/>
                </a:solidFill>
                <a:latin typeface="Salesforce Sans"/>
                <a:ea typeface="Salesforce Sans"/>
                <a:cs typeface="Salesforce Sans"/>
                <a:sym typeface="Salesforce Sans"/>
              </a:rPr>
            </a:br>
            <a:r>
              <a:rPr lang="en" sz="1200" b="1" dirty="0">
                <a:solidFill>
                  <a:srgbClr val="7F2987"/>
                </a:solidFill>
                <a:latin typeface="Salesforce Sans"/>
                <a:ea typeface="Salesforce Sans"/>
                <a:cs typeface="Salesforce Sans"/>
                <a:sym typeface="Salesforce Sans"/>
              </a:rPr>
              <a:t>A Shift To Outcomes </a:t>
            </a:r>
            <a:r>
              <a:rPr lang="en-US" sz="1200" b="1" dirty="0">
                <a:solidFill>
                  <a:srgbClr val="7F2987"/>
                </a:solidFill>
                <a:latin typeface="Salesforce Sans"/>
                <a:ea typeface="Salesforce Sans"/>
                <a:cs typeface="Salesforce Sans"/>
                <a:sym typeface="Salesforce Sans"/>
              </a:rPr>
              <a:t>Creates New Business </a:t>
            </a:r>
            <a:r>
              <a:rPr lang="en" sz="1200" b="1" dirty="0">
                <a:solidFill>
                  <a:srgbClr val="7F2987"/>
                </a:solidFill>
                <a:latin typeface="Salesforce Sans"/>
                <a:ea typeface="Salesforce Sans"/>
                <a:cs typeface="Salesforce Sans"/>
                <a:sym typeface="Salesforce Sans"/>
              </a:rPr>
              <a:t>Opportunities  </a:t>
            </a:r>
            <a:r>
              <a:rPr lang="en" sz="1200" dirty="0">
                <a:solidFill>
                  <a:schemeClr val="bg2">
                    <a:lumMod val="75000"/>
                  </a:schemeClr>
                </a:solidFill>
                <a:latin typeface="Salesforce Sans"/>
                <a:ea typeface="Salesforce Sans"/>
                <a:cs typeface="Salesforce Sans"/>
                <a:sym typeface="Salesforce Sans"/>
              </a:rPr>
              <a:t>A shift to focus on outcomes is a fundamental shift in moving from a pro</a:t>
            </a:r>
            <a:r>
              <a:rPr lang="en-US" sz="1200" dirty="0">
                <a:solidFill>
                  <a:schemeClr val="bg2">
                    <a:lumMod val="75000"/>
                  </a:schemeClr>
                </a:solidFill>
                <a:latin typeface="Salesforce Sans"/>
                <a:ea typeface="Salesforce Sans"/>
                <a:cs typeface="Salesforce Sans"/>
                <a:sym typeface="Salesforce Sans"/>
              </a:rPr>
              <a:t>du</a:t>
            </a:r>
            <a:r>
              <a:rPr lang="en" sz="1200" dirty="0" err="1">
                <a:solidFill>
                  <a:schemeClr val="bg2">
                    <a:lumMod val="75000"/>
                  </a:schemeClr>
                </a:solidFill>
                <a:latin typeface="Salesforce Sans"/>
                <a:ea typeface="Salesforce Sans"/>
                <a:cs typeface="Salesforce Sans"/>
                <a:sym typeface="Salesforce Sans"/>
              </a:rPr>
              <a:t>ct</a:t>
            </a:r>
            <a:r>
              <a:rPr lang="en" sz="1200" dirty="0">
                <a:solidFill>
                  <a:schemeClr val="bg2">
                    <a:lumMod val="75000"/>
                  </a:schemeClr>
                </a:solidFill>
                <a:latin typeface="Salesforce Sans"/>
                <a:ea typeface="Salesforce Sans"/>
                <a:cs typeface="Salesforce Sans"/>
                <a:sym typeface="Salesforce Sans"/>
              </a:rPr>
              <a:t> centric, to a customer centric business. With the change new paths to revenue, and new businesses models are unlocked. </a:t>
            </a:r>
            <a:endParaRPr sz="2400" dirty="0">
              <a:solidFill>
                <a:schemeClr val="bg2">
                  <a:lumMod val="75000"/>
                </a:schemeClr>
              </a:solidFill>
            </a:endParaRPr>
          </a:p>
        </p:txBody>
      </p:sp>
      <p:sp>
        <p:nvSpPr>
          <p:cNvPr id="696" name="Google Shape;696;p73"/>
          <p:cNvSpPr txBox="1"/>
          <p:nvPr/>
        </p:nvSpPr>
        <p:spPr>
          <a:xfrm>
            <a:off x="6474626" y="1093914"/>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sp>
        <p:nvSpPr>
          <p:cNvPr id="698" name="Google Shape;698;p73"/>
          <p:cNvSpPr/>
          <p:nvPr/>
        </p:nvSpPr>
        <p:spPr>
          <a:xfrm>
            <a:off x="5699548" y="6045752"/>
            <a:ext cx="6047625" cy="72381"/>
          </a:xfrm>
          <a:prstGeom prst="rect">
            <a:avLst/>
          </a:prstGeom>
          <a:solidFill>
            <a:schemeClr val="lt2"/>
          </a:solidFill>
          <a:ln>
            <a:noFill/>
          </a:ln>
        </p:spPr>
        <p:txBody>
          <a:bodyPr spcFirstLastPara="1" wrap="square" lIns="121868" tIns="121868" rIns="121868" bIns="121868" anchor="ctr" anchorCtr="0">
            <a:noAutofit/>
          </a:bodyPr>
          <a:lstStyle/>
          <a:p>
            <a:endParaRPr sz="1866"/>
          </a:p>
        </p:txBody>
      </p:sp>
      <p:sp>
        <p:nvSpPr>
          <p:cNvPr id="700" name="Google Shape;700;p73"/>
          <p:cNvSpPr/>
          <p:nvPr/>
        </p:nvSpPr>
        <p:spPr>
          <a:xfrm>
            <a:off x="6273016" y="6351139"/>
            <a:ext cx="206658" cy="350013"/>
          </a:xfrm>
          <a:custGeom>
            <a:avLst/>
            <a:gdLst/>
            <a:ahLst/>
            <a:cxnLst/>
            <a:rect l="l" t="t" r="r" b="b"/>
            <a:pathLst>
              <a:path w="21600" h="21567" extrusionOk="0">
                <a:moveTo>
                  <a:pt x="1343" y="12162"/>
                </a:moveTo>
                <a:cubicBezTo>
                  <a:pt x="11442" y="12162"/>
                  <a:pt x="11442" y="12162"/>
                  <a:pt x="11442" y="12162"/>
                </a:cubicBezTo>
                <a:cubicBezTo>
                  <a:pt x="11792" y="12266"/>
                  <a:pt x="11792" y="12266"/>
                  <a:pt x="11792" y="12266"/>
                </a:cubicBezTo>
                <a:cubicBezTo>
                  <a:pt x="11851" y="12541"/>
                  <a:pt x="11851" y="12541"/>
                  <a:pt x="11851" y="12541"/>
                </a:cubicBezTo>
                <a:cubicBezTo>
                  <a:pt x="7589" y="19603"/>
                  <a:pt x="7589" y="19603"/>
                  <a:pt x="7589" y="19603"/>
                </a:cubicBezTo>
                <a:cubicBezTo>
                  <a:pt x="20257" y="9406"/>
                  <a:pt x="20257" y="9406"/>
                  <a:pt x="20257" y="9406"/>
                </a:cubicBezTo>
                <a:cubicBezTo>
                  <a:pt x="10158" y="9406"/>
                  <a:pt x="10158" y="9406"/>
                  <a:pt x="10158" y="9406"/>
                </a:cubicBezTo>
                <a:cubicBezTo>
                  <a:pt x="9749" y="9268"/>
                  <a:pt x="9749" y="9268"/>
                  <a:pt x="9749" y="9268"/>
                </a:cubicBezTo>
                <a:cubicBezTo>
                  <a:pt x="9749" y="9027"/>
                  <a:pt x="9749" y="9027"/>
                  <a:pt x="9749" y="9027"/>
                </a:cubicBezTo>
                <a:cubicBezTo>
                  <a:pt x="14478" y="2034"/>
                  <a:pt x="14478" y="2034"/>
                  <a:pt x="14478" y="2034"/>
                </a:cubicBezTo>
                <a:lnTo>
                  <a:pt x="1343" y="12162"/>
                </a:lnTo>
                <a:close/>
                <a:moveTo>
                  <a:pt x="6071" y="21567"/>
                </a:moveTo>
                <a:cubicBezTo>
                  <a:pt x="5838" y="21533"/>
                  <a:pt x="5838" y="21533"/>
                  <a:pt x="5838" y="21533"/>
                </a:cubicBezTo>
                <a:cubicBezTo>
                  <a:pt x="5663" y="21464"/>
                  <a:pt x="5546" y="21326"/>
                  <a:pt x="5604" y="21188"/>
                </a:cubicBezTo>
                <a:cubicBezTo>
                  <a:pt x="10742" y="12713"/>
                  <a:pt x="10742" y="12713"/>
                  <a:pt x="10742" y="12713"/>
                </a:cubicBezTo>
                <a:cubicBezTo>
                  <a:pt x="409" y="12713"/>
                  <a:pt x="409" y="12713"/>
                  <a:pt x="409" y="12713"/>
                </a:cubicBezTo>
                <a:cubicBezTo>
                  <a:pt x="234" y="12713"/>
                  <a:pt x="58" y="12645"/>
                  <a:pt x="0" y="12541"/>
                </a:cubicBezTo>
                <a:cubicBezTo>
                  <a:pt x="0" y="12266"/>
                  <a:pt x="0" y="12266"/>
                  <a:pt x="0" y="12266"/>
                </a:cubicBezTo>
                <a:cubicBezTo>
                  <a:pt x="15762" y="105"/>
                  <a:pt x="15762" y="105"/>
                  <a:pt x="15762" y="105"/>
                </a:cubicBezTo>
                <a:cubicBezTo>
                  <a:pt x="15937" y="1"/>
                  <a:pt x="16171" y="-33"/>
                  <a:pt x="16404" y="36"/>
                </a:cubicBezTo>
                <a:cubicBezTo>
                  <a:pt x="16579" y="105"/>
                  <a:pt x="16696" y="243"/>
                  <a:pt x="16579" y="380"/>
                </a:cubicBezTo>
                <a:cubicBezTo>
                  <a:pt x="10858" y="8855"/>
                  <a:pt x="10858" y="8855"/>
                  <a:pt x="10858" y="8855"/>
                </a:cubicBezTo>
                <a:cubicBezTo>
                  <a:pt x="21191" y="8855"/>
                  <a:pt x="21191" y="8855"/>
                  <a:pt x="21191" y="8855"/>
                </a:cubicBezTo>
                <a:cubicBezTo>
                  <a:pt x="21366" y="8855"/>
                  <a:pt x="21542" y="8889"/>
                  <a:pt x="21600" y="8993"/>
                </a:cubicBezTo>
                <a:cubicBezTo>
                  <a:pt x="21542" y="9268"/>
                  <a:pt x="21542" y="9268"/>
                  <a:pt x="21542" y="9268"/>
                </a:cubicBezTo>
                <a:cubicBezTo>
                  <a:pt x="6422" y="21464"/>
                  <a:pt x="6422" y="21464"/>
                  <a:pt x="6422" y="21464"/>
                </a:cubicBezTo>
                <a:lnTo>
                  <a:pt x="6071" y="21567"/>
                </a:lnTo>
                <a:close/>
              </a:path>
            </a:pathLst>
          </a:custGeom>
          <a:solidFill>
            <a:srgbClr val="00B0F0"/>
          </a:solidFill>
          <a:ln>
            <a:noFill/>
          </a:ln>
        </p:spPr>
        <p:txBody>
          <a:bodyPr spcFirstLastPara="1" wrap="square" lIns="121868" tIns="60917" rIns="121868" bIns="60917" anchor="ctr" anchorCtr="0">
            <a:noAutofit/>
          </a:bodyPr>
          <a:lstStyle/>
          <a:p>
            <a:pPr algn="ctr">
              <a:lnSpc>
                <a:spcPct val="90000"/>
              </a:lnSpc>
            </a:pPr>
            <a:endParaRPr sz="1333">
              <a:solidFill>
                <a:srgbClr val="205CA0"/>
              </a:solidFill>
            </a:endParaRPr>
          </a:p>
        </p:txBody>
      </p:sp>
      <p:grpSp>
        <p:nvGrpSpPr>
          <p:cNvPr id="701" name="Google Shape;701;p73"/>
          <p:cNvGrpSpPr/>
          <p:nvPr/>
        </p:nvGrpSpPr>
        <p:grpSpPr>
          <a:xfrm>
            <a:off x="-365372" y="6094168"/>
            <a:ext cx="2693298" cy="760173"/>
            <a:chOff x="-274100" y="4571147"/>
            <a:chExt cx="2020500" cy="570278"/>
          </a:xfrm>
        </p:grpSpPr>
        <p:pic>
          <p:nvPicPr>
            <p:cNvPr id="702" name="Google Shape;702;p73"/>
            <p:cNvPicPr preferRelativeResize="0"/>
            <p:nvPr/>
          </p:nvPicPr>
          <p:blipFill>
            <a:blip r:embed="rId4">
              <a:alphaModFix/>
            </a:blip>
            <a:stretch>
              <a:fillRect/>
            </a:stretch>
          </p:blipFill>
          <p:spPr>
            <a:xfrm>
              <a:off x="198901" y="4571152"/>
              <a:ext cx="794359" cy="467255"/>
            </a:xfrm>
            <a:prstGeom prst="rect">
              <a:avLst/>
            </a:prstGeom>
            <a:noFill/>
            <a:ln>
              <a:noFill/>
            </a:ln>
          </p:spPr>
        </p:pic>
        <p:pic>
          <p:nvPicPr>
            <p:cNvPr id="703" name="Google Shape;703;p73" descr="Rock Cluster.png"/>
            <p:cNvPicPr preferRelativeResize="0"/>
            <p:nvPr/>
          </p:nvPicPr>
          <p:blipFill rotWithShape="1">
            <a:blip r:embed="rId5">
              <a:alphaModFix/>
            </a:blip>
            <a:srcRect b="18850"/>
            <a:stretch/>
          </p:blipFill>
          <p:spPr>
            <a:xfrm>
              <a:off x="107397" y="4840039"/>
              <a:ext cx="1639003" cy="301386"/>
            </a:xfrm>
            <a:prstGeom prst="rect">
              <a:avLst/>
            </a:prstGeom>
            <a:noFill/>
            <a:ln>
              <a:noFill/>
            </a:ln>
          </p:spPr>
        </p:pic>
        <p:pic>
          <p:nvPicPr>
            <p:cNvPr id="704" name="Google Shape;704;p73"/>
            <p:cNvPicPr preferRelativeResize="0"/>
            <p:nvPr/>
          </p:nvPicPr>
          <p:blipFill>
            <a:blip r:embed="rId6">
              <a:alphaModFix/>
            </a:blip>
            <a:stretch>
              <a:fillRect/>
            </a:stretch>
          </p:blipFill>
          <p:spPr>
            <a:xfrm>
              <a:off x="-274100" y="4571147"/>
              <a:ext cx="1113006" cy="570274"/>
            </a:xfrm>
            <a:prstGeom prst="rect">
              <a:avLst/>
            </a:prstGeom>
            <a:noFill/>
            <a:ln>
              <a:noFill/>
            </a:ln>
          </p:spPr>
        </p:pic>
        <p:pic>
          <p:nvPicPr>
            <p:cNvPr id="705" name="Google Shape;705;p73"/>
            <p:cNvPicPr preferRelativeResize="0"/>
            <p:nvPr/>
          </p:nvPicPr>
          <p:blipFill>
            <a:blip r:embed="rId7">
              <a:alphaModFix/>
            </a:blip>
            <a:stretch>
              <a:fillRect/>
            </a:stretch>
          </p:blipFill>
          <p:spPr>
            <a:xfrm flipH="1">
              <a:off x="1174219" y="4624934"/>
              <a:ext cx="425088" cy="359695"/>
            </a:xfrm>
            <a:prstGeom prst="rect">
              <a:avLst/>
            </a:prstGeom>
            <a:noFill/>
            <a:ln>
              <a:noFill/>
            </a:ln>
          </p:spPr>
        </p:pic>
      </p:grpSp>
      <p:grpSp>
        <p:nvGrpSpPr>
          <p:cNvPr id="706" name="Google Shape;706;p73"/>
          <p:cNvGrpSpPr/>
          <p:nvPr/>
        </p:nvGrpSpPr>
        <p:grpSpPr>
          <a:xfrm>
            <a:off x="6744989" y="5020661"/>
            <a:ext cx="383820" cy="44571"/>
            <a:chOff x="512110" y="-128606"/>
            <a:chExt cx="287940" cy="33437"/>
          </a:xfrm>
        </p:grpSpPr>
        <p:sp>
          <p:nvSpPr>
            <p:cNvPr id="707" name="Google Shape;707;p73"/>
            <p:cNvSpPr/>
            <p:nvPr/>
          </p:nvSpPr>
          <p:spPr>
            <a:xfrm>
              <a:off x="51211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708" name="Google Shape;708;p73"/>
            <p:cNvSpPr/>
            <p:nvPr/>
          </p:nvSpPr>
          <p:spPr>
            <a:xfrm>
              <a:off x="639430" y="-128606"/>
              <a:ext cx="33437" cy="33437"/>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709" name="Google Shape;709;p73"/>
            <p:cNvSpPr/>
            <p:nvPr/>
          </p:nvSpPr>
          <p:spPr>
            <a:xfrm>
              <a:off x="76675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grpSp>
      <p:sp>
        <p:nvSpPr>
          <p:cNvPr id="710" name="Google Shape;710;p73"/>
          <p:cNvSpPr/>
          <p:nvPr/>
        </p:nvSpPr>
        <p:spPr>
          <a:xfrm>
            <a:off x="631302" y="2055982"/>
            <a:ext cx="473477" cy="72381"/>
          </a:xfrm>
          <a:prstGeom prst="rect">
            <a:avLst/>
          </a:prstGeom>
          <a:solidFill>
            <a:srgbClr val="CCCCCC"/>
          </a:solidFill>
          <a:ln>
            <a:noFill/>
          </a:ln>
        </p:spPr>
        <p:txBody>
          <a:bodyPr spcFirstLastPara="1" wrap="square" lIns="121868" tIns="121868" rIns="121868" bIns="121868" anchor="ctr" anchorCtr="0">
            <a:noAutofit/>
          </a:bodyPr>
          <a:lstStyle/>
          <a:p>
            <a:endParaRPr sz="1866"/>
          </a:p>
        </p:txBody>
      </p:sp>
    </p:spTree>
    <p:extLst>
      <p:ext uri="{BB962C8B-B14F-4D97-AF65-F5344CB8AC3E}">
        <p14:creationId xmlns:p14="http://schemas.microsoft.com/office/powerpoint/2010/main" val="218756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9"/>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pic>
        <p:nvPicPr>
          <p:cNvPr id="878" name="Google Shape;878;p79" descr="Image"/>
          <p:cNvPicPr preferRelativeResize="0"/>
          <p:nvPr/>
        </p:nvPicPr>
        <p:blipFill rotWithShape="1">
          <a:blip r:embed="rId3">
            <a:alphaModFix/>
          </a:blip>
          <a:srcRect l="7297" r="17082" b="46392"/>
          <a:stretch/>
        </p:blipFill>
        <p:spPr>
          <a:xfrm flipH="1">
            <a:off x="1174603" y="5890055"/>
            <a:ext cx="1381147" cy="801762"/>
          </a:xfrm>
          <a:prstGeom prst="rect">
            <a:avLst/>
          </a:prstGeom>
          <a:noFill/>
          <a:ln>
            <a:noFill/>
          </a:ln>
        </p:spPr>
      </p:pic>
      <p:cxnSp>
        <p:nvCxnSpPr>
          <p:cNvPr id="882" name="Google Shape;882;p79"/>
          <p:cNvCxnSpPr>
            <a:cxnSpLocks/>
          </p:cNvCxnSpPr>
          <p:nvPr/>
        </p:nvCxnSpPr>
        <p:spPr>
          <a:xfrm>
            <a:off x="5636890" y="1028009"/>
            <a:ext cx="0" cy="4791552"/>
          </a:xfrm>
          <a:prstGeom prst="straightConnector1">
            <a:avLst/>
          </a:prstGeom>
          <a:noFill/>
          <a:ln w="9525" cap="flat" cmpd="sng">
            <a:solidFill>
              <a:srgbClr val="999999"/>
            </a:solidFill>
            <a:prstDash val="dot"/>
            <a:round/>
            <a:headEnd type="none" w="med" len="med"/>
            <a:tailEnd type="none" w="med" len="med"/>
          </a:ln>
        </p:spPr>
      </p:cxnSp>
      <p:sp>
        <p:nvSpPr>
          <p:cNvPr id="883" name="Google Shape;883;p79"/>
          <p:cNvSpPr txBox="1"/>
          <p:nvPr/>
        </p:nvSpPr>
        <p:spPr>
          <a:xfrm>
            <a:off x="495303" y="980971"/>
            <a:ext cx="4807609" cy="456201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The Clock Ticks Faster On Time To Value </a:t>
            </a:r>
          </a:p>
          <a:p>
            <a:pPr>
              <a:lnSpc>
                <a:spcPct val="90000"/>
              </a:lnSpc>
            </a:pPr>
            <a:endParaRPr sz="3066" dirty="0">
              <a:solidFill>
                <a:srgbClr val="434343"/>
              </a:solidFill>
              <a:latin typeface="Salesforce Sans Light"/>
              <a:ea typeface="Salesforce Sans Light"/>
              <a:cs typeface="Salesforce Sans Light"/>
              <a:sym typeface="Salesforce Sans Light"/>
            </a:endParaRPr>
          </a:p>
          <a:p>
            <a:r>
              <a:rPr lang="en-US" sz="1800" dirty="0">
                <a:solidFill>
                  <a:schemeClr val="bg2">
                    <a:lumMod val="50000"/>
                  </a:schemeClr>
                </a:solidFill>
                <a:latin typeface="Salesforce Sans Thin" panose="020B0205020202020203" pitchFamily="34" charset="77"/>
              </a:rPr>
              <a:t>Economic uncertainty compounds customers’ urgency to reduce Time to Value (TTV). Accelerating TTV without compromising the customers’ experience is top of mind for Experience Executives who are often on the receiving end of unrealistic expectations set during the pre-sales cycle yet who are tasked with providing support and retention on tight budgets. TTV has become a North Star metric for measuring customer outcomes.    </a:t>
            </a:r>
          </a:p>
          <a:p>
            <a:br>
              <a:rPr lang="en-US" sz="2000" dirty="0"/>
            </a:br>
            <a:endParaRPr lang="en-US" sz="2000" dirty="0">
              <a:solidFill>
                <a:schemeClr val="bg2">
                  <a:lumMod val="75000"/>
                </a:schemeClr>
              </a:solidFill>
              <a:latin typeface="Salesforce Sans Thin" panose="020B0205020202020203" pitchFamily="34" charset="77"/>
            </a:endParaRPr>
          </a:p>
        </p:txBody>
      </p:sp>
      <p:pic>
        <p:nvPicPr>
          <p:cNvPr id="892" name="Google Shape;892;p79" descr="Image"/>
          <p:cNvPicPr preferRelativeResize="0"/>
          <p:nvPr/>
        </p:nvPicPr>
        <p:blipFill rotWithShape="1">
          <a:blip r:embed="rId4">
            <a:alphaModFix/>
          </a:blip>
          <a:srcRect l="10817" t="1430" r="15992" b="46924"/>
          <a:stretch/>
        </p:blipFill>
        <p:spPr>
          <a:xfrm>
            <a:off x="-812889" y="5649199"/>
            <a:ext cx="2015475" cy="1276158"/>
          </a:xfrm>
          <a:prstGeom prst="rect">
            <a:avLst/>
          </a:prstGeom>
          <a:noFill/>
          <a:ln>
            <a:noFill/>
          </a:ln>
        </p:spPr>
      </p:pic>
      <p:pic>
        <p:nvPicPr>
          <p:cNvPr id="893" name="Google Shape;893;p79" descr="Rock Cluster.png"/>
          <p:cNvPicPr preferRelativeResize="0"/>
          <p:nvPr/>
        </p:nvPicPr>
        <p:blipFill rotWithShape="1">
          <a:blip r:embed="rId5">
            <a:alphaModFix/>
          </a:blip>
          <a:srcRect b="18850"/>
          <a:stretch/>
        </p:blipFill>
        <p:spPr>
          <a:xfrm>
            <a:off x="196130" y="6509396"/>
            <a:ext cx="2195747" cy="403760"/>
          </a:xfrm>
          <a:prstGeom prst="rect">
            <a:avLst/>
          </a:prstGeom>
          <a:noFill/>
          <a:ln>
            <a:noFill/>
          </a:ln>
        </p:spPr>
      </p:pic>
      <p:sp>
        <p:nvSpPr>
          <p:cNvPr id="900" name="Google Shape;900;p79"/>
          <p:cNvSpPr/>
          <p:nvPr/>
        </p:nvSpPr>
        <p:spPr>
          <a:xfrm>
            <a:off x="5699548" y="6045752"/>
            <a:ext cx="6047625" cy="72381"/>
          </a:xfrm>
          <a:prstGeom prst="rect">
            <a:avLst/>
          </a:prstGeom>
          <a:solidFill>
            <a:schemeClr val="lt2"/>
          </a:solidFill>
          <a:ln>
            <a:noFill/>
          </a:ln>
        </p:spPr>
        <p:txBody>
          <a:bodyPr spcFirstLastPara="1" wrap="square" lIns="121868" tIns="121868" rIns="121868" bIns="121868" anchor="ctr" anchorCtr="0">
            <a:noAutofit/>
          </a:bodyPr>
          <a:lstStyle/>
          <a:p>
            <a:endParaRPr sz="1866"/>
          </a:p>
        </p:txBody>
      </p:sp>
      <p:sp>
        <p:nvSpPr>
          <p:cNvPr id="904" name="Google Shape;904;p79"/>
          <p:cNvSpPr/>
          <p:nvPr/>
        </p:nvSpPr>
        <p:spPr>
          <a:xfrm>
            <a:off x="631302" y="2095814"/>
            <a:ext cx="473477" cy="72381"/>
          </a:xfrm>
          <a:prstGeom prst="rect">
            <a:avLst/>
          </a:prstGeom>
          <a:solidFill>
            <a:srgbClr val="CCCCCC"/>
          </a:solidFill>
          <a:ln>
            <a:noFill/>
          </a:ln>
        </p:spPr>
        <p:txBody>
          <a:bodyPr spcFirstLastPara="1" wrap="square" lIns="121868" tIns="121868" rIns="121868" bIns="121868" anchor="ctr" anchorCtr="0">
            <a:noAutofit/>
          </a:bodyPr>
          <a:lstStyle/>
          <a:p>
            <a:endParaRPr sz="1866"/>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4" name="Google Shape;692;p73">
            <a:extLst>
              <a:ext uri="{FF2B5EF4-FFF2-40B4-BE49-F238E27FC236}">
                <a16:creationId xmlns:a16="http://schemas.microsoft.com/office/drawing/2014/main" id="{AD33A912-DC5B-1842-9467-B55292198A70}"/>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Executive</a:t>
            </a:r>
            <a:r>
              <a:rPr lang="en" sz="1066" b="1" dirty="0">
                <a:solidFill>
                  <a:srgbClr val="3EA1E0"/>
                </a:solidFill>
                <a:latin typeface="Salesforce Sans"/>
                <a:ea typeface="Salesforce Sans"/>
                <a:cs typeface="Salesforce Sans"/>
                <a:sym typeface="Salesforce Sans"/>
              </a:rPr>
              <a:t> Summary</a:t>
            </a:r>
            <a:endParaRPr sz="1466" b="1" dirty="0">
              <a:solidFill>
                <a:srgbClr val="3EA1E0"/>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36" name="Google Shape;694;p73">
            <a:extLst>
              <a:ext uri="{FF2B5EF4-FFF2-40B4-BE49-F238E27FC236}">
                <a16:creationId xmlns:a16="http://schemas.microsoft.com/office/drawing/2014/main" id="{5417DE13-EA20-8947-A341-C143FB6EDE88}"/>
              </a:ext>
            </a:extLst>
          </p:cNvPr>
          <p:cNvSpPr txBox="1"/>
          <p:nvPr/>
        </p:nvSpPr>
        <p:spPr>
          <a:xfrm>
            <a:off x="5802141" y="794080"/>
            <a:ext cx="3858737" cy="4074139"/>
          </a:xfrm>
          <a:prstGeom prst="rect">
            <a:avLst/>
          </a:prstGeom>
          <a:noFill/>
          <a:ln>
            <a:noFill/>
          </a:ln>
        </p:spPr>
        <p:txBody>
          <a:bodyPr spcFirstLastPara="1" wrap="square" lIns="121868" tIns="121868" rIns="121868" bIns="121868" anchor="t" anchorCtr="0">
            <a:noAutofit/>
          </a:bodyPr>
          <a:lstStyle/>
          <a:p>
            <a:pPr>
              <a:lnSpc>
                <a:spcPct val="115000"/>
              </a:lnSpc>
            </a:pPr>
            <a:r>
              <a:rPr lang="en-US" sz="2400" dirty="0">
                <a:solidFill>
                  <a:schemeClr val="dk2"/>
                </a:solidFill>
                <a:latin typeface="Salesforce Sans Light"/>
                <a:ea typeface="Salesforce Sans"/>
                <a:cs typeface="Salesforce Sans"/>
                <a:sym typeface="Salesforce Sans Light"/>
              </a:rPr>
              <a:t>Key Findings</a:t>
            </a:r>
            <a:endParaRPr sz="1200" dirty="0">
              <a:solidFill>
                <a:srgbClr val="434343"/>
              </a:solidFill>
              <a:latin typeface="Salesforce Sans"/>
              <a:ea typeface="Salesforce Sans"/>
              <a:cs typeface="Salesforce Sans"/>
              <a:sym typeface="Salesforce Sans"/>
            </a:endParaRPr>
          </a:p>
          <a:p>
            <a:pPr>
              <a:lnSpc>
                <a:spcPct val="115000"/>
              </a:lnSpc>
              <a:spcBef>
                <a:spcPts val="1066"/>
              </a:spcBef>
            </a:pPr>
            <a:r>
              <a:rPr lang="en-US" sz="1200" b="1" dirty="0">
                <a:solidFill>
                  <a:srgbClr val="7F2987"/>
                </a:solidFill>
                <a:latin typeface="Salesforce Sans"/>
                <a:ea typeface="Salesforce Sans"/>
                <a:cs typeface="Salesforce Sans"/>
                <a:sym typeface="Salesforce Sans"/>
              </a:rPr>
              <a:t>TTV Replaces NPS as Key Experience Metric </a:t>
            </a:r>
            <a:r>
              <a:rPr lang="en-US" sz="1200" dirty="0">
                <a:solidFill>
                  <a:srgbClr val="434343"/>
                </a:solidFill>
                <a:latin typeface="Salesforce Sans"/>
                <a:ea typeface="Salesforce Sans"/>
                <a:cs typeface="Salesforce Sans"/>
                <a:sym typeface="Salesforce Sans"/>
              </a:rPr>
              <a:t>The shift to outcomes as a clearer view on the experience is leading many businesses to place Time To Value as the preeminent customer experience metric</a:t>
            </a:r>
            <a:endParaRPr sz="1200" b="1" dirty="0">
              <a:solidFill>
                <a:srgbClr val="B5ACA4"/>
              </a:solidFill>
              <a:latin typeface="Salesforce Sans"/>
              <a:ea typeface="Salesforce Sans"/>
              <a:cs typeface="Salesforce Sans"/>
              <a:sym typeface="Salesforce Sans"/>
            </a:endParaRPr>
          </a:p>
          <a:p>
            <a:pPr>
              <a:lnSpc>
                <a:spcPct val="115000"/>
              </a:lnSpc>
              <a:spcBef>
                <a:spcPts val="1066"/>
              </a:spcBef>
              <a:spcAft>
                <a:spcPts val="1066"/>
              </a:spcAft>
              <a:buClr>
                <a:schemeClr val="dk1"/>
              </a:buClr>
              <a:buSzPts val="1100"/>
            </a:pPr>
            <a:r>
              <a:rPr lang="en-US" sz="1200" b="1" dirty="0">
                <a:solidFill>
                  <a:srgbClr val="7F2987"/>
                </a:solidFill>
                <a:latin typeface="Salesforce Sans"/>
                <a:ea typeface="Salesforce Sans"/>
                <a:cs typeface="Salesforce Sans"/>
                <a:sym typeface="Salesforce Sans"/>
              </a:rPr>
              <a:t>The New Role: The Success Planner </a:t>
            </a:r>
            <a:r>
              <a:rPr lang="en-US" sz="1200" dirty="0">
                <a:solidFill>
                  <a:srgbClr val="434343"/>
                </a:solidFill>
                <a:latin typeface="Salesforce Sans"/>
                <a:ea typeface="Salesforce Sans"/>
                <a:cs typeface="Salesforce Sans"/>
                <a:sym typeface="Salesforce Sans"/>
              </a:rPr>
              <a:t>A new role has emerged as one of the keys to creating better customer outcomes. They are key in aligning pre sale promises to post sales outcomes. </a:t>
            </a:r>
            <a:br>
              <a:rPr lang="en-US" sz="1200" dirty="0">
                <a:solidFill>
                  <a:srgbClr val="434343"/>
                </a:solidFill>
                <a:latin typeface="Salesforce Sans"/>
                <a:ea typeface="Salesforce Sans"/>
                <a:cs typeface="Salesforce Sans"/>
                <a:sym typeface="Salesforce Sans"/>
              </a:rPr>
            </a:br>
            <a:r>
              <a:rPr lang="en" sz="1200" dirty="0">
                <a:solidFill>
                  <a:srgbClr val="434343"/>
                </a:solidFill>
                <a:latin typeface="Salesforce Sans"/>
                <a:ea typeface="Salesforce Sans"/>
                <a:cs typeface="Salesforce Sans"/>
                <a:sym typeface="Salesforce Sans"/>
              </a:rPr>
              <a:t> </a:t>
            </a:r>
            <a:br>
              <a:rPr lang="en" sz="1200" dirty="0">
                <a:solidFill>
                  <a:schemeClr val="accent2"/>
                </a:solidFill>
                <a:latin typeface="Salesforce Sans"/>
                <a:ea typeface="Salesforce Sans"/>
                <a:cs typeface="Salesforce Sans"/>
                <a:sym typeface="Salesforce Sans"/>
              </a:rPr>
            </a:br>
            <a:r>
              <a:rPr lang="en" sz="1200" b="1" dirty="0">
                <a:solidFill>
                  <a:srgbClr val="7F2987"/>
                </a:solidFill>
                <a:latin typeface="Salesforce Sans"/>
                <a:ea typeface="Salesforce Sans"/>
                <a:cs typeface="Salesforce Sans"/>
                <a:sym typeface="Salesforce Sans"/>
              </a:rPr>
              <a:t>A Better Employee Experience Shortens TTV </a:t>
            </a:r>
            <a:br>
              <a:rPr lang="en-US" sz="1200" b="1" dirty="0">
                <a:solidFill>
                  <a:srgbClr val="7F2987"/>
                </a:solidFill>
                <a:latin typeface="Salesforce Sans"/>
                <a:ea typeface="Salesforce Sans"/>
                <a:cs typeface="Salesforce Sans"/>
                <a:sym typeface="Salesforce Sans"/>
              </a:rPr>
            </a:br>
            <a:r>
              <a:rPr lang="en-US" sz="1200" dirty="0">
                <a:solidFill>
                  <a:schemeClr val="bg2">
                    <a:lumMod val="75000"/>
                  </a:schemeClr>
                </a:solidFill>
                <a:latin typeface="Salesforce Sans"/>
                <a:ea typeface="Salesforce Sans"/>
                <a:cs typeface="Salesforce Sans"/>
                <a:sym typeface="Salesforce Sans"/>
              </a:rPr>
              <a:t>Progressive businesses are now designing employee experiences along side customer experiences as a method to decrease TTV.</a:t>
            </a:r>
          </a:p>
          <a:p>
            <a:pPr>
              <a:lnSpc>
                <a:spcPct val="115000"/>
              </a:lnSpc>
              <a:spcBef>
                <a:spcPts val="1066"/>
              </a:spcBef>
              <a:spcAft>
                <a:spcPts val="1066"/>
              </a:spcAft>
              <a:buClr>
                <a:schemeClr val="dk1"/>
              </a:buClr>
              <a:buSzPts val="1100"/>
            </a:pPr>
            <a:r>
              <a:rPr lang="en" sz="1200" b="1" dirty="0">
                <a:solidFill>
                  <a:srgbClr val="7F2987"/>
                </a:solidFill>
                <a:latin typeface="Salesforce Sans"/>
                <a:ea typeface="Salesforce Sans"/>
                <a:cs typeface="Salesforce Sans"/>
                <a:sym typeface="Salesforce Sans"/>
              </a:rPr>
              <a:t>Better Business Reviews   </a:t>
            </a:r>
            <a:r>
              <a:rPr lang="en-US" sz="1200" dirty="0">
                <a:solidFill>
                  <a:schemeClr val="bg2">
                    <a:lumMod val="75000"/>
                  </a:schemeClr>
                </a:solidFill>
                <a:latin typeface="Salesforce Sans" panose="020B0505020202020203" pitchFamily="34" charset="77"/>
                <a:ea typeface="Salesforce Sans"/>
                <a:cs typeface="Salesforce Sans"/>
                <a:sym typeface="Salesforce Sans"/>
              </a:rPr>
              <a:t>Quarterly business reviews with customers are evolving from </a:t>
            </a:r>
            <a:r>
              <a:rPr lang="en-US" sz="1200" dirty="0">
                <a:solidFill>
                  <a:schemeClr val="bg2">
                    <a:lumMod val="75000"/>
                  </a:schemeClr>
                </a:solidFill>
                <a:latin typeface="Salesforce Sans" panose="020B0505020202020203" pitchFamily="34" charset="77"/>
              </a:rPr>
              <a:t>presentations to structured conversations based on a one page success plans. </a:t>
            </a:r>
            <a:br>
              <a:rPr lang="en-US" sz="1200" dirty="0">
                <a:solidFill>
                  <a:schemeClr val="bg2">
                    <a:lumMod val="75000"/>
                  </a:schemeClr>
                </a:solidFill>
                <a:latin typeface="Salesforce Sans"/>
                <a:ea typeface="Salesforce Sans"/>
                <a:cs typeface="Salesforce Sans"/>
                <a:sym typeface="Salesforce Sans"/>
              </a:rPr>
            </a:br>
            <a:endParaRPr lang="en-US" sz="1200" dirty="0">
              <a:solidFill>
                <a:schemeClr val="bg2">
                  <a:lumMod val="75000"/>
                </a:schemeClr>
              </a:solidFill>
            </a:endParaRPr>
          </a:p>
        </p:txBody>
      </p:sp>
      <p:sp>
        <p:nvSpPr>
          <p:cNvPr id="41" name="Google Shape;889;p79">
            <a:extLst>
              <a:ext uri="{FF2B5EF4-FFF2-40B4-BE49-F238E27FC236}">
                <a16:creationId xmlns:a16="http://schemas.microsoft.com/office/drawing/2014/main" id="{5C3159F5-3266-8F48-B15D-0C62F3BB0A12}"/>
              </a:ext>
            </a:extLst>
          </p:cNvPr>
          <p:cNvSpPr txBox="1"/>
          <p:nvPr/>
        </p:nvSpPr>
        <p:spPr>
          <a:xfrm>
            <a:off x="9660878" y="2964542"/>
            <a:ext cx="1965334" cy="1198488"/>
          </a:xfrm>
          <a:prstGeom prst="rect">
            <a:avLst/>
          </a:prstGeom>
          <a:noFill/>
          <a:ln>
            <a:noFill/>
          </a:ln>
        </p:spPr>
        <p:txBody>
          <a:bodyPr spcFirstLastPara="1" wrap="square" lIns="121868" tIns="121868" rIns="121868" bIns="121868" anchor="t" anchorCtr="0">
            <a:noAutofit/>
          </a:bodyPr>
          <a:lstStyle/>
          <a:p>
            <a:pPr algn="ctr">
              <a:lnSpc>
                <a:spcPct val="110000"/>
              </a:lnSpc>
              <a:spcAft>
                <a:spcPts val="1066"/>
              </a:spcAft>
            </a:pPr>
            <a:r>
              <a:rPr lang="en" sz="1600" b="1" dirty="0">
                <a:solidFill>
                  <a:srgbClr val="00A1E0"/>
                </a:solidFill>
                <a:latin typeface="Salesforce Sans"/>
                <a:ea typeface="Salesforce Sans"/>
                <a:cs typeface="Salesforce Sans"/>
                <a:sym typeface="Salesforce Sans"/>
              </a:rPr>
              <a:t>% decrease in Time To Value </a:t>
            </a:r>
          </a:p>
          <a:p>
            <a:pPr algn="ctr">
              <a:lnSpc>
                <a:spcPct val="110000"/>
              </a:lnSpc>
              <a:spcAft>
                <a:spcPts val="1066"/>
              </a:spcAft>
            </a:pPr>
            <a:r>
              <a:rPr lang="en" dirty="0">
                <a:solidFill>
                  <a:srgbClr val="818181"/>
                </a:solidFill>
                <a:latin typeface="Salesforce Sans"/>
                <a:ea typeface="Salesforce Sans"/>
                <a:cs typeface="Salesforce Sans"/>
                <a:sym typeface="Salesforce Sans"/>
              </a:rPr>
              <a:t>New methods are allowing companies to decrease their TTV by as much as 65%. </a:t>
            </a:r>
            <a:endParaRPr sz="1800" dirty="0">
              <a:solidFill>
                <a:srgbClr val="818181"/>
              </a:solidFill>
              <a:latin typeface="Salesforce Sans"/>
              <a:ea typeface="Salesforce Sans"/>
              <a:cs typeface="Salesforce Sans"/>
              <a:sym typeface="Salesforce Sans"/>
            </a:endParaRPr>
          </a:p>
        </p:txBody>
      </p:sp>
      <p:pic>
        <p:nvPicPr>
          <p:cNvPr id="42" name="Google Shape;895;p79">
            <a:extLst>
              <a:ext uri="{FF2B5EF4-FFF2-40B4-BE49-F238E27FC236}">
                <a16:creationId xmlns:a16="http://schemas.microsoft.com/office/drawing/2014/main" id="{F39AC921-7C88-8345-AA2E-FD20D2546F29}"/>
              </a:ext>
            </a:extLst>
          </p:cNvPr>
          <p:cNvPicPr preferRelativeResize="0"/>
          <p:nvPr/>
        </p:nvPicPr>
        <p:blipFill rotWithShape="1">
          <a:blip r:embed="rId6">
            <a:alphaModFix/>
          </a:blip>
          <a:srcRect l="-19829" t="-4041" r="-19815" b="-4031"/>
          <a:stretch/>
        </p:blipFill>
        <p:spPr>
          <a:xfrm>
            <a:off x="9806663" y="1723509"/>
            <a:ext cx="1673765" cy="1295264"/>
          </a:xfrm>
          <a:prstGeom prst="rect">
            <a:avLst/>
          </a:prstGeom>
          <a:noFill/>
          <a:ln>
            <a:noFill/>
          </a:ln>
        </p:spPr>
      </p:pic>
      <p:sp>
        <p:nvSpPr>
          <p:cNvPr id="43" name="Google Shape;896;p79">
            <a:extLst>
              <a:ext uri="{FF2B5EF4-FFF2-40B4-BE49-F238E27FC236}">
                <a16:creationId xmlns:a16="http://schemas.microsoft.com/office/drawing/2014/main" id="{2699D1E5-0AC8-8D4D-B213-DC88FE255F90}"/>
              </a:ext>
            </a:extLst>
          </p:cNvPr>
          <p:cNvSpPr/>
          <p:nvPr/>
        </p:nvSpPr>
        <p:spPr>
          <a:xfrm>
            <a:off x="10151286" y="1878858"/>
            <a:ext cx="984544" cy="984544"/>
          </a:xfrm>
          <a:prstGeom prst="ellipse">
            <a:avLst/>
          </a:prstGeom>
          <a:solidFill>
            <a:srgbClr val="00B0F0"/>
          </a:solidFill>
          <a:ln>
            <a:noFill/>
          </a:ln>
        </p:spPr>
        <p:txBody>
          <a:bodyPr spcFirstLastPara="1" wrap="square" lIns="121868" tIns="121868" rIns="121868" bIns="121868" anchor="ctr" anchorCtr="0">
            <a:noAutofit/>
          </a:bodyPr>
          <a:lstStyle/>
          <a:p>
            <a:endParaRPr sz="1866" dirty="0"/>
          </a:p>
        </p:txBody>
      </p:sp>
      <p:sp>
        <p:nvSpPr>
          <p:cNvPr id="44" name="Google Shape;897;p79">
            <a:extLst>
              <a:ext uri="{FF2B5EF4-FFF2-40B4-BE49-F238E27FC236}">
                <a16:creationId xmlns:a16="http://schemas.microsoft.com/office/drawing/2014/main" id="{F6AE7C70-7619-AF44-854A-118B00227788}"/>
              </a:ext>
            </a:extLst>
          </p:cNvPr>
          <p:cNvSpPr txBox="1"/>
          <p:nvPr/>
        </p:nvSpPr>
        <p:spPr>
          <a:xfrm>
            <a:off x="10167595" y="2013652"/>
            <a:ext cx="984544" cy="395897"/>
          </a:xfrm>
          <a:prstGeom prst="rect">
            <a:avLst/>
          </a:prstGeom>
          <a:noFill/>
          <a:ln>
            <a:noFill/>
          </a:ln>
        </p:spPr>
        <p:txBody>
          <a:bodyPr spcFirstLastPara="1" wrap="square" lIns="121868" tIns="121868" rIns="121868" bIns="121868" anchor="t" anchorCtr="0">
            <a:noAutofit/>
          </a:bodyPr>
          <a:lstStyle/>
          <a:p>
            <a:pPr algn="ctr"/>
            <a:r>
              <a:rPr lang="en" sz="3333" b="1" dirty="0">
                <a:solidFill>
                  <a:schemeClr val="bg1"/>
                </a:solidFill>
                <a:latin typeface="Salesforce Sans"/>
                <a:ea typeface="Salesforce Sans"/>
                <a:cs typeface="Salesforce Sans"/>
                <a:sym typeface="Salesforce Sans"/>
              </a:rPr>
              <a:t>65</a:t>
            </a:r>
            <a:endParaRPr sz="2399" b="1" dirty="0">
              <a:solidFill>
                <a:schemeClr val="bg1"/>
              </a:solidFill>
              <a:latin typeface="Salesforce Sans"/>
              <a:ea typeface="Salesforce Sans"/>
              <a:cs typeface="Salesforce Sans"/>
              <a:sym typeface="Salesforce Sans"/>
            </a:endParaRPr>
          </a:p>
        </p:txBody>
      </p:sp>
      <p:sp>
        <p:nvSpPr>
          <p:cNvPr id="50" name="Google Shape;691;p73">
            <a:extLst>
              <a:ext uri="{FF2B5EF4-FFF2-40B4-BE49-F238E27FC236}">
                <a16:creationId xmlns:a16="http://schemas.microsoft.com/office/drawing/2014/main" id="{749BF1BE-986F-5148-96E0-9ABEF96AA9C9}"/>
              </a:ext>
            </a:extLst>
          </p:cNvPr>
          <p:cNvSpPr txBox="1"/>
          <p:nvPr/>
        </p:nvSpPr>
        <p:spPr>
          <a:xfrm>
            <a:off x="6514252" y="6219273"/>
            <a:ext cx="7741831" cy="481874"/>
          </a:xfrm>
          <a:prstGeom prst="rect">
            <a:avLst/>
          </a:prstGeom>
          <a:noFill/>
          <a:ln>
            <a:noFill/>
          </a:ln>
        </p:spPr>
        <p:txBody>
          <a:bodyPr spcFirstLastPara="1" wrap="square" lIns="121868" tIns="121868" rIns="121868" bIns="121868" anchor="t" anchorCtr="0">
            <a:noAutofit/>
          </a:bodyPr>
          <a:lstStyle/>
          <a:p>
            <a:pPr>
              <a:spcBef>
                <a:spcPts val="400"/>
              </a:spcBef>
              <a:buClr>
                <a:schemeClr val="dk1"/>
              </a:buClr>
              <a:buSzPts val="1100"/>
            </a:pPr>
            <a:r>
              <a:rPr lang="en-US" sz="1066" dirty="0">
                <a:solidFill>
                  <a:schemeClr val="bg2">
                    <a:lumMod val="75000"/>
                  </a:schemeClr>
                </a:solidFill>
                <a:latin typeface="Salesforce Sans"/>
                <a:ea typeface="Salesforce Sans"/>
                <a:cs typeface="Salesforce Sans"/>
                <a:sym typeface="Salesforce Sans"/>
              </a:rPr>
              <a:t>A deep dive into these findings can be found beginning on slide 16 </a:t>
            </a:r>
            <a:endParaRPr sz="1066" dirty="0">
              <a:solidFill>
                <a:schemeClr val="bg2">
                  <a:lumMod val="75000"/>
                </a:schemeClr>
              </a:solidFill>
            </a:endParaRPr>
          </a:p>
          <a:p>
            <a:pPr>
              <a:spcBef>
                <a:spcPts val="400"/>
              </a:spcBef>
            </a:pPr>
            <a:endParaRPr sz="1066" dirty="0"/>
          </a:p>
        </p:txBody>
      </p:sp>
      <p:sp>
        <p:nvSpPr>
          <p:cNvPr id="51" name="Google Shape;700;p73">
            <a:extLst>
              <a:ext uri="{FF2B5EF4-FFF2-40B4-BE49-F238E27FC236}">
                <a16:creationId xmlns:a16="http://schemas.microsoft.com/office/drawing/2014/main" id="{9C6ADB0C-3407-0747-A759-DE54D74994A9}"/>
              </a:ext>
            </a:extLst>
          </p:cNvPr>
          <p:cNvSpPr/>
          <p:nvPr/>
        </p:nvSpPr>
        <p:spPr>
          <a:xfrm>
            <a:off x="6273016" y="6351139"/>
            <a:ext cx="206658" cy="350013"/>
          </a:xfrm>
          <a:custGeom>
            <a:avLst/>
            <a:gdLst/>
            <a:ahLst/>
            <a:cxnLst/>
            <a:rect l="l" t="t" r="r" b="b"/>
            <a:pathLst>
              <a:path w="21600" h="21567" extrusionOk="0">
                <a:moveTo>
                  <a:pt x="1343" y="12162"/>
                </a:moveTo>
                <a:cubicBezTo>
                  <a:pt x="11442" y="12162"/>
                  <a:pt x="11442" y="12162"/>
                  <a:pt x="11442" y="12162"/>
                </a:cubicBezTo>
                <a:cubicBezTo>
                  <a:pt x="11792" y="12266"/>
                  <a:pt x="11792" y="12266"/>
                  <a:pt x="11792" y="12266"/>
                </a:cubicBezTo>
                <a:cubicBezTo>
                  <a:pt x="11851" y="12541"/>
                  <a:pt x="11851" y="12541"/>
                  <a:pt x="11851" y="12541"/>
                </a:cubicBezTo>
                <a:cubicBezTo>
                  <a:pt x="7589" y="19603"/>
                  <a:pt x="7589" y="19603"/>
                  <a:pt x="7589" y="19603"/>
                </a:cubicBezTo>
                <a:cubicBezTo>
                  <a:pt x="20257" y="9406"/>
                  <a:pt x="20257" y="9406"/>
                  <a:pt x="20257" y="9406"/>
                </a:cubicBezTo>
                <a:cubicBezTo>
                  <a:pt x="10158" y="9406"/>
                  <a:pt x="10158" y="9406"/>
                  <a:pt x="10158" y="9406"/>
                </a:cubicBezTo>
                <a:cubicBezTo>
                  <a:pt x="9749" y="9268"/>
                  <a:pt x="9749" y="9268"/>
                  <a:pt x="9749" y="9268"/>
                </a:cubicBezTo>
                <a:cubicBezTo>
                  <a:pt x="9749" y="9027"/>
                  <a:pt x="9749" y="9027"/>
                  <a:pt x="9749" y="9027"/>
                </a:cubicBezTo>
                <a:cubicBezTo>
                  <a:pt x="14478" y="2034"/>
                  <a:pt x="14478" y="2034"/>
                  <a:pt x="14478" y="2034"/>
                </a:cubicBezTo>
                <a:lnTo>
                  <a:pt x="1343" y="12162"/>
                </a:lnTo>
                <a:close/>
                <a:moveTo>
                  <a:pt x="6071" y="21567"/>
                </a:moveTo>
                <a:cubicBezTo>
                  <a:pt x="5838" y="21533"/>
                  <a:pt x="5838" y="21533"/>
                  <a:pt x="5838" y="21533"/>
                </a:cubicBezTo>
                <a:cubicBezTo>
                  <a:pt x="5663" y="21464"/>
                  <a:pt x="5546" y="21326"/>
                  <a:pt x="5604" y="21188"/>
                </a:cubicBezTo>
                <a:cubicBezTo>
                  <a:pt x="10742" y="12713"/>
                  <a:pt x="10742" y="12713"/>
                  <a:pt x="10742" y="12713"/>
                </a:cubicBezTo>
                <a:cubicBezTo>
                  <a:pt x="409" y="12713"/>
                  <a:pt x="409" y="12713"/>
                  <a:pt x="409" y="12713"/>
                </a:cubicBezTo>
                <a:cubicBezTo>
                  <a:pt x="234" y="12713"/>
                  <a:pt x="58" y="12645"/>
                  <a:pt x="0" y="12541"/>
                </a:cubicBezTo>
                <a:cubicBezTo>
                  <a:pt x="0" y="12266"/>
                  <a:pt x="0" y="12266"/>
                  <a:pt x="0" y="12266"/>
                </a:cubicBezTo>
                <a:cubicBezTo>
                  <a:pt x="15762" y="105"/>
                  <a:pt x="15762" y="105"/>
                  <a:pt x="15762" y="105"/>
                </a:cubicBezTo>
                <a:cubicBezTo>
                  <a:pt x="15937" y="1"/>
                  <a:pt x="16171" y="-33"/>
                  <a:pt x="16404" y="36"/>
                </a:cubicBezTo>
                <a:cubicBezTo>
                  <a:pt x="16579" y="105"/>
                  <a:pt x="16696" y="243"/>
                  <a:pt x="16579" y="380"/>
                </a:cubicBezTo>
                <a:cubicBezTo>
                  <a:pt x="10858" y="8855"/>
                  <a:pt x="10858" y="8855"/>
                  <a:pt x="10858" y="8855"/>
                </a:cubicBezTo>
                <a:cubicBezTo>
                  <a:pt x="21191" y="8855"/>
                  <a:pt x="21191" y="8855"/>
                  <a:pt x="21191" y="8855"/>
                </a:cubicBezTo>
                <a:cubicBezTo>
                  <a:pt x="21366" y="8855"/>
                  <a:pt x="21542" y="8889"/>
                  <a:pt x="21600" y="8993"/>
                </a:cubicBezTo>
                <a:cubicBezTo>
                  <a:pt x="21542" y="9268"/>
                  <a:pt x="21542" y="9268"/>
                  <a:pt x="21542" y="9268"/>
                </a:cubicBezTo>
                <a:cubicBezTo>
                  <a:pt x="6422" y="21464"/>
                  <a:pt x="6422" y="21464"/>
                  <a:pt x="6422" y="21464"/>
                </a:cubicBezTo>
                <a:lnTo>
                  <a:pt x="6071" y="21567"/>
                </a:lnTo>
                <a:close/>
              </a:path>
            </a:pathLst>
          </a:custGeom>
          <a:solidFill>
            <a:srgbClr val="00B0F0"/>
          </a:solidFill>
          <a:ln>
            <a:noFill/>
          </a:ln>
        </p:spPr>
        <p:txBody>
          <a:bodyPr spcFirstLastPara="1" wrap="square" lIns="121868" tIns="60917" rIns="121868" bIns="60917" anchor="ctr" anchorCtr="0">
            <a:noAutofit/>
          </a:bodyPr>
          <a:lstStyle/>
          <a:p>
            <a:pPr algn="ctr">
              <a:lnSpc>
                <a:spcPct val="90000"/>
              </a:lnSpc>
            </a:pPr>
            <a:endParaRPr sz="1333">
              <a:solidFill>
                <a:srgbClr val="205CA0"/>
              </a:solidFill>
            </a:endParaRPr>
          </a:p>
        </p:txBody>
      </p:sp>
    </p:spTree>
    <p:extLst>
      <p:ext uri="{BB962C8B-B14F-4D97-AF65-F5344CB8AC3E}">
        <p14:creationId xmlns:p14="http://schemas.microsoft.com/office/powerpoint/2010/main" val="2001170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9"/>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pic>
        <p:nvPicPr>
          <p:cNvPr id="878" name="Google Shape;878;p79" descr="Image"/>
          <p:cNvPicPr preferRelativeResize="0"/>
          <p:nvPr/>
        </p:nvPicPr>
        <p:blipFill rotWithShape="1">
          <a:blip r:embed="rId3">
            <a:alphaModFix/>
          </a:blip>
          <a:srcRect l="7297" r="17082" b="46392"/>
          <a:stretch/>
        </p:blipFill>
        <p:spPr>
          <a:xfrm flipH="1">
            <a:off x="1174603" y="5890055"/>
            <a:ext cx="1381147" cy="801762"/>
          </a:xfrm>
          <a:prstGeom prst="rect">
            <a:avLst/>
          </a:prstGeom>
          <a:noFill/>
          <a:ln>
            <a:noFill/>
          </a:ln>
        </p:spPr>
      </p:pic>
      <p:cxnSp>
        <p:nvCxnSpPr>
          <p:cNvPr id="882" name="Google Shape;882;p79"/>
          <p:cNvCxnSpPr/>
          <p:nvPr/>
        </p:nvCxnSpPr>
        <p:spPr>
          <a:xfrm>
            <a:off x="5111577" y="1019528"/>
            <a:ext cx="0" cy="4791552"/>
          </a:xfrm>
          <a:prstGeom prst="straightConnector1">
            <a:avLst/>
          </a:prstGeom>
          <a:noFill/>
          <a:ln w="9525" cap="flat" cmpd="sng">
            <a:solidFill>
              <a:srgbClr val="999999"/>
            </a:solidFill>
            <a:prstDash val="dot"/>
            <a:round/>
            <a:headEnd type="none" w="med" len="med"/>
            <a:tailEnd type="none" w="med" len="med"/>
          </a:ln>
        </p:spPr>
      </p:cxnSp>
      <p:sp>
        <p:nvSpPr>
          <p:cNvPr id="883" name="Google Shape;883;p79"/>
          <p:cNvSpPr txBox="1"/>
          <p:nvPr/>
        </p:nvSpPr>
        <p:spPr>
          <a:xfrm>
            <a:off x="495304" y="980971"/>
            <a:ext cx="4597184" cy="456201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Light"/>
                <a:cs typeface="Salesforce Sans Light"/>
                <a:sym typeface="Salesforce Sans"/>
              </a:rPr>
              <a:t>Pyramids to Circles</a:t>
            </a:r>
          </a:p>
          <a:p>
            <a:pPr>
              <a:lnSpc>
                <a:spcPct val="90000"/>
              </a:lnSpc>
            </a:pPr>
            <a:endParaRPr sz="3066" dirty="0">
              <a:solidFill>
                <a:srgbClr val="434343"/>
              </a:solidFill>
              <a:latin typeface="Salesforce Sans Light"/>
              <a:ea typeface="Salesforce Sans Light"/>
              <a:cs typeface="Salesforce Sans Light"/>
              <a:sym typeface="Salesforce Sans Light"/>
            </a:endParaRPr>
          </a:p>
          <a:p>
            <a:r>
              <a:rPr lang="en-US" sz="1800" dirty="0">
                <a:solidFill>
                  <a:schemeClr val="bg2">
                    <a:lumMod val="50000"/>
                  </a:schemeClr>
                </a:solidFill>
                <a:latin typeface="Salesforce Sans Thin" panose="020B0205020202020203" pitchFamily="34" charset="77"/>
              </a:rPr>
              <a:t>Moving at the speed of outcomes is reshaping the organizational structure.  Experience Executives no longer rely on the traditional pyramid hierarchy to deliver. New cross functional teams are being created tasked with a singular goal, outcomes. With these new organizational structures, however, comes the need to reskill:  from ensuring a common agile language across all teams to creating experience brand standards, ensuring consistency across the customer journey is key.</a:t>
            </a:r>
          </a:p>
          <a:p>
            <a:br>
              <a:rPr lang="en-US" sz="2000" dirty="0"/>
            </a:br>
            <a:endParaRPr lang="en-US" sz="2000" dirty="0">
              <a:solidFill>
                <a:schemeClr val="bg2">
                  <a:lumMod val="75000"/>
                </a:schemeClr>
              </a:solidFill>
              <a:latin typeface="Salesforce Sans Thin" panose="020B0205020202020203" pitchFamily="34" charset="77"/>
            </a:endParaRPr>
          </a:p>
        </p:txBody>
      </p:sp>
      <p:pic>
        <p:nvPicPr>
          <p:cNvPr id="892" name="Google Shape;892;p79" descr="Image"/>
          <p:cNvPicPr preferRelativeResize="0"/>
          <p:nvPr/>
        </p:nvPicPr>
        <p:blipFill rotWithShape="1">
          <a:blip r:embed="rId4">
            <a:alphaModFix/>
          </a:blip>
          <a:srcRect l="10817" t="1430" r="15992" b="46924"/>
          <a:stretch/>
        </p:blipFill>
        <p:spPr>
          <a:xfrm>
            <a:off x="-812889" y="5649199"/>
            <a:ext cx="2015475" cy="1276158"/>
          </a:xfrm>
          <a:prstGeom prst="rect">
            <a:avLst/>
          </a:prstGeom>
          <a:noFill/>
          <a:ln>
            <a:noFill/>
          </a:ln>
        </p:spPr>
      </p:pic>
      <p:pic>
        <p:nvPicPr>
          <p:cNvPr id="893" name="Google Shape;893;p79" descr="Rock Cluster.png"/>
          <p:cNvPicPr preferRelativeResize="0"/>
          <p:nvPr/>
        </p:nvPicPr>
        <p:blipFill rotWithShape="1">
          <a:blip r:embed="rId5">
            <a:alphaModFix/>
          </a:blip>
          <a:srcRect b="18850"/>
          <a:stretch/>
        </p:blipFill>
        <p:spPr>
          <a:xfrm>
            <a:off x="196130" y="6509396"/>
            <a:ext cx="2195747" cy="403760"/>
          </a:xfrm>
          <a:prstGeom prst="rect">
            <a:avLst/>
          </a:prstGeom>
          <a:noFill/>
          <a:ln>
            <a:noFill/>
          </a:ln>
        </p:spPr>
      </p:pic>
      <p:sp>
        <p:nvSpPr>
          <p:cNvPr id="900" name="Google Shape;900;p79"/>
          <p:cNvSpPr/>
          <p:nvPr/>
        </p:nvSpPr>
        <p:spPr>
          <a:xfrm>
            <a:off x="5699548" y="6045752"/>
            <a:ext cx="6047625" cy="72381"/>
          </a:xfrm>
          <a:prstGeom prst="rect">
            <a:avLst/>
          </a:prstGeom>
          <a:solidFill>
            <a:schemeClr val="lt2"/>
          </a:solidFill>
          <a:ln>
            <a:noFill/>
          </a:ln>
        </p:spPr>
        <p:txBody>
          <a:bodyPr spcFirstLastPara="1" wrap="square" lIns="121868" tIns="121868" rIns="121868" bIns="121868" anchor="ctr" anchorCtr="0">
            <a:noAutofit/>
          </a:bodyPr>
          <a:lstStyle/>
          <a:p>
            <a:endParaRPr sz="1866"/>
          </a:p>
        </p:txBody>
      </p:sp>
      <p:sp>
        <p:nvSpPr>
          <p:cNvPr id="904" name="Google Shape;904;p79"/>
          <p:cNvSpPr/>
          <p:nvPr/>
        </p:nvSpPr>
        <p:spPr>
          <a:xfrm>
            <a:off x="652139" y="1642101"/>
            <a:ext cx="473477" cy="72381"/>
          </a:xfrm>
          <a:prstGeom prst="rect">
            <a:avLst/>
          </a:prstGeom>
          <a:solidFill>
            <a:srgbClr val="CCCCCC"/>
          </a:solidFill>
          <a:ln>
            <a:noFill/>
          </a:ln>
        </p:spPr>
        <p:txBody>
          <a:bodyPr spcFirstLastPara="1" wrap="square" lIns="121868" tIns="121868" rIns="121868" bIns="121868" anchor="ctr" anchorCtr="0">
            <a:noAutofit/>
          </a:bodyPr>
          <a:lstStyle/>
          <a:p>
            <a:endParaRPr sz="1866"/>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4" name="Google Shape;692;p73">
            <a:extLst>
              <a:ext uri="{FF2B5EF4-FFF2-40B4-BE49-F238E27FC236}">
                <a16:creationId xmlns:a16="http://schemas.microsoft.com/office/drawing/2014/main" id="{AD33A912-DC5B-1842-9467-B55292198A70}"/>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Executive</a:t>
            </a:r>
            <a:r>
              <a:rPr lang="en" sz="1066" b="1" dirty="0">
                <a:solidFill>
                  <a:srgbClr val="3EA1E0"/>
                </a:solidFill>
                <a:latin typeface="Salesforce Sans"/>
                <a:ea typeface="Salesforce Sans"/>
                <a:cs typeface="Salesforce Sans"/>
                <a:sym typeface="Salesforce Sans"/>
              </a:rPr>
              <a:t> Summary</a:t>
            </a:r>
            <a:endParaRPr sz="1466" b="1" dirty="0">
              <a:solidFill>
                <a:srgbClr val="3EA1E0"/>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36" name="Google Shape;694;p73">
            <a:extLst>
              <a:ext uri="{FF2B5EF4-FFF2-40B4-BE49-F238E27FC236}">
                <a16:creationId xmlns:a16="http://schemas.microsoft.com/office/drawing/2014/main" id="{5417DE13-EA20-8947-A341-C143FB6EDE88}"/>
              </a:ext>
            </a:extLst>
          </p:cNvPr>
          <p:cNvSpPr txBox="1"/>
          <p:nvPr/>
        </p:nvSpPr>
        <p:spPr>
          <a:xfrm>
            <a:off x="7916925" y="1011630"/>
            <a:ext cx="4008103" cy="4074139"/>
          </a:xfrm>
          <a:prstGeom prst="rect">
            <a:avLst/>
          </a:prstGeom>
          <a:noFill/>
          <a:ln>
            <a:noFill/>
          </a:ln>
        </p:spPr>
        <p:txBody>
          <a:bodyPr spcFirstLastPara="1" wrap="square" lIns="121868" tIns="121868" rIns="121868" bIns="121868" anchor="t" anchorCtr="0">
            <a:noAutofit/>
          </a:bodyPr>
          <a:lstStyle/>
          <a:p>
            <a:pPr>
              <a:lnSpc>
                <a:spcPct val="115000"/>
              </a:lnSpc>
            </a:pPr>
            <a:r>
              <a:rPr lang="en-US" sz="2400" dirty="0">
                <a:solidFill>
                  <a:schemeClr val="dk2"/>
                </a:solidFill>
                <a:latin typeface="Salesforce Sans Light"/>
                <a:ea typeface="Salesforce Sans"/>
                <a:cs typeface="Salesforce Sans"/>
                <a:sym typeface="Salesforce Sans Light"/>
              </a:rPr>
              <a:t>Key Findings</a:t>
            </a:r>
            <a:endParaRPr sz="1200" dirty="0">
              <a:solidFill>
                <a:srgbClr val="434343"/>
              </a:solidFill>
              <a:latin typeface="Salesforce Sans"/>
              <a:ea typeface="Salesforce Sans"/>
              <a:cs typeface="Salesforce Sans"/>
              <a:sym typeface="Salesforce Sans"/>
            </a:endParaRPr>
          </a:p>
          <a:p>
            <a:pPr>
              <a:lnSpc>
                <a:spcPct val="115000"/>
              </a:lnSpc>
              <a:spcBef>
                <a:spcPts val="1066"/>
              </a:spcBef>
            </a:pPr>
            <a:r>
              <a:rPr lang="en-US" sz="1200" b="1" dirty="0">
                <a:solidFill>
                  <a:srgbClr val="7F2987"/>
                </a:solidFill>
                <a:latin typeface="Salesforce Sans"/>
                <a:ea typeface="Salesforce Sans"/>
                <a:cs typeface="Salesforce Sans"/>
                <a:sym typeface="Salesforce Sans"/>
              </a:rPr>
              <a:t>Customer Centricity is a Journey  </a:t>
            </a:r>
            <a:r>
              <a:rPr lang="en-US" sz="1200" dirty="0">
                <a:solidFill>
                  <a:schemeClr val="bg2">
                    <a:lumMod val="75000"/>
                  </a:schemeClr>
                </a:solidFill>
                <a:latin typeface="Salesforce Sans"/>
                <a:ea typeface="Salesforce Sans"/>
                <a:cs typeface="Salesforce Sans"/>
                <a:sym typeface="Salesforce Sans"/>
              </a:rPr>
              <a:t>Progressive</a:t>
            </a:r>
            <a:r>
              <a:rPr lang="en-US" sz="1200" b="1" dirty="0">
                <a:solidFill>
                  <a:schemeClr val="bg2">
                    <a:lumMod val="75000"/>
                  </a:schemeClr>
                </a:solidFill>
                <a:latin typeface="Salesforce Sans"/>
                <a:ea typeface="Salesforce Sans"/>
                <a:cs typeface="Salesforce Sans"/>
                <a:sym typeface="Salesforce Sans"/>
              </a:rPr>
              <a:t> </a:t>
            </a:r>
            <a:r>
              <a:rPr lang="en-US" sz="1200" dirty="0">
                <a:solidFill>
                  <a:schemeClr val="bg2">
                    <a:lumMod val="75000"/>
                  </a:schemeClr>
                </a:solidFill>
                <a:latin typeface="Salesforce Sans"/>
                <a:ea typeface="Salesforce Sans"/>
                <a:cs typeface="Salesforce Sans"/>
                <a:sym typeface="Salesforce Sans"/>
              </a:rPr>
              <a:t>experience leaders have been on a path to customer centricity for years providing a clear pathway success. </a:t>
            </a:r>
            <a:br>
              <a:rPr lang="en-US" sz="1200" dirty="0">
                <a:solidFill>
                  <a:srgbClr val="434343"/>
                </a:solidFill>
                <a:latin typeface="Salesforce Sans"/>
                <a:ea typeface="Salesforce Sans"/>
                <a:cs typeface="Salesforce Sans"/>
                <a:sym typeface="Salesforce Sans"/>
              </a:rPr>
            </a:br>
            <a:br>
              <a:rPr lang="en" sz="1200" dirty="0">
                <a:solidFill>
                  <a:schemeClr val="accent2"/>
                </a:solidFill>
                <a:latin typeface="Salesforce Sans"/>
                <a:ea typeface="Salesforce Sans"/>
                <a:cs typeface="Salesforce Sans"/>
                <a:sym typeface="Salesforce Sans"/>
              </a:rPr>
            </a:br>
            <a:r>
              <a:rPr lang="en" sz="1200" b="1" dirty="0">
                <a:solidFill>
                  <a:srgbClr val="7F2987"/>
                </a:solidFill>
                <a:latin typeface="Salesforce Sans"/>
                <a:ea typeface="Salesforce Sans"/>
                <a:cs typeface="Salesforce Sans"/>
                <a:sym typeface="Salesforce Sans"/>
              </a:rPr>
              <a:t>Agile Must Have  a Common Flavor </a:t>
            </a:r>
            <a:br>
              <a:rPr lang="en-US" sz="1200" b="1" dirty="0">
                <a:solidFill>
                  <a:srgbClr val="7F2987"/>
                </a:solidFill>
                <a:latin typeface="Salesforce Sans"/>
                <a:ea typeface="Salesforce Sans"/>
                <a:cs typeface="Salesforce Sans"/>
                <a:sym typeface="Salesforce Sans"/>
              </a:rPr>
            </a:br>
            <a:r>
              <a:rPr lang="en-US" sz="1200" dirty="0">
                <a:solidFill>
                  <a:schemeClr val="bg2">
                    <a:lumMod val="75000"/>
                  </a:schemeClr>
                </a:solidFill>
                <a:latin typeface="Salesforce Sans"/>
                <a:ea typeface="Salesforce Sans"/>
                <a:cs typeface="Salesforce Sans"/>
                <a:sym typeface="Salesforce Sans"/>
              </a:rPr>
              <a:t>Underpinning these new skills is the agile process. However Agile has a fatal flaw which can only be solved if organizations embrace a single flavor allowing for cross collaboration at the speed of modern business. </a:t>
            </a:r>
          </a:p>
          <a:p>
            <a:pPr>
              <a:lnSpc>
                <a:spcPct val="115000"/>
              </a:lnSpc>
              <a:spcBef>
                <a:spcPts val="1066"/>
              </a:spcBef>
            </a:pPr>
            <a:r>
              <a:rPr lang="en-US" sz="1200" b="1" dirty="0">
                <a:solidFill>
                  <a:srgbClr val="7F2987"/>
                </a:solidFill>
                <a:latin typeface="Salesforce Sans"/>
                <a:ea typeface="Salesforce Sans"/>
                <a:cs typeface="Salesforce Sans"/>
                <a:sym typeface="Salesforce Sans"/>
              </a:rPr>
              <a:t>Experience Guidelines Must Exist </a:t>
            </a:r>
            <a:r>
              <a:rPr lang="en-US" sz="1200" dirty="0">
                <a:solidFill>
                  <a:schemeClr val="bg2">
                    <a:lumMod val="50000"/>
                  </a:schemeClr>
                </a:solidFill>
                <a:latin typeface="Salesforce Sans"/>
                <a:ea typeface="Salesforce Sans"/>
                <a:cs typeface="Salesforce Sans"/>
                <a:sym typeface="Salesforce Sans"/>
              </a:rPr>
              <a:t>Brand experience guide lines are needed to align working groups and ensure a consistent experience across the journey.</a:t>
            </a:r>
          </a:p>
          <a:p>
            <a:pPr>
              <a:lnSpc>
                <a:spcPct val="115000"/>
              </a:lnSpc>
              <a:spcBef>
                <a:spcPts val="1066"/>
              </a:spcBef>
            </a:pPr>
            <a:r>
              <a:rPr lang="en-US" sz="1200" b="1" dirty="0">
                <a:solidFill>
                  <a:srgbClr val="7F2987"/>
                </a:solidFill>
                <a:latin typeface="Salesforce Sans"/>
                <a:ea typeface="Salesforce Sans"/>
                <a:cs typeface="Salesforce Sans"/>
                <a:sym typeface="Salesforce Sans"/>
              </a:rPr>
              <a:t>Experience Design Is A Key Skill </a:t>
            </a:r>
            <a:r>
              <a:rPr lang="en-US" sz="1200" dirty="0">
                <a:solidFill>
                  <a:schemeClr val="bg2">
                    <a:lumMod val="50000"/>
                  </a:schemeClr>
                </a:solidFill>
                <a:latin typeface="Salesforce Sans"/>
                <a:ea typeface="Salesforce Sans"/>
                <a:cs typeface="Salesforce Sans"/>
                <a:sym typeface="Salesforce Sans"/>
              </a:rPr>
              <a:t>Business who utilize experience design as a critical discipline to achieve new insights, alignment, and co-operation are creating superior experiences..  </a:t>
            </a:r>
          </a:p>
          <a:p>
            <a:pPr>
              <a:lnSpc>
                <a:spcPct val="115000"/>
              </a:lnSpc>
              <a:spcBef>
                <a:spcPts val="1066"/>
              </a:spcBef>
            </a:pPr>
            <a:endParaRPr lang="en-US" sz="1200" dirty="0">
              <a:solidFill>
                <a:schemeClr val="bg2">
                  <a:lumMod val="75000"/>
                </a:schemeClr>
              </a:solidFill>
              <a:latin typeface="Salesforce Sans"/>
              <a:ea typeface="Salesforce Sans"/>
              <a:cs typeface="Salesforce Sans"/>
              <a:sym typeface="Salesforce Sans"/>
            </a:endParaRPr>
          </a:p>
          <a:p>
            <a:pPr>
              <a:lnSpc>
                <a:spcPct val="115000"/>
              </a:lnSpc>
              <a:spcBef>
                <a:spcPts val="1066"/>
              </a:spcBef>
            </a:pPr>
            <a:endParaRPr lang="en-US" sz="1200" dirty="0">
              <a:solidFill>
                <a:schemeClr val="bg2">
                  <a:lumMod val="75000"/>
                </a:schemeClr>
              </a:solidFill>
              <a:latin typeface="Salesforce Sans"/>
              <a:ea typeface="Salesforce Sans"/>
              <a:cs typeface="Salesforce Sans"/>
              <a:sym typeface="Salesforce Sans"/>
            </a:endParaRPr>
          </a:p>
        </p:txBody>
      </p:sp>
      <p:sp>
        <p:nvSpPr>
          <p:cNvPr id="22" name="Google Shape;680;p73">
            <a:extLst>
              <a:ext uri="{FF2B5EF4-FFF2-40B4-BE49-F238E27FC236}">
                <a16:creationId xmlns:a16="http://schemas.microsoft.com/office/drawing/2014/main" id="{9C8F4CCE-5576-DE4F-892F-1210EAC062C7}"/>
              </a:ext>
            </a:extLst>
          </p:cNvPr>
          <p:cNvSpPr txBox="1"/>
          <p:nvPr/>
        </p:nvSpPr>
        <p:spPr>
          <a:xfrm>
            <a:off x="5371046" y="2109425"/>
            <a:ext cx="2293287" cy="2676103"/>
          </a:xfrm>
          <a:prstGeom prst="rect">
            <a:avLst/>
          </a:prstGeom>
          <a:noFill/>
          <a:ln>
            <a:noFill/>
          </a:ln>
        </p:spPr>
        <p:txBody>
          <a:bodyPr spcFirstLastPara="1" wrap="square" lIns="121868" tIns="121868" rIns="121868" bIns="121868" anchor="t" anchorCtr="0">
            <a:noAutofit/>
          </a:bodyPr>
          <a:lstStyle/>
          <a:p>
            <a:pPr lvl="0" algn="ctr">
              <a:lnSpc>
                <a:spcPct val="95000"/>
              </a:lnSpc>
              <a:spcAft>
                <a:spcPts val="800"/>
              </a:spcAft>
            </a:pPr>
            <a:br>
              <a:rPr lang="en-US" sz="2000" dirty="0">
                <a:solidFill>
                  <a:srgbClr val="7F7F7F"/>
                </a:solidFill>
                <a:latin typeface="Salesforce Sans Light"/>
                <a:ea typeface="Salesforce Sans Light"/>
                <a:cs typeface="Salesforce Sans Light"/>
                <a:sym typeface="Salesforce Sans Light"/>
              </a:rPr>
            </a:br>
            <a:r>
              <a:rPr lang="en-US" sz="1800" dirty="0">
                <a:solidFill>
                  <a:srgbClr val="3C4043"/>
                </a:solidFill>
                <a:latin typeface="Salesforce Sans Light"/>
                <a:ea typeface="Salesforce Sans Light"/>
                <a:cs typeface="Salesforce Sans Light"/>
                <a:sym typeface="Salesforce Sans Light"/>
              </a:rPr>
              <a:t>”</a:t>
            </a:r>
            <a:r>
              <a:rPr lang="en-US" dirty="0">
                <a:latin typeface="Salesforce Sans Light"/>
                <a:ea typeface="Salesforce Sans Light"/>
                <a:cs typeface="Salesforce Sans Light"/>
                <a:sym typeface="Salesforce Sans Light"/>
              </a:rPr>
              <a:t> </a:t>
            </a:r>
            <a:r>
              <a:rPr lang="en-US" sz="2000" dirty="0">
                <a:solidFill>
                  <a:srgbClr val="46413D"/>
                </a:solidFill>
                <a:latin typeface="Salesforce Sans Light"/>
                <a:ea typeface="Salesforce Sans Light"/>
                <a:cs typeface="Salesforce Sans Light"/>
                <a:sym typeface="Salesforce Sans Light"/>
              </a:rPr>
              <a:t>It is very hard to change a culture without being able to connect the workers to the outcomes they eventually are a part of</a:t>
            </a:r>
            <a:r>
              <a:rPr lang="en-US" sz="1800" dirty="0">
                <a:solidFill>
                  <a:srgbClr val="3C4043"/>
                </a:solidFill>
                <a:latin typeface="Salesforce Sans Light"/>
                <a:ea typeface="Salesforce Sans Light"/>
                <a:cs typeface="Salesforce Sans Light"/>
                <a:sym typeface="Salesforce Sans Light"/>
              </a:rPr>
              <a:t>.</a:t>
            </a:r>
            <a:r>
              <a:rPr lang="en-US" sz="2000" dirty="0">
                <a:solidFill>
                  <a:srgbClr val="3C4043"/>
                </a:solidFill>
                <a:latin typeface="Salesforce Sans Light"/>
                <a:ea typeface="Salesforce Sans Light"/>
                <a:cs typeface="Salesforce Sans Light"/>
                <a:sym typeface="Salesforce Sans Light"/>
              </a:rPr>
              <a:t>"</a:t>
            </a:r>
            <a:br>
              <a:rPr lang="en-US" sz="2000" dirty="0">
                <a:solidFill>
                  <a:srgbClr val="3C4043"/>
                </a:solidFill>
                <a:latin typeface="Salesforce Sans Light"/>
                <a:ea typeface="Salesforce Sans Light"/>
                <a:cs typeface="Salesforce Sans Light"/>
                <a:sym typeface="Salesforce Sans Light"/>
              </a:rPr>
            </a:br>
            <a:br>
              <a:rPr lang="en-US" sz="1000" dirty="0">
                <a:solidFill>
                  <a:srgbClr val="7F7F7F"/>
                </a:solidFill>
                <a:latin typeface="Salesforce Sans"/>
                <a:ea typeface="Salesforce Sans"/>
                <a:cs typeface="Salesforce Sans"/>
                <a:sym typeface="Salesforce Sans"/>
              </a:rPr>
            </a:br>
            <a:br>
              <a:rPr lang="en-US" sz="1000" dirty="0">
                <a:solidFill>
                  <a:srgbClr val="7F7F7F"/>
                </a:solidFill>
                <a:latin typeface="Salesforce Sans"/>
                <a:ea typeface="Salesforce Sans"/>
                <a:cs typeface="Salesforce Sans"/>
                <a:sym typeface="Salesforce Sans"/>
              </a:rPr>
            </a:br>
            <a:r>
              <a:rPr lang="en-US" sz="800" i="1" dirty="0">
                <a:solidFill>
                  <a:srgbClr val="7F7F7F"/>
                </a:solidFill>
                <a:latin typeface="Salesforce Sans"/>
                <a:ea typeface="Salesforce Sans"/>
                <a:cs typeface="Salesforce Sans"/>
                <a:sym typeface="Salesforce Sans"/>
              </a:rPr>
              <a:t>CXO, Global Pharmaceutical Company</a:t>
            </a:r>
            <a:endParaRPr lang="en-US" sz="1000" dirty="0">
              <a:solidFill>
                <a:srgbClr val="7F7F7F"/>
              </a:solidFill>
              <a:latin typeface="Salesforce Sans"/>
              <a:ea typeface="Salesforce Sans"/>
              <a:cs typeface="Salesforce Sans"/>
              <a:sym typeface="Salesforce Sans"/>
            </a:endParaRPr>
          </a:p>
        </p:txBody>
      </p:sp>
      <p:grpSp>
        <p:nvGrpSpPr>
          <p:cNvPr id="23" name="Google Shape;681;p73">
            <a:extLst>
              <a:ext uri="{FF2B5EF4-FFF2-40B4-BE49-F238E27FC236}">
                <a16:creationId xmlns:a16="http://schemas.microsoft.com/office/drawing/2014/main" id="{DB0B45E8-4106-8C47-B476-FE99B2FAC873}"/>
              </a:ext>
            </a:extLst>
          </p:cNvPr>
          <p:cNvGrpSpPr/>
          <p:nvPr/>
        </p:nvGrpSpPr>
        <p:grpSpPr>
          <a:xfrm>
            <a:off x="5677369" y="1019528"/>
            <a:ext cx="1673765" cy="1295264"/>
            <a:chOff x="4598712" y="942325"/>
            <a:chExt cx="1255651" cy="971701"/>
          </a:xfrm>
        </p:grpSpPr>
        <p:pic>
          <p:nvPicPr>
            <p:cNvPr id="24" name="Google Shape;682;p73">
              <a:extLst>
                <a:ext uri="{FF2B5EF4-FFF2-40B4-BE49-F238E27FC236}">
                  <a16:creationId xmlns:a16="http://schemas.microsoft.com/office/drawing/2014/main" id="{160F9EE2-765B-5449-8389-CFC2CBE920F7}"/>
                </a:ext>
              </a:extLst>
            </p:cNvPr>
            <p:cNvPicPr preferRelativeResize="0"/>
            <p:nvPr/>
          </p:nvPicPr>
          <p:blipFill rotWithShape="1">
            <a:blip r:embed="rId6">
              <a:alphaModFix/>
            </a:blip>
            <a:srcRect l="-19832" t="-4041" r="-19832" b="-4031"/>
            <a:stretch/>
          </p:blipFill>
          <p:spPr>
            <a:xfrm>
              <a:off x="4598712" y="942325"/>
              <a:ext cx="1255651" cy="971701"/>
            </a:xfrm>
            <a:prstGeom prst="rect">
              <a:avLst/>
            </a:prstGeom>
            <a:noFill/>
            <a:ln>
              <a:noFill/>
            </a:ln>
          </p:spPr>
        </p:pic>
        <p:sp>
          <p:nvSpPr>
            <p:cNvPr id="25" name="Google Shape;683;p73">
              <a:extLst>
                <a:ext uri="{FF2B5EF4-FFF2-40B4-BE49-F238E27FC236}">
                  <a16:creationId xmlns:a16="http://schemas.microsoft.com/office/drawing/2014/main" id="{711E0BE6-FE14-E841-B00A-01603022510A}"/>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66"/>
            </a:p>
          </p:txBody>
        </p:sp>
      </p:grpSp>
      <p:sp>
        <p:nvSpPr>
          <p:cNvPr id="26" name="Google Shape;696;p73">
            <a:extLst>
              <a:ext uri="{FF2B5EF4-FFF2-40B4-BE49-F238E27FC236}">
                <a16:creationId xmlns:a16="http://schemas.microsoft.com/office/drawing/2014/main" id="{2AB79268-FEAD-1F4C-86E1-BC693588F783}"/>
              </a:ext>
            </a:extLst>
          </p:cNvPr>
          <p:cNvSpPr txBox="1"/>
          <p:nvPr/>
        </p:nvSpPr>
        <p:spPr>
          <a:xfrm>
            <a:off x="6021975" y="1161163"/>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grpSp>
        <p:nvGrpSpPr>
          <p:cNvPr id="27" name="Google Shape;706;p73">
            <a:extLst>
              <a:ext uri="{FF2B5EF4-FFF2-40B4-BE49-F238E27FC236}">
                <a16:creationId xmlns:a16="http://schemas.microsoft.com/office/drawing/2014/main" id="{02C635E6-D9CB-1B4A-87C9-6551F4479466}"/>
              </a:ext>
            </a:extLst>
          </p:cNvPr>
          <p:cNvGrpSpPr/>
          <p:nvPr/>
        </p:nvGrpSpPr>
        <p:grpSpPr>
          <a:xfrm>
            <a:off x="6292338" y="5087910"/>
            <a:ext cx="383820" cy="44571"/>
            <a:chOff x="512110" y="-128606"/>
            <a:chExt cx="287940" cy="33437"/>
          </a:xfrm>
        </p:grpSpPr>
        <p:sp>
          <p:nvSpPr>
            <p:cNvPr id="28" name="Google Shape;707;p73">
              <a:extLst>
                <a:ext uri="{FF2B5EF4-FFF2-40B4-BE49-F238E27FC236}">
                  <a16:creationId xmlns:a16="http://schemas.microsoft.com/office/drawing/2014/main" id="{C210B395-338A-7F46-A52F-4809525345B9}"/>
                </a:ext>
              </a:extLst>
            </p:cNvPr>
            <p:cNvSpPr/>
            <p:nvPr/>
          </p:nvSpPr>
          <p:spPr>
            <a:xfrm>
              <a:off x="51211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29" name="Google Shape;708;p73">
              <a:extLst>
                <a:ext uri="{FF2B5EF4-FFF2-40B4-BE49-F238E27FC236}">
                  <a16:creationId xmlns:a16="http://schemas.microsoft.com/office/drawing/2014/main" id="{23D59078-5B54-CB4F-8868-17617F05CA08}"/>
                </a:ext>
              </a:extLst>
            </p:cNvPr>
            <p:cNvSpPr/>
            <p:nvPr/>
          </p:nvSpPr>
          <p:spPr>
            <a:xfrm>
              <a:off x="639430" y="-128606"/>
              <a:ext cx="33437" cy="33437"/>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30" name="Google Shape;709;p73">
              <a:extLst>
                <a:ext uri="{FF2B5EF4-FFF2-40B4-BE49-F238E27FC236}">
                  <a16:creationId xmlns:a16="http://schemas.microsoft.com/office/drawing/2014/main" id="{FFF89710-9F56-6949-A7BD-AFF8BAE07D28}"/>
                </a:ext>
              </a:extLst>
            </p:cNvPr>
            <p:cNvSpPr/>
            <p:nvPr/>
          </p:nvSpPr>
          <p:spPr>
            <a:xfrm>
              <a:off x="76675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grpSp>
      <p:sp>
        <p:nvSpPr>
          <p:cNvPr id="31" name="Google Shape;691;p73">
            <a:extLst>
              <a:ext uri="{FF2B5EF4-FFF2-40B4-BE49-F238E27FC236}">
                <a16:creationId xmlns:a16="http://schemas.microsoft.com/office/drawing/2014/main" id="{2CA89C83-7F86-4B4C-8342-3DB00C113DF1}"/>
              </a:ext>
            </a:extLst>
          </p:cNvPr>
          <p:cNvSpPr txBox="1"/>
          <p:nvPr/>
        </p:nvSpPr>
        <p:spPr>
          <a:xfrm>
            <a:off x="6514252" y="6219273"/>
            <a:ext cx="7741831" cy="481874"/>
          </a:xfrm>
          <a:prstGeom prst="rect">
            <a:avLst/>
          </a:prstGeom>
          <a:noFill/>
          <a:ln>
            <a:noFill/>
          </a:ln>
        </p:spPr>
        <p:txBody>
          <a:bodyPr spcFirstLastPara="1" wrap="square" lIns="121868" tIns="121868" rIns="121868" bIns="121868" anchor="t" anchorCtr="0">
            <a:noAutofit/>
          </a:bodyPr>
          <a:lstStyle/>
          <a:p>
            <a:pPr>
              <a:spcBef>
                <a:spcPts val="400"/>
              </a:spcBef>
              <a:buClr>
                <a:schemeClr val="dk1"/>
              </a:buClr>
              <a:buSzPts val="1100"/>
            </a:pPr>
            <a:r>
              <a:rPr lang="en-US" sz="1066" dirty="0">
                <a:solidFill>
                  <a:schemeClr val="bg2">
                    <a:lumMod val="75000"/>
                  </a:schemeClr>
                </a:solidFill>
                <a:latin typeface="Salesforce Sans"/>
                <a:ea typeface="Salesforce Sans"/>
                <a:cs typeface="Salesforce Sans"/>
                <a:sym typeface="Salesforce Sans"/>
              </a:rPr>
              <a:t>A deep dive into these findings can be found beginning on slide 20 </a:t>
            </a:r>
            <a:endParaRPr sz="1066" dirty="0">
              <a:solidFill>
                <a:schemeClr val="bg2">
                  <a:lumMod val="75000"/>
                </a:schemeClr>
              </a:solidFill>
            </a:endParaRPr>
          </a:p>
          <a:p>
            <a:pPr>
              <a:spcBef>
                <a:spcPts val="400"/>
              </a:spcBef>
            </a:pPr>
            <a:endParaRPr sz="1066" dirty="0"/>
          </a:p>
        </p:txBody>
      </p:sp>
      <p:sp>
        <p:nvSpPr>
          <p:cNvPr id="32" name="Google Shape;700;p73">
            <a:extLst>
              <a:ext uri="{FF2B5EF4-FFF2-40B4-BE49-F238E27FC236}">
                <a16:creationId xmlns:a16="http://schemas.microsoft.com/office/drawing/2014/main" id="{06222D83-4B98-CF41-8753-38BEC8CF94E4}"/>
              </a:ext>
            </a:extLst>
          </p:cNvPr>
          <p:cNvSpPr/>
          <p:nvPr/>
        </p:nvSpPr>
        <p:spPr>
          <a:xfrm>
            <a:off x="6273016" y="6351139"/>
            <a:ext cx="206658" cy="350013"/>
          </a:xfrm>
          <a:custGeom>
            <a:avLst/>
            <a:gdLst/>
            <a:ahLst/>
            <a:cxnLst/>
            <a:rect l="l" t="t" r="r" b="b"/>
            <a:pathLst>
              <a:path w="21600" h="21567" extrusionOk="0">
                <a:moveTo>
                  <a:pt x="1343" y="12162"/>
                </a:moveTo>
                <a:cubicBezTo>
                  <a:pt x="11442" y="12162"/>
                  <a:pt x="11442" y="12162"/>
                  <a:pt x="11442" y="12162"/>
                </a:cubicBezTo>
                <a:cubicBezTo>
                  <a:pt x="11792" y="12266"/>
                  <a:pt x="11792" y="12266"/>
                  <a:pt x="11792" y="12266"/>
                </a:cubicBezTo>
                <a:cubicBezTo>
                  <a:pt x="11851" y="12541"/>
                  <a:pt x="11851" y="12541"/>
                  <a:pt x="11851" y="12541"/>
                </a:cubicBezTo>
                <a:cubicBezTo>
                  <a:pt x="7589" y="19603"/>
                  <a:pt x="7589" y="19603"/>
                  <a:pt x="7589" y="19603"/>
                </a:cubicBezTo>
                <a:cubicBezTo>
                  <a:pt x="20257" y="9406"/>
                  <a:pt x="20257" y="9406"/>
                  <a:pt x="20257" y="9406"/>
                </a:cubicBezTo>
                <a:cubicBezTo>
                  <a:pt x="10158" y="9406"/>
                  <a:pt x="10158" y="9406"/>
                  <a:pt x="10158" y="9406"/>
                </a:cubicBezTo>
                <a:cubicBezTo>
                  <a:pt x="9749" y="9268"/>
                  <a:pt x="9749" y="9268"/>
                  <a:pt x="9749" y="9268"/>
                </a:cubicBezTo>
                <a:cubicBezTo>
                  <a:pt x="9749" y="9027"/>
                  <a:pt x="9749" y="9027"/>
                  <a:pt x="9749" y="9027"/>
                </a:cubicBezTo>
                <a:cubicBezTo>
                  <a:pt x="14478" y="2034"/>
                  <a:pt x="14478" y="2034"/>
                  <a:pt x="14478" y="2034"/>
                </a:cubicBezTo>
                <a:lnTo>
                  <a:pt x="1343" y="12162"/>
                </a:lnTo>
                <a:close/>
                <a:moveTo>
                  <a:pt x="6071" y="21567"/>
                </a:moveTo>
                <a:cubicBezTo>
                  <a:pt x="5838" y="21533"/>
                  <a:pt x="5838" y="21533"/>
                  <a:pt x="5838" y="21533"/>
                </a:cubicBezTo>
                <a:cubicBezTo>
                  <a:pt x="5663" y="21464"/>
                  <a:pt x="5546" y="21326"/>
                  <a:pt x="5604" y="21188"/>
                </a:cubicBezTo>
                <a:cubicBezTo>
                  <a:pt x="10742" y="12713"/>
                  <a:pt x="10742" y="12713"/>
                  <a:pt x="10742" y="12713"/>
                </a:cubicBezTo>
                <a:cubicBezTo>
                  <a:pt x="409" y="12713"/>
                  <a:pt x="409" y="12713"/>
                  <a:pt x="409" y="12713"/>
                </a:cubicBezTo>
                <a:cubicBezTo>
                  <a:pt x="234" y="12713"/>
                  <a:pt x="58" y="12645"/>
                  <a:pt x="0" y="12541"/>
                </a:cubicBezTo>
                <a:cubicBezTo>
                  <a:pt x="0" y="12266"/>
                  <a:pt x="0" y="12266"/>
                  <a:pt x="0" y="12266"/>
                </a:cubicBezTo>
                <a:cubicBezTo>
                  <a:pt x="15762" y="105"/>
                  <a:pt x="15762" y="105"/>
                  <a:pt x="15762" y="105"/>
                </a:cubicBezTo>
                <a:cubicBezTo>
                  <a:pt x="15937" y="1"/>
                  <a:pt x="16171" y="-33"/>
                  <a:pt x="16404" y="36"/>
                </a:cubicBezTo>
                <a:cubicBezTo>
                  <a:pt x="16579" y="105"/>
                  <a:pt x="16696" y="243"/>
                  <a:pt x="16579" y="380"/>
                </a:cubicBezTo>
                <a:cubicBezTo>
                  <a:pt x="10858" y="8855"/>
                  <a:pt x="10858" y="8855"/>
                  <a:pt x="10858" y="8855"/>
                </a:cubicBezTo>
                <a:cubicBezTo>
                  <a:pt x="21191" y="8855"/>
                  <a:pt x="21191" y="8855"/>
                  <a:pt x="21191" y="8855"/>
                </a:cubicBezTo>
                <a:cubicBezTo>
                  <a:pt x="21366" y="8855"/>
                  <a:pt x="21542" y="8889"/>
                  <a:pt x="21600" y="8993"/>
                </a:cubicBezTo>
                <a:cubicBezTo>
                  <a:pt x="21542" y="9268"/>
                  <a:pt x="21542" y="9268"/>
                  <a:pt x="21542" y="9268"/>
                </a:cubicBezTo>
                <a:cubicBezTo>
                  <a:pt x="6422" y="21464"/>
                  <a:pt x="6422" y="21464"/>
                  <a:pt x="6422" y="21464"/>
                </a:cubicBezTo>
                <a:lnTo>
                  <a:pt x="6071" y="21567"/>
                </a:lnTo>
                <a:close/>
              </a:path>
            </a:pathLst>
          </a:custGeom>
          <a:solidFill>
            <a:srgbClr val="00B0F0"/>
          </a:solidFill>
          <a:ln>
            <a:noFill/>
          </a:ln>
        </p:spPr>
        <p:txBody>
          <a:bodyPr spcFirstLastPara="1" wrap="square" lIns="121868" tIns="60917" rIns="121868" bIns="60917" anchor="ctr" anchorCtr="0">
            <a:noAutofit/>
          </a:bodyPr>
          <a:lstStyle/>
          <a:p>
            <a:pPr algn="ctr">
              <a:lnSpc>
                <a:spcPct val="90000"/>
              </a:lnSpc>
            </a:pPr>
            <a:endParaRPr sz="1333">
              <a:solidFill>
                <a:srgbClr val="205CA0"/>
              </a:solidFill>
            </a:endParaRPr>
          </a:p>
        </p:txBody>
      </p:sp>
    </p:spTree>
    <p:extLst>
      <p:ext uri="{BB962C8B-B14F-4D97-AF65-F5344CB8AC3E}">
        <p14:creationId xmlns:p14="http://schemas.microsoft.com/office/powerpoint/2010/main" val="405265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9"/>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pic>
        <p:nvPicPr>
          <p:cNvPr id="878" name="Google Shape;878;p79" descr="Image"/>
          <p:cNvPicPr preferRelativeResize="0"/>
          <p:nvPr/>
        </p:nvPicPr>
        <p:blipFill rotWithShape="1">
          <a:blip r:embed="rId3">
            <a:alphaModFix/>
          </a:blip>
          <a:srcRect l="7297" r="17082" b="46392"/>
          <a:stretch/>
        </p:blipFill>
        <p:spPr>
          <a:xfrm flipH="1">
            <a:off x="1174603" y="5890055"/>
            <a:ext cx="1381147" cy="801762"/>
          </a:xfrm>
          <a:prstGeom prst="rect">
            <a:avLst/>
          </a:prstGeom>
          <a:noFill/>
          <a:ln>
            <a:noFill/>
          </a:ln>
        </p:spPr>
      </p:pic>
      <p:cxnSp>
        <p:nvCxnSpPr>
          <p:cNvPr id="882" name="Google Shape;882;p79"/>
          <p:cNvCxnSpPr/>
          <p:nvPr/>
        </p:nvCxnSpPr>
        <p:spPr>
          <a:xfrm>
            <a:off x="5319222" y="1019528"/>
            <a:ext cx="0" cy="4791552"/>
          </a:xfrm>
          <a:prstGeom prst="straightConnector1">
            <a:avLst/>
          </a:prstGeom>
          <a:noFill/>
          <a:ln w="9525" cap="flat" cmpd="sng">
            <a:solidFill>
              <a:srgbClr val="999999"/>
            </a:solidFill>
            <a:prstDash val="dot"/>
            <a:round/>
            <a:headEnd type="none" w="med" len="med"/>
            <a:tailEnd type="none" w="med" len="med"/>
          </a:ln>
        </p:spPr>
      </p:cxnSp>
      <p:sp>
        <p:nvSpPr>
          <p:cNvPr id="883" name="Google Shape;883;p79"/>
          <p:cNvSpPr txBox="1"/>
          <p:nvPr/>
        </p:nvSpPr>
        <p:spPr>
          <a:xfrm>
            <a:off x="495303" y="980971"/>
            <a:ext cx="4629551" cy="4562012"/>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Co-Creation Is a Transcended Business Skill</a:t>
            </a:r>
          </a:p>
          <a:p>
            <a:pPr>
              <a:lnSpc>
                <a:spcPct val="90000"/>
              </a:lnSpc>
            </a:pPr>
            <a:endParaRPr sz="1800" dirty="0">
              <a:solidFill>
                <a:srgbClr val="434343"/>
              </a:solidFill>
              <a:latin typeface="Salesforce Sans Light"/>
              <a:ea typeface="Salesforce Sans Light"/>
              <a:cs typeface="Salesforce Sans Light"/>
              <a:sym typeface="Salesforce Sans Light"/>
            </a:endParaRPr>
          </a:p>
          <a:p>
            <a:r>
              <a:rPr lang="en-US" sz="1800" dirty="0">
                <a:solidFill>
                  <a:schemeClr val="bg2">
                    <a:lumMod val="50000"/>
                  </a:schemeClr>
                </a:solidFill>
                <a:latin typeface="Salesforce Sans Thin" panose="020B0205020202020203" pitchFamily="34" charset="77"/>
              </a:rPr>
              <a:t>Co-creation is the new stealth strategy to break down internal silos and invite an inclusive approach to designing customer outcomes. Organizational alignment results in organizational support to extend co-creation to customers, partners and entire ecosystems.  Indeed, co-creators feel greater ownership of what they help to create.  Experience Executives seeking to future proof their organizations are investing to equip their employees with co-creation skills and frameworks.  </a:t>
            </a:r>
          </a:p>
          <a:p>
            <a:br>
              <a:rPr lang="en-US" sz="2000" dirty="0"/>
            </a:br>
            <a:endParaRPr lang="en-US" sz="2000" dirty="0">
              <a:solidFill>
                <a:schemeClr val="bg2">
                  <a:lumMod val="50000"/>
                </a:schemeClr>
              </a:solidFill>
              <a:latin typeface="Salesforce Sans Thin" panose="020B0205020202020203" pitchFamily="34" charset="77"/>
            </a:endParaRPr>
          </a:p>
        </p:txBody>
      </p:sp>
      <p:pic>
        <p:nvPicPr>
          <p:cNvPr id="892" name="Google Shape;892;p79" descr="Image"/>
          <p:cNvPicPr preferRelativeResize="0"/>
          <p:nvPr/>
        </p:nvPicPr>
        <p:blipFill rotWithShape="1">
          <a:blip r:embed="rId4">
            <a:alphaModFix/>
          </a:blip>
          <a:srcRect l="10817" t="1430" r="15992" b="46924"/>
          <a:stretch/>
        </p:blipFill>
        <p:spPr>
          <a:xfrm>
            <a:off x="-812889" y="5649199"/>
            <a:ext cx="2015475" cy="1276158"/>
          </a:xfrm>
          <a:prstGeom prst="rect">
            <a:avLst/>
          </a:prstGeom>
          <a:noFill/>
          <a:ln>
            <a:noFill/>
          </a:ln>
        </p:spPr>
      </p:pic>
      <p:pic>
        <p:nvPicPr>
          <p:cNvPr id="893" name="Google Shape;893;p79" descr="Rock Cluster.png"/>
          <p:cNvPicPr preferRelativeResize="0"/>
          <p:nvPr/>
        </p:nvPicPr>
        <p:blipFill rotWithShape="1">
          <a:blip r:embed="rId5">
            <a:alphaModFix/>
          </a:blip>
          <a:srcRect b="18850"/>
          <a:stretch/>
        </p:blipFill>
        <p:spPr>
          <a:xfrm>
            <a:off x="196130" y="6509396"/>
            <a:ext cx="2195747" cy="403760"/>
          </a:xfrm>
          <a:prstGeom prst="rect">
            <a:avLst/>
          </a:prstGeom>
          <a:noFill/>
          <a:ln>
            <a:noFill/>
          </a:ln>
        </p:spPr>
      </p:pic>
      <p:sp>
        <p:nvSpPr>
          <p:cNvPr id="900" name="Google Shape;900;p79"/>
          <p:cNvSpPr/>
          <p:nvPr/>
        </p:nvSpPr>
        <p:spPr>
          <a:xfrm>
            <a:off x="5699548" y="6045752"/>
            <a:ext cx="6047625" cy="72381"/>
          </a:xfrm>
          <a:prstGeom prst="rect">
            <a:avLst/>
          </a:prstGeom>
          <a:solidFill>
            <a:schemeClr val="lt2"/>
          </a:solidFill>
          <a:ln>
            <a:noFill/>
          </a:ln>
        </p:spPr>
        <p:txBody>
          <a:bodyPr spcFirstLastPara="1" wrap="square" lIns="121868" tIns="121868" rIns="121868" bIns="121868" anchor="ctr" anchorCtr="0">
            <a:noAutofit/>
          </a:bodyPr>
          <a:lstStyle/>
          <a:p>
            <a:endParaRPr sz="1866"/>
          </a:p>
        </p:txBody>
      </p:sp>
      <p:sp>
        <p:nvSpPr>
          <p:cNvPr id="904" name="Google Shape;904;p79"/>
          <p:cNvSpPr/>
          <p:nvPr/>
        </p:nvSpPr>
        <p:spPr>
          <a:xfrm>
            <a:off x="631302" y="2425027"/>
            <a:ext cx="473477" cy="72381"/>
          </a:xfrm>
          <a:prstGeom prst="rect">
            <a:avLst/>
          </a:prstGeom>
          <a:solidFill>
            <a:srgbClr val="CCCCCC"/>
          </a:solidFill>
          <a:ln>
            <a:noFill/>
          </a:ln>
        </p:spPr>
        <p:txBody>
          <a:bodyPr spcFirstLastPara="1" wrap="square" lIns="121868" tIns="121868" rIns="121868" bIns="121868" anchor="ctr" anchorCtr="0">
            <a:noAutofit/>
          </a:bodyPr>
          <a:lstStyle/>
          <a:p>
            <a:endParaRPr sz="1866"/>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4" name="Google Shape;692;p73">
            <a:extLst>
              <a:ext uri="{FF2B5EF4-FFF2-40B4-BE49-F238E27FC236}">
                <a16:creationId xmlns:a16="http://schemas.microsoft.com/office/drawing/2014/main" id="{AD33A912-DC5B-1842-9467-B55292198A70}"/>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Executive</a:t>
            </a:r>
            <a:r>
              <a:rPr lang="en" sz="1066" b="1" dirty="0">
                <a:solidFill>
                  <a:srgbClr val="3EA1E0"/>
                </a:solidFill>
                <a:latin typeface="Salesforce Sans"/>
                <a:ea typeface="Salesforce Sans"/>
                <a:cs typeface="Salesforce Sans"/>
                <a:sym typeface="Salesforce Sans"/>
              </a:rPr>
              <a:t> Summary</a:t>
            </a:r>
            <a:endParaRPr sz="1466" b="1" dirty="0">
              <a:solidFill>
                <a:srgbClr val="3EA1E0"/>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36" name="Google Shape;694;p73">
            <a:extLst>
              <a:ext uri="{FF2B5EF4-FFF2-40B4-BE49-F238E27FC236}">
                <a16:creationId xmlns:a16="http://schemas.microsoft.com/office/drawing/2014/main" id="{5417DE13-EA20-8947-A341-C143FB6EDE88}"/>
              </a:ext>
            </a:extLst>
          </p:cNvPr>
          <p:cNvSpPr txBox="1"/>
          <p:nvPr/>
        </p:nvSpPr>
        <p:spPr>
          <a:xfrm>
            <a:off x="8170754" y="1086099"/>
            <a:ext cx="3694479" cy="4074139"/>
          </a:xfrm>
          <a:prstGeom prst="rect">
            <a:avLst/>
          </a:prstGeom>
          <a:noFill/>
          <a:ln>
            <a:noFill/>
          </a:ln>
        </p:spPr>
        <p:txBody>
          <a:bodyPr spcFirstLastPara="1" wrap="square" lIns="121868" tIns="121868" rIns="121868" bIns="121868" anchor="t" anchorCtr="0">
            <a:noAutofit/>
          </a:bodyPr>
          <a:lstStyle/>
          <a:p>
            <a:pPr>
              <a:lnSpc>
                <a:spcPct val="115000"/>
              </a:lnSpc>
            </a:pPr>
            <a:r>
              <a:rPr lang="en-US" sz="2400" dirty="0">
                <a:solidFill>
                  <a:schemeClr val="dk2"/>
                </a:solidFill>
                <a:latin typeface="Salesforce Sans Light"/>
                <a:ea typeface="Salesforce Sans"/>
                <a:cs typeface="Salesforce Sans"/>
                <a:sym typeface="Salesforce Sans Light"/>
              </a:rPr>
              <a:t>Key Findings</a:t>
            </a:r>
            <a:endParaRPr sz="1200" dirty="0">
              <a:solidFill>
                <a:srgbClr val="434343"/>
              </a:solidFill>
              <a:latin typeface="Salesforce Sans"/>
              <a:ea typeface="Salesforce Sans"/>
              <a:cs typeface="Salesforce Sans"/>
              <a:sym typeface="Salesforce Sans"/>
            </a:endParaRPr>
          </a:p>
          <a:p>
            <a:pPr>
              <a:lnSpc>
                <a:spcPct val="115000"/>
              </a:lnSpc>
              <a:spcBef>
                <a:spcPts val="1066"/>
              </a:spcBef>
            </a:pPr>
            <a:r>
              <a:rPr lang="en-US" sz="1200" b="1" dirty="0">
                <a:solidFill>
                  <a:srgbClr val="7F2987"/>
                </a:solidFill>
                <a:latin typeface="Salesforce Sans"/>
                <a:ea typeface="Salesforce Sans"/>
                <a:cs typeface="Salesforce Sans"/>
                <a:sym typeface="Salesforce Sans"/>
              </a:rPr>
              <a:t>Co-Created Experiences Produce Superior Outcomes </a:t>
            </a:r>
            <a:r>
              <a:rPr lang="en-US" sz="1200" dirty="0">
                <a:solidFill>
                  <a:srgbClr val="434343"/>
                </a:solidFill>
                <a:latin typeface="Salesforce Sans"/>
                <a:ea typeface="Salesforce Sans"/>
                <a:cs typeface="Salesforce Sans"/>
                <a:sym typeface="Salesforce Sans"/>
              </a:rPr>
              <a:t>Across the customer journey when businesses collaborated with all stakeholders to co-create their outcomes radical results followed. </a:t>
            </a:r>
          </a:p>
          <a:p>
            <a:pPr>
              <a:lnSpc>
                <a:spcPct val="115000"/>
              </a:lnSpc>
              <a:spcBef>
                <a:spcPts val="1066"/>
              </a:spcBef>
            </a:pPr>
            <a:r>
              <a:rPr lang="en" sz="1200" b="1" dirty="0">
                <a:solidFill>
                  <a:srgbClr val="7F2987"/>
                </a:solidFill>
                <a:latin typeface="Salesforce Sans"/>
                <a:ea typeface="Salesforce Sans"/>
                <a:cs typeface="Salesforce Sans"/>
                <a:sym typeface="Salesforce Sans"/>
              </a:rPr>
              <a:t>Internal Customer Experience Councils </a:t>
            </a:r>
            <a:r>
              <a:rPr lang="en-US" sz="1200" b="1" dirty="0">
                <a:solidFill>
                  <a:srgbClr val="7F2987"/>
                </a:solidFill>
                <a:latin typeface="Salesforce Sans"/>
                <a:ea typeface="Salesforce Sans"/>
                <a:cs typeface="Salesforce Sans"/>
                <a:sym typeface="Salesforce Sans"/>
              </a:rPr>
              <a:t>Are An Co-Creation Method</a:t>
            </a:r>
            <a:r>
              <a:rPr lang="en" sz="1200" b="1" dirty="0">
                <a:solidFill>
                  <a:srgbClr val="7F2987"/>
                </a:solidFill>
                <a:latin typeface="Salesforce Sans"/>
                <a:ea typeface="Salesforce Sans"/>
                <a:cs typeface="Salesforce Sans"/>
                <a:sym typeface="Salesforce Sans"/>
              </a:rPr>
              <a:t>  </a:t>
            </a:r>
            <a:r>
              <a:rPr lang="en-US" sz="1200" dirty="0">
                <a:solidFill>
                  <a:schemeClr val="bg2">
                    <a:lumMod val="75000"/>
                  </a:schemeClr>
                </a:solidFill>
                <a:latin typeface="Salesforce Sans"/>
                <a:ea typeface="Salesforce Sans"/>
                <a:cs typeface="Salesforce Sans"/>
                <a:sym typeface="Salesforce Sans"/>
              </a:rPr>
              <a:t>Removing barriers between internal orgs and silos is accelerated by a creating a centralized working group focused on aligning resources, insights, and talent on co-creating the best experiences across the journey.</a:t>
            </a:r>
            <a:endParaRPr lang="en-US" sz="1200" dirty="0">
              <a:solidFill>
                <a:schemeClr val="bg2">
                  <a:lumMod val="50000"/>
                </a:schemeClr>
              </a:solidFill>
              <a:latin typeface="Salesforce Sans"/>
              <a:ea typeface="Salesforce Sans"/>
              <a:cs typeface="Salesforce Sans"/>
              <a:sym typeface="Salesforce Sans"/>
            </a:endParaRPr>
          </a:p>
          <a:p>
            <a:pPr>
              <a:lnSpc>
                <a:spcPct val="115000"/>
              </a:lnSpc>
              <a:spcBef>
                <a:spcPts val="1066"/>
              </a:spcBef>
            </a:pPr>
            <a:r>
              <a:rPr lang="en-US" sz="1200" b="1" dirty="0">
                <a:solidFill>
                  <a:srgbClr val="7F2987"/>
                </a:solidFill>
                <a:latin typeface="Salesforce Sans"/>
                <a:ea typeface="Salesforce Sans"/>
                <a:cs typeface="Salesforce Sans"/>
                <a:sym typeface="Salesforce Sans"/>
              </a:rPr>
              <a:t>Co-Ownership Drives Collaboration </a:t>
            </a:r>
            <a:r>
              <a:rPr lang="en-US" sz="1200" dirty="0">
                <a:solidFill>
                  <a:schemeClr val="bg2">
                    <a:lumMod val="75000"/>
                  </a:schemeClr>
                </a:solidFill>
                <a:latin typeface="Salesforce Sans" panose="020B0505020202020203" pitchFamily="34" charset="77"/>
              </a:rPr>
              <a:t>Shifting to an outcome based approach has forced departments to co-own new metrics. For example, Call deflection is now being co-owned by product and support as more holistic efforts and preventative measures are explored.</a:t>
            </a:r>
            <a:br>
              <a:rPr lang="en-US" sz="1100" dirty="0">
                <a:solidFill>
                  <a:schemeClr val="bg2">
                    <a:lumMod val="75000"/>
                  </a:schemeClr>
                </a:solidFill>
                <a:latin typeface="Salesforce Sans" panose="020B0505020202020203" pitchFamily="34" charset="77"/>
                <a:ea typeface="Salesforce Sans"/>
                <a:cs typeface="Salesforce Sans"/>
                <a:sym typeface="Salesforce Sans"/>
              </a:rPr>
            </a:br>
            <a:r>
              <a:rPr lang="en" sz="1100" dirty="0">
                <a:solidFill>
                  <a:schemeClr val="bg2">
                    <a:lumMod val="75000"/>
                  </a:schemeClr>
                </a:solidFill>
                <a:latin typeface="Salesforce Sans" panose="020B0505020202020203" pitchFamily="34" charset="77"/>
                <a:ea typeface="Salesforce Sans"/>
                <a:cs typeface="Salesforce Sans"/>
                <a:sym typeface="Salesforce Sans"/>
              </a:rPr>
              <a:t> </a:t>
            </a:r>
            <a:br>
              <a:rPr lang="en" sz="1200" dirty="0">
                <a:solidFill>
                  <a:schemeClr val="accent2"/>
                </a:solidFill>
                <a:latin typeface="Salesforce Sans"/>
                <a:ea typeface="Salesforce Sans"/>
                <a:cs typeface="Salesforce Sans"/>
                <a:sym typeface="Salesforce Sans"/>
              </a:rPr>
            </a:br>
            <a:br>
              <a:rPr lang="en-US" sz="1200" dirty="0">
                <a:solidFill>
                  <a:srgbClr val="434343"/>
                </a:solidFill>
                <a:latin typeface="Salesforce Sans"/>
                <a:ea typeface="Salesforce Sans"/>
                <a:cs typeface="Salesforce Sans"/>
                <a:sym typeface="Salesforce Sans"/>
              </a:rPr>
            </a:br>
            <a:endParaRPr lang="en-US" sz="1200" dirty="0">
              <a:solidFill>
                <a:schemeClr val="bg2">
                  <a:lumMod val="75000"/>
                </a:schemeClr>
              </a:solidFill>
            </a:endParaRPr>
          </a:p>
          <a:p>
            <a:pPr>
              <a:lnSpc>
                <a:spcPct val="115000"/>
              </a:lnSpc>
              <a:spcBef>
                <a:spcPts val="1066"/>
              </a:spcBef>
            </a:pPr>
            <a:endParaRPr lang="en-US" sz="1200" dirty="0">
              <a:solidFill>
                <a:schemeClr val="bg2">
                  <a:lumMod val="75000"/>
                </a:schemeClr>
              </a:solidFill>
              <a:latin typeface="Salesforce Sans"/>
              <a:ea typeface="Salesforce Sans"/>
              <a:cs typeface="Salesforce Sans"/>
              <a:sym typeface="Salesforce Sans"/>
            </a:endParaRPr>
          </a:p>
          <a:p>
            <a:pPr>
              <a:lnSpc>
                <a:spcPct val="115000"/>
              </a:lnSpc>
              <a:spcBef>
                <a:spcPts val="1066"/>
              </a:spcBef>
            </a:pPr>
            <a:br>
              <a:rPr lang="en-US" sz="1200" dirty="0">
                <a:solidFill>
                  <a:schemeClr val="bg2">
                    <a:lumMod val="75000"/>
                  </a:schemeClr>
                </a:solidFill>
                <a:latin typeface="Salesforce Sans"/>
                <a:ea typeface="Salesforce Sans"/>
                <a:cs typeface="Salesforce Sans"/>
                <a:sym typeface="Salesforce Sans"/>
              </a:rPr>
            </a:br>
            <a:endParaRPr lang="en-US" sz="1200" dirty="0">
              <a:solidFill>
                <a:schemeClr val="bg2">
                  <a:lumMod val="75000"/>
                </a:schemeClr>
              </a:solidFill>
            </a:endParaRPr>
          </a:p>
        </p:txBody>
      </p:sp>
      <p:sp>
        <p:nvSpPr>
          <p:cNvPr id="22" name="Google Shape;691;p73">
            <a:extLst>
              <a:ext uri="{FF2B5EF4-FFF2-40B4-BE49-F238E27FC236}">
                <a16:creationId xmlns:a16="http://schemas.microsoft.com/office/drawing/2014/main" id="{AC3C1DF8-2ACE-B94E-9EAE-DF5DECD51DAB}"/>
              </a:ext>
            </a:extLst>
          </p:cNvPr>
          <p:cNvSpPr txBox="1"/>
          <p:nvPr/>
        </p:nvSpPr>
        <p:spPr>
          <a:xfrm>
            <a:off x="6514252" y="6219273"/>
            <a:ext cx="7741831" cy="481874"/>
          </a:xfrm>
          <a:prstGeom prst="rect">
            <a:avLst/>
          </a:prstGeom>
          <a:noFill/>
          <a:ln>
            <a:noFill/>
          </a:ln>
        </p:spPr>
        <p:txBody>
          <a:bodyPr spcFirstLastPara="1" wrap="square" lIns="121868" tIns="121868" rIns="121868" bIns="121868" anchor="t" anchorCtr="0">
            <a:noAutofit/>
          </a:bodyPr>
          <a:lstStyle/>
          <a:p>
            <a:pPr>
              <a:spcBef>
                <a:spcPts val="400"/>
              </a:spcBef>
              <a:buClr>
                <a:schemeClr val="dk1"/>
              </a:buClr>
              <a:buSzPts val="1100"/>
            </a:pPr>
            <a:r>
              <a:rPr lang="en-US" sz="1066" dirty="0">
                <a:solidFill>
                  <a:schemeClr val="bg2">
                    <a:lumMod val="75000"/>
                  </a:schemeClr>
                </a:solidFill>
                <a:latin typeface="Salesforce Sans"/>
                <a:ea typeface="Salesforce Sans"/>
                <a:cs typeface="Salesforce Sans"/>
                <a:sym typeface="Salesforce Sans"/>
              </a:rPr>
              <a:t>A deep dive into these findings can be found beginning on slide 24 </a:t>
            </a:r>
            <a:endParaRPr sz="1066" dirty="0">
              <a:solidFill>
                <a:schemeClr val="bg2">
                  <a:lumMod val="75000"/>
                </a:schemeClr>
              </a:solidFill>
            </a:endParaRPr>
          </a:p>
          <a:p>
            <a:pPr>
              <a:spcBef>
                <a:spcPts val="400"/>
              </a:spcBef>
            </a:pPr>
            <a:endParaRPr sz="1066" dirty="0"/>
          </a:p>
        </p:txBody>
      </p:sp>
      <p:sp>
        <p:nvSpPr>
          <p:cNvPr id="23" name="Google Shape;700;p73">
            <a:extLst>
              <a:ext uri="{FF2B5EF4-FFF2-40B4-BE49-F238E27FC236}">
                <a16:creationId xmlns:a16="http://schemas.microsoft.com/office/drawing/2014/main" id="{498EA4CF-44CE-F34C-AF58-3DD8B4981FA9}"/>
              </a:ext>
            </a:extLst>
          </p:cNvPr>
          <p:cNvSpPr/>
          <p:nvPr/>
        </p:nvSpPr>
        <p:spPr>
          <a:xfrm>
            <a:off x="6273016" y="6351139"/>
            <a:ext cx="206658" cy="350013"/>
          </a:xfrm>
          <a:custGeom>
            <a:avLst/>
            <a:gdLst/>
            <a:ahLst/>
            <a:cxnLst/>
            <a:rect l="l" t="t" r="r" b="b"/>
            <a:pathLst>
              <a:path w="21600" h="21567" extrusionOk="0">
                <a:moveTo>
                  <a:pt x="1343" y="12162"/>
                </a:moveTo>
                <a:cubicBezTo>
                  <a:pt x="11442" y="12162"/>
                  <a:pt x="11442" y="12162"/>
                  <a:pt x="11442" y="12162"/>
                </a:cubicBezTo>
                <a:cubicBezTo>
                  <a:pt x="11792" y="12266"/>
                  <a:pt x="11792" y="12266"/>
                  <a:pt x="11792" y="12266"/>
                </a:cubicBezTo>
                <a:cubicBezTo>
                  <a:pt x="11851" y="12541"/>
                  <a:pt x="11851" y="12541"/>
                  <a:pt x="11851" y="12541"/>
                </a:cubicBezTo>
                <a:cubicBezTo>
                  <a:pt x="7589" y="19603"/>
                  <a:pt x="7589" y="19603"/>
                  <a:pt x="7589" y="19603"/>
                </a:cubicBezTo>
                <a:cubicBezTo>
                  <a:pt x="20257" y="9406"/>
                  <a:pt x="20257" y="9406"/>
                  <a:pt x="20257" y="9406"/>
                </a:cubicBezTo>
                <a:cubicBezTo>
                  <a:pt x="10158" y="9406"/>
                  <a:pt x="10158" y="9406"/>
                  <a:pt x="10158" y="9406"/>
                </a:cubicBezTo>
                <a:cubicBezTo>
                  <a:pt x="9749" y="9268"/>
                  <a:pt x="9749" y="9268"/>
                  <a:pt x="9749" y="9268"/>
                </a:cubicBezTo>
                <a:cubicBezTo>
                  <a:pt x="9749" y="9027"/>
                  <a:pt x="9749" y="9027"/>
                  <a:pt x="9749" y="9027"/>
                </a:cubicBezTo>
                <a:cubicBezTo>
                  <a:pt x="14478" y="2034"/>
                  <a:pt x="14478" y="2034"/>
                  <a:pt x="14478" y="2034"/>
                </a:cubicBezTo>
                <a:lnTo>
                  <a:pt x="1343" y="12162"/>
                </a:lnTo>
                <a:close/>
                <a:moveTo>
                  <a:pt x="6071" y="21567"/>
                </a:moveTo>
                <a:cubicBezTo>
                  <a:pt x="5838" y="21533"/>
                  <a:pt x="5838" y="21533"/>
                  <a:pt x="5838" y="21533"/>
                </a:cubicBezTo>
                <a:cubicBezTo>
                  <a:pt x="5663" y="21464"/>
                  <a:pt x="5546" y="21326"/>
                  <a:pt x="5604" y="21188"/>
                </a:cubicBezTo>
                <a:cubicBezTo>
                  <a:pt x="10742" y="12713"/>
                  <a:pt x="10742" y="12713"/>
                  <a:pt x="10742" y="12713"/>
                </a:cubicBezTo>
                <a:cubicBezTo>
                  <a:pt x="409" y="12713"/>
                  <a:pt x="409" y="12713"/>
                  <a:pt x="409" y="12713"/>
                </a:cubicBezTo>
                <a:cubicBezTo>
                  <a:pt x="234" y="12713"/>
                  <a:pt x="58" y="12645"/>
                  <a:pt x="0" y="12541"/>
                </a:cubicBezTo>
                <a:cubicBezTo>
                  <a:pt x="0" y="12266"/>
                  <a:pt x="0" y="12266"/>
                  <a:pt x="0" y="12266"/>
                </a:cubicBezTo>
                <a:cubicBezTo>
                  <a:pt x="15762" y="105"/>
                  <a:pt x="15762" y="105"/>
                  <a:pt x="15762" y="105"/>
                </a:cubicBezTo>
                <a:cubicBezTo>
                  <a:pt x="15937" y="1"/>
                  <a:pt x="16171" y="-33"/>
                  <a:pt x="16404" y="36"/>
                </a:cubicBezTo>
                <a:cubicBezTo>
                  <a:pt x="16579" y="105"/>
                  <a:pt x="16696" y="243"/>
                  <a:pt x="16579" y="380"/>
                </a:cubicBezTo>
                <a:cubicBezTo>
                  <a:pt x="10858" y="8855"/>
                  <a:pt x="10858" y="8855"/>
                  <a:pt x="10858" y="8855"/>
                </a:cubicBezTo>
                <a:cubicBezTo>
                  <a:pt x="21191" y="8855"/>
                  <a:pt x="21191" y="8855"/>
                  <a:pt x="21191" y="8855"/>
                </a:cubicBezTo>
                <a:cubicBezTo>
                  <a:pt x="21366" y="8855"/>
                  <a:pt x="21542" y="8889"/>
                  <a:pt x="21600" y="8993"/>
                </a:cubicBezTo>
                <a:cubicBezTo>
                  <a:pt x="21542" y="9268"/>
                  <a:pt x="21542" y="9268"/>
                  <a:pt x="21542" y="9268"/>
                </a:cubicBezTo>
                <a:cubicBezTo>
                  <a:pt x="6422" y="21464"/>
                  <a:pt x="6422" y="21464"/>
                  <a:pt x="6422" y="21464"/>
                </a:cubicBezTo>
                <a:lnTo>
                  <a:pt x="6071" y="21567"/>
                </a:lnTo>
                <a:close/>
              </a:path>
            </a:pathLst>
          </a:custGeom>
          <a:solidFill>
            <a:srgbClr val="00B0F0"/>
          </a:solidFill>
          <a:ln>
            <a:noFill/>
          </a:ln>
        </p:spPr>
        <p:txBody>
          <a:bodyPr spcFirstLastPara="1" wrap="square" lIns="121868" tIns="60917" rIns="121868" bIns="60917" anchor="ctr" anchorCtr="0">
            <a:noAutofit/>
          </a:bodyPr>
          <a:lstStyle/>
          <a:p>
            <a:pPr algn="ctr">
              <a:lnSpc>
                <a:spcPct val="90000"/>
              </a:lnSpc>
            </a:pPr>
            <a:endParaRPr sz="1333">
              <a:solidFill>
                <a:srgbClr val="205CA0"/>
              </a:solidFill>
            </a:endParaRPr>
          </a:p>
        </p:txBody>
      </p:sp>
      <p:grpSp>
        <p:nvGrpSpPr>
          <p:cNvPr id="46" name="Google Shape;706;p73">
            <a:extLst>
              <a:ext uri="{FF2B5EF4-FFF2-40B4-BE49-F238E27FC236}">
                <a16:creationId xmlns:a16="http://schemas.microsoft.com/office/drawing/2014/main" id="{EFBB7C0C-4FE1-B14B-B0AD-E430D96E1C76}"/>
              </a:ext>
            </a:extLst>
          </p:cNvPr>
          <p:cNvGrpSpPr/>
          <p:nvPr/>
        </p:nvGrpSpPr>
        <p:grpSpPr>
          <a:xfrm>
            <a:off x="6744989" y="5020661"/>
            <a:ext cx="383820" cy="44571"/>
            <a:chOff x="512110" y="-128606"/>
            <a:chExt cx="287940" cy="33437"/>
          </a:xfrm>
        </p:grpSpPr>
        <p:sp>
          <p:nvSpPr>
            <p:cNvPr id="47" name="Google Shape;707;p73">
              <a:extLst>
                <a:ext uri="{FF2B5EF4-FFF2-40B4-BE49-F238E27FC236}">
                  <a16:creationId xmlns:a16="http://schemas.microsoft.com/office/drawing/2014/main" id="{E20C572F-F541-CF45-B4ED-B905657ABB4C}"/>
                </a:ext>
              </a:extLst>
            </p:cNvPr>
            <p:cNvSpPr/>
            <p:nvPr/>
          </p:nvSpPr>
          <p:spPr>
            <a:xfrm>
              <a:off x="51211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48" name="Google Shape;708;p73">
              <a:extLst>
                <a:ext uri="{FF2B5EF4-FFF2-40B4-BE49-F238E27FC236}">
                  <a16:creationId xmlns:a16="http://schemas.microsoft.com/office/drawing/2014/main" id="{BE25D300-558A-FB4D-AAC5-8877EF668D6E}"/>
                </a:ext>
              </a:extLst>
            </p:cNvPr>
            <p:cNvSpPr/>
            <p:nvPr/>
          </p:nvSpPr>
          <p:spPr>
            <a:xfrm>
              <a:off x="639430" y="-128606"/>
              <a:ext cx="33437" cy="33437"/>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49" name="Google Shape;709;p73">
              <a:extLst>
                <a:ext uri="{FF2B5EF4-FFF2-40B4-BE49-F238E27FC236}">
                  <a16:creationId xmlns:a16="http://schemas.microsoft.com/office/drawing/2014/main" id="{AA0ED7C4-8A99-234D-9136-CC0B8FF6723D}"/>
                </a:ext>
              </a:extLst>
            </p:cNvPr>
            <p:cNvSpPr/>
            <p:nvPr/>
          </p:nvSpPr>
          <p:spPr>
            <a:xfrm>
              <a:off x="76675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grpSp>
      <p:sp>
        <p:nvSpPr>
          <p:cNvPr id="50" name="Google Shape;680;p73">
            <a:extLst>
              <a:ext uri="{FF2B5EF4-FFF2-40B4-BE49-F238E27FC236}">
                <a16:creationId xmlns:a16="http://schemas.microsoft.com/office/drawing/2014/main" id="{C947B0D6-875E-F54F-B9C4-749D9EFB04E9}"/>
              </a:ext>
            </a:extLst>
          </p:cNvPr>
          <p:cNvSpPr txBox="1"/>
          <p:nvPr/>
        </p:nvSpPr>
        <p:spPr>
          <a:xfrm>
            <a:off x="5535919" y="2228055"/>
            <a:ext cx="2506915" cy="2676103"/>
          </a:xfrm>
          <a:prstGeom prst="rect">
            <a:avLst/>
          </a:prstGeom>
          <a:noFill/>
          <a:ln>
            <a:noFill/>
          </a:ln>
        </p:spPr>
        <p:txBody>
          <a:bodyPr spcFirstLastPara="1" wrap="square" lIns="121868" tIns="121868" rIns="121868" bIns="121868" anchor="t" anchorCtr="0">
            <a:noAutofit/>
          </a:bodyPr>
          <a:lstStyle/>
          <a:p>
            <a:pPr lvl="0" algn="ctr">
              <a:lnSpc>
                <a:spcPct val="95000"/>
              </a:lnSpc>
              <a:spcAft>
                <a:spcPts val="800"/>
              </a:spcAft>
            </a:pPr>
            <a:br>
              <a:rPr lang="en-US" sz="2000" dirty="0">
                <a:solidFill>
                  <a:srgbClr val="7F7F7F"/>
                </a:solidFill>
                <a:latin typeface="Salesforce Sans Light"/>
                <a:ea typeface="Salesforce Sans Light"/>
                <a:cs typeface="Salesforce Sans Light"/>
                <a:sym typeface="Salesforce Sans Light"/>
              </a:rPr>
            </a:br>
            <a:r>
              <a:rPr lang="en-US" sz="1800" dirty="0">
                <a:solidFill>
                  <a:srgbClr val="3C4043"/>
                </a:solidFill>
                <a:latin typeface="Salesforce Sans Light"/>
                <a:ea typeface="Salesforce Sans Light"/>
                <a:cs typeface="Salesforce Sans Light"/>
                <a:sym typeface="Salesforce Sans Light"/>
              </a:rPr>
              <a:t>”Our traditional ways of co-creating with our customers (Customer Advisory Boards) are to slow. We’ve found unhappy customers to be a faster way to innovate at the speed of business .</a:t>
            </a:r>
            <a:r>
              <a:rPr lang="en-US" sz="2000" dirty="0">
                <a:solidFill>
                  <a:srgbClr val="3C4043"/>
                </a:solidFill>
                <a:latin typeface="Salesforce Sans Light"/>
                <a:ea typeface="Salesforce Sans Light"/>
                <a:cs typeface="Salesforce Sans Light"/>
                <a:sym typeface="Salesforce Sans Light"/>
              </a:rPr>
              <a:t>"</a:t>
            </a:r>
            <a:br>
              <a:rPr lang="en-US" sz="2000" dirty="0">
                <a:solidFill>
                  <a:srgbClr val="3C4043"/>
                </a:solidFill>
                <a:latin typeface="Salesforce Sans Light"/>
                <a:ea typeface="Salesforce Sans Light"/>
                <a:cs typeface="Salesforce Sans Light"/>
                <a:sym typeface="Salesforce Sans Light"/>
              </a:rPr>
            </a:br>
            <a:br>
              <a:rPr lang="en-US" sz="1000" dirty="0">
                <a:solidFill>
                  <a:srgbClr val="7F7F7F"/>
                </a:solidFill>
                <a:latin typeface="Salesforce Sans Light"/>
                <a:ea typeface="Salesforce Sans Light"/>
                <a:cs typeface="Salesforce Sans Light"/>
                <a:sym typeface="Salesforce Sans Light"/>
              </a:rPr>
            </a:br>
            <a:br>
              <a:rPr lang="en-US" sz="1000" dirty="0">
                <a:solidFill>
                  <a:srgbClr val="7F7F7F"/>
                </a:solidFill>
                <a:latin typeface="Salesforce Sans Light"/>
                <a:ea typeface="Salesforce Sans Light"/>
                <a:cs typeface="Salesforce Sans Light"/>
                <a:sym typeface="Salesforce Sans Light"/>
              </a:rPr>
            </a:br>
            <a:r>
              <a:rPr lang="en-US" sz="700" dirty="0">
                <a:solidFill>
                  <a:srgbClr val="7F7F7F"/>
                </a:solidFill>
                <a:latin typeface="Salesforce Sans Light"/>
                <a:ea typeface="Salesforce Sans Light"/>
                <a:cs typeface="Salesforce Sans Light"/>
                <a:sym typeface="Salesforce Sans Light"/>
              </a:rPr>
              <a:t>CXO, Global Software Company</a:t>
            </a:r>
            <a:endParaRPr lang="en-US" sz="1000" dirty="0">
              <a:solidFill>
                <a:srgbClr val="7F7F7F"/>
              </a:solidFill>
              <a:latin typeface="Salesforce Sans Light"/>
              <a:ea typeface="Salesforce Sans Light"/>
              <a:cs typeface="Salesforce Sans Light"/>
              <a:sym typeface="Salesforce Sans Light"/>
            </a:endParaRPr>
          </a:p>
        </p:txBody>
      </p:sp>
      <p:grpSp>
        <p:nvGrpSpPr>
          <p:cNvPr id="51" name="Google Shape;681;p73">
            <a:extLst>
              <a:ext uri="{FF2B5EF4-FFF2-40B4-BE49-F238E27FC236}">
                <a16:creationId xmlns:a16="http://schemas.microsoft.com/office/drawing/2014/main" id="{F175CF3C-7C94-FA40-9213-499ED92AAA4B}"/>
              </a:ext>
            </a:extLst>
          </p:cNvPr>
          <p:cNvGrpSpPr/>
          <p:nvPr/>
        </p:nvGrpSpPr>
        <p:grpSpPr>
          <a:xfrm>
            <a:off x="5908106" y="1129763"/>
            <a:ext cx="1673765" cy="1295264"/>
            <a:chOff x="4598712" y="942325"/>
            <a:chExt cx="1255651" cy="971701"/>
          </a:xfrm>
        </p:grpSpPr>
        <p:pic>
          <p:nvPicPr>
            <p:cNvPr id="52" name="Google Shape;682;p73">
              <a:extLst>
                <a:ext uri="{FF2B5EF4-FFF2-40B4-BE49-F238E27FC236}">
                  <a16:creationId xmlns:a16="http://schemas.microsoft.com/office/drawing/2014/main" id="{68A3A86F-DEEB-2E4C-9DEA-1F3FEA4CB386}"/>
                </a:ext>
              </a:extLst>
            </p:cNvPr>
            <p:cNvPicPr preferRelativeResize="0"/>
            <p:nvPr/>
          </p:nvPicPr>
          <p:blipFill rotWithShape="1">
            <a:blip r:embed="rId6">
              <a:alphaModFix/>
            </a:blip>
            <a:srcRect l="-19832" t="-4041" r="-19832" b="-4031"/>
            <a:stretch/>
          </p:blipFill>
          <p:spPr>
            <a:xfrm>
              <a:off x="4598712" y="942325"/>
              <a:ext cx="1255651" cy="971701"/>
            </a:xfrm>
            <a:prstGeom prst="rect">
              <a:avLst/>
            </a:prstGeom>
            <a:noFill/>
            <a:ln>
              <a:noFill/>
            </a:ln>
          </p:spPr>
        </p:pic>
        <p:sp>
          <p:nvSpPr>
            <p:cNvPr id="53" name="Google Shape;683;p73">
              <a:extLst>
                <a:ext uri="{FF2B5EF4-FFF2-40B4-BE49-F238E27FC236}">
                  <a16:creationId xmlns:a16="http://schemas.microsoft.com/office/drawing/2014/main" id="{FA79C41C-86E1-5142-9C38-FE3FEC039FD0}"/>
                </a:ext>
              </a:extLst>
            </p:cNvPr>
            <p:cNvSpPr/>
            <p:nvPr/>
          </p:nvSpPr>
          <p:spPr>
            <a:xfrm>
              <a:off x="4857248" y="1058868"/>
              <a:ext cx="738600" cy="738600"/>
            </a:xfrm>
            <a:prstGeom prst="ellipse">
              <a:avLst/>
            </a:prstGeom>
            <a:solidFill>
              <a:schemeClr val="lt2"/>
            </a:solidFill>
            <a:ln>
              <a:noFill/>
            </a:ln>
          </p:spPr>
          <p:txBody>
            <a:bodyPr spcFirstLastPara="1" wrap="square" lIns="121868" tIns="121868" rIns="121868" bIns="121868" anchor="ctr" anchorCtr="0">
              <a:noAutofit/>
            </a:bodyPr>
            <a:lstStyle/>
            <a:p>
              <a:endParaRPr sz="1800"/>
            </a:p>
          </p:txBody>
        </p:sp>
      </p:grpSp>
      <p:sp>
        <p:nvSpPr>
          <p:cNvPr id="54" name="Google Shape;696;p73">
            <a:extLst>
              <a:ext uri="{FF2B5EF4-FFF2-40B4-BE49-F238E27FC236}">
                <a16:creationId xmlns:a16="http://schemas.microsoft.com/office/drawing/2014/main" id="{23BCF2C5-784E-9F47-AA2E-DBD1F6BA167E}"/>
              </a:ext>
            </a:extLst>
          </p:cNvPr>
          <p:cNvSpPr txBox="1"/>
          <p:nvPr/>
        </p:nvSpPr>
        <p:spPr>
          <a:xfrm>
            <a:off x="6252712" y="1271398"/>
            <a:ext cx="984544" cy="395897"/>
          </a:xfrm>
          <a:prstGeom prst="rect">
            <a:avLst/>
          </a:prstGeom>
          <a:noFill/>
          <a:ln>
            <a:noFill/>
          </a:ln>
        </p:spPr>
        <p:txBody>
          <a:bodyPr spcFirstLastPara="1" wrap="square" lIns="121868" tIns="121868" rIns="121868" bIns="121868" anchor="t" anchorCtr="0">
            <a:noAutofit/>
          </a:bodyPr>
          <a:lstStyle/>
          <a:p>
            <a:pPr algn="ctr"/>
            <a:r>
              <a:rPr lang="en" sz="7998" b="1" dirty="0">
                <a:solidFill>
                  <a:srgbClr val="00A1E0"/>
                </a:solidFill>
                <a:latin typeface="Salesforce Sans"/>
                <a:ea typeface="Salesforce Sans"/>
                <a:cs typeface="Salesforce Sans"/>
                <a:sym typeface="Salesforce Sans"/>
              </a:rPr>
              <a:t>“</a:t>
            </a:r>
            <a:endParaRPr sz="7998" b="1" dirty="0">
              <a:solidFill>
                <a:srgbClr val="00A1E0"/>
              </a:solidFill>
              <a:latin typeface="Salesforce Sans"/>
              <a:ea typeface="Salesforce Sans"/>
              <a:cs typeface="Salesforce Sans"/>
              <a:sym typeface="Salesforce Sans"/>
            </a:endParaRPr>
          </a:p>
        </p:txBody>
      </p:sp>
      <p:grpSp>
        <p:nvGrpSpPr>
          <p:cNvPr id="55" name="Google Shape;706;p73">
            <a:extLst>
              <a:ext uri="{FF2B5EF4-FFF2-40B4-BE49-F238E27FC236}">
                <a16:creationId xmlns:a16="http://schemas.microsoft.com/office/drawing/2014/main" id="{499864CD-4BAE-EE4E-A226-5E34979A38C1}"/>
              </a:ext>
            </a:extLst>
          </p:cNvPr>
          <p:cNvGrpSpPr/>
          <p:nvPr/>
        </p:nvGrpSpPr>
        <p:grpSpPr>
          <a:xfrm>
            <a:off x="6523075" y="5198145"/>
            <a:ext cx="383820" cy="44571"/>
            <a:chOff x="512110" y="-128606"/>
            <a:chExt cx="287940" cy="33437"/>
          </a:xfrm>
        </p:grpSpPr>
        <p:sp>
          <p:nvSpPr>
            <p:cNvPr id="56" name="Google Shape;707;p73">
              <a:extLst>
                <a:ext uri="{FF2B5EF4-FFF2-40B4-BE49-F238E27FC236}">
                  <a16:creationId xmlns:a16="http://schemas.microsoft.com/office/drawing/2014/main" id="{8D46E7F4-2949-A54C-B196-B15A364E76B9}"/>
                </a:ext>
              </a:extLst>
            </p:cNvPr>
            <p:cNvSpPr/>
            <p:nvPr/>
          </p:nvSpPr>
          <p:spPr>
            <a:xfrm>
              <a:off x="51211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57" name="Google Shape;708;p73">
              <a:extLst>
                <a:ext uri="{FF2B5EF4-FFF2-40B4-BE49-F238E27FC236}">
                  <a16:creationId xmlns:a16="http://schemas.microsoft.com/office/drawing/2014/main" id="{365C8D46-0EC3-9C4E-AB63-DC3784B35DAC}"/>
                </a:ext>
              </a:extLst>
            </p:cNvPr>
            <p:cNvSpPr/>
            <p:nvPr/>
          </p:nvSpPr>
          <p:spPr>
            <a:xfrm>
              <a:off x="639430" y="-128606"/>
              <a:ext cx="33437" cy="33437"/>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sp>
          <p:nvSpPr>
            <p:cNvPr id="58" name="Google Shape;709;p73">
              <a:extLst>
                <a:ext uri="{FF2B5EF4-FFF2-40B4-BE49-F238E27FC236}">
                  <a16:creationId xmlns:a16="http://schemas.microsoft.com/office/drawing/2014/main" id="{1B8BF490-62E2-B84C-81F9-B36549D4F657}"/>
                </a:ext>
              </a:extLst>
            </p:cNvPr>
            <p:cNvSpPr/>
            <p:nvPr/>
          </p:nvSpPr>
          <p:spPr>
            <a:xfrm>
              <a:off x="766750" y="-128606"/>
              <a:ext cx="33300" cy="33300"/>
            </a:xfrm>
            <a:prstGeom prst="ellipse">
              <a:avLst/>
            </a:prstGeom>
            <a:solidFill>
              <a:srgbClr val="CCCCCC"/>
            </a:solidFill>
            <a:ln>
              <a:noFill/>
            </a:ln>
          </p:spPr>
          <p:txBody>
            <a:bodyPr spcFirstLastPara="1" wrap="square" lIns="121868" tIns="121868" rIns="121868" bIns="121868" anchor="ctr" anchorCtr="0">
              <a:noAutofit/>
            </a:bodyPr>
            <a:lstStyle/>
            <a:p>
              <a:endParaRPr sz="1866"/>
            </a:p>
          </p:txBody>
        </p:sp>
      </p:grpSp>
    </p:spTree>
    <p:extLst>
      <p:ext uri="{BB962C8B-B14F-4D97-AF65-F5344CB8AC3E}">
        <p14:creationId xmlns:p14="http://schemas.microsoft.com/office/powerpoint/2010/main" val="289821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7"/>
          <p:cNvSpPr txBox="1"/>
          <p:nvPr/>
        </p:nvSpPr>
        <p:spPr>
          <a:xfrm>
            <a:off x="7955264" y="2122275"/>
            <a:ext cx="2537339" cy="3901384"/>
          </a:xfrm>
          <a:prstGeom prst="rect">
            <a:avLst/>
          </a:prstGeom>
          <a:noFill/>
          <a:ln>
            <a:noFill/>
          </a:ln>
        </p:spPr>
        <p:txBody>
          <a:bodyPr spcFirstLastPara="1" wrap="square" lIns="121868" tIns="121868" rIns="121868" bIns="121868" anchor="t" anchorCtr="0">
            <a:noAutofit/>
          </a:bodyPr>
          <a:lstStyle/>
          <a:p>
            <a:pPr>
              <a:buClr>
                <a:schemeClr val="dk1"/>
              </a:buClr>
              <a:buSzPts val="1100"/>
            </a:pPr>
            <a:r>
              <a:rPr lang="en-US" sz="1600" b="1" dirty="0">
                <a:solidFill>
                  <a:srgbClr val="666666"/>
                </a:solidFill>
                <a:latin typeface="Salesforce Sans"/>
                <a:ea typeface="Salesforce Sans"/>
                <a:cs typeface="Salesforce Sans"/>
                <a:sym typeface="Salesforce Sans"/>
              </a:rPr>
              <a:t>Insight</a:t>
            </a:r>
            <a:r>
              <a:rPr lang="en-US" sz="1600" dirty="0">
                <a:solidFill>
                  <a:srgbClr val="666666"/>
                </a:solidFill>
                <a:latin typeface="Salesforce Sans"/>
                <a:ea typeface="Salesforce Sans"/>
                <a:cs typeface="Salesforce Sans"/>
                <a:sym typeface="Salesforce Sans"/>
              </a:rPr>
              <a:t>: 3 Levers for Building Trust In the Current Climate </a:t>
            </a:r>
            <a:endParaRPr lang="en-US" sz="1600" b="1" dirty="0">
              <a:solidFill>
                <a:srgbClr val="666666"/>
              </a:solidFill>
              <a:latin typeface="Salesforce Sans"/>
              <a:ea typeface="Salesforce Sans"/>
              <a:cs typeface="Salesforce Sans"/>
              <a:sym typeface="Salesforce Sans"/>
            </a:endParaRPr>
          </a:p>
          <a:p>
            <a:pPr>
              <a:buClr>
                <a:schemeClr val="dk1"/>
              </a:buClr>
              <a:buSzPts val="1100"/>
            </a:pPr>
            <a:endParaRPr lang="en-US" sz="1600" dirty="0">
              <a:solidFill>
                <a:srgbClr val="666666"/>
              </a:solidFill>
              <a:latin typeface="Salesforce Sans"/>
              <a:ea typeface="Salesforce Sans"/>
              <a:cs typeface="Salesforce Sans"/>
              <a:sym typeface="Salesforce Sans"/>
            </a:endParaRPr>
          </a:p>
          <a:p>
            <a:pPr>
              <a:buClr>
                <a:schemeClr val="dk1"/>
              </a:buClr>
              <a:buSzPts val="1100"/>
            </a:pPr>
            <a:r>
              <a:rPr lang="en-US" sz="1600" b="1" dirty="0">
                <a:solidFill>
                  <a:srgbClr val="666666"/>
                </a:solidFill>
                <a:latin typeface="Salesforce Sans"/>
                <a:ea typeface="Salesforce Sans"/>
                <a:cs typeface="Salesforce Sans"/>
                <a:sym typeface="Salesforce Sans"/>
              </a:rPr>
              <a:t>Strategy</a:t>
            </a:r>
            <a:r>
              <a:rPr lang="en-US" sz="1600" dirty="0">
                <a:solidFill>
                  <a:srgbClr val="666666"/>
                </a:solidFill>
                <a:latin typeface="Salesforce Sans"/>
                <a:ea typeface="Salesforce Sans"/>
                <a:cs typeface="Salesforce Sans"/>
                <a:sym typeface="Salesforce Sans"/>
              </a:rPr>
              <a:t>: It Is Time To Go Narrow and Deep </a:t>
            </a:r>
            <a:endParaRPr sz="1600" b="1" dirty="0">
              <a:solidFill>
                <a:srgbClr val="666666"/>
              </a:solidFill>
              <a:latin typeface="Salesforce Sans"/>
              <a:ea typeface="Salesforce Sans"/>
              <a:cs typeface="Salesforce Sans"/>
              <a:sym typeface="Salesforce Sans"/>
            </a:endParaRPr>
          </a:p>
          <a:p>
            <a:pPr>
              <a:spcBef>
                <a:spcPts val="3466"/>
              </a:spcBef>
              <a:buClr>
                <a:schemeClr val="dk1"/>
              </a:buClr>
              <a:buSzPts val="1100"/>
            </a:pPr>
            <a:r>
              <a:rPr lang="en-US" sz="1600" b="1" dirty="0">
                <a:solidFill>
                  <a:srgbClr val="666666"/>
                </a:solidFill>
                <a:latin typeface="Salesforce Sans"/>
                <a:ea typeface="Salesforce Sans"/>
                <a:cs typeface="Salesforce Sans"/>
                <a:sym typeface="Salesforce Sans"/>
              </a:rPr>
              <a:t>Tactic</a:t>
            </a:r>
            <a:r>
              <a:rPr lang="en-US" sz="1600" dirty="0">
                <a:solidFill>
                  <a:srgbClr val="666666"/>
                </a:solidFill>
                <a:latin typeface="Salesforce Sans"/>
                <a:ea typeface="Salesforce Sans"/>
                <a:cs typeface="Salesforce Sans"/>
                <a:sym typeface="Salesforce Sans"/>
              </a:rPr>
              <a:t>: Up leveling The Voice of The Customer</a:t>
            </a:r>
            <a:endParaRPr sz="1600" dirty="0">
              <a:solidFill>
                <a:srgbClr val="666666"/>
              </a:solidFill>
              <a:latin typeface="Salesforce Sans"/>
              <a:ea typeface="Salesforce Sans"/>
              <a:cs typeface="Salesforce Sans"/>
              <a:sym typeface="Salesforce Sans"/>
            </a:endParaRPr>
          </a:p>
          <a:p>
            <a:pPr>
              <a:spcBef>
                <a:spcPts val="3466"/>
              </a:spcBef>
            </a:pPr>
            <a:endParaRPr sz="1600" b="1" dirty="0">
              <a:solidFill>
                <a:srgbClr val="666666"/>
              </a:solidFill>
              <a:latin typeface="Salesforce Sans"/>
              <a:ea typeface="Salesforce Sans"/>
              <a:cs typeface="Salesforce Sans"/>
              <a:sym typeface="Salesforce Sans"/>
            </a:endParaRPr>
          </a:p>
          <a:p>
            <a:pPr>
              <a:spcBef>
                <a:spcPts val="1333"/>
              </a:spcBef>
              <a:buClr>
                <a:schemeClr val="dk1"/>
              </a:buClr>
              <a:buSzPts val="1100"/>
            </a:pPr>
            <a:endParaRPr sz="1600" b="1" dirty="0">
              <a:solidFill>
                <a:srgbClr val="666666"/>
              </a:solidFill>
              <a:latin typeface="Salesforce Sans"/>
              <a:ea typeface="Salesforce Sans"/>
              <a:cs typeface="Salesforce Sans"/>
              <a:sym typeface="Salesforce Sans"/>
            </a:endParaRPr>
          </a:p>
          <a:p>
            <a:pPr>
              <a:lnSpc>
                <a:spcPct val="115000"/>
              </a:lnSpc>
              <a:spcBef>
                <a:spcPts val="1333"/>
              </a:spcBef>
              <a:spcAft>
                <a:spcPts val="1066"/>
              </a:spcAft>
            </a:pPr>
            <a:endParaRPr sz="1866" dirty="0">
              <a:solidFill>
                <a:schemeClr val="dk2"/>
              </a:solidFill>
              <a:latin typeface="Salesforce Sans Light"/>
              <a:ea typeface="Salesforce Sans Light"/>
              <a:cs typeface="Salesforce Sans Light"/>
              <a:sym typeface="Salesforce Sans Light"/>
            </a:endParaRPr>
          </a:p>
        </p:txBody>
      </p:sp>
      <p:sp>
        <p:nvSpPr>
          <p:cNvPr id="830" name="Google Shape;830;p77"/>
          <p:cNvSpPr/>
          <p:nvPr/>
        </p:nvSpPr>
        <p:spPr>
          <a:xfrm>
            <a:off x="103" y="5573408"/>
            <a:ext cx="12188825" cy="1295263"/>
          </a:xfrm>
          <a:prstGeom prst="rect">
            <a:avLst/>
          </a:prstGeom>
          <a:solidFill>
            <a:srgbClr val="F3F3F3"/>
          </a:solidFill>
          <a:ln>
            <a:noFill/>
          </a:ln>
        </p:spPr>
        <p:txBody>
          <a:bodyPr spcFirstLastPara="1" wrap="square" lIns="91410" tIns="91410" rIns="91410" bIns="91410" anchor="ctr" anchorCtr="0">
            <a:noAutofit/>
          </a:bodyPr>
          <a:lstStyle/>
          <a:p>
            <a:endParaRPr sz="1866"/>
          </a:p>
        </p:txBody>
      </p:sp>
      <p:grpSp>
        <p:nvGrpSpPr>
          <p:cNvPr id="831" name="Google Shape;831;p77"/>
          <p:cNvGrpSpPr/>
          <p:nvPr/>
        </p:nvGrpSpPr>
        <p:grpSpPr>
          <a:xfrm>
            <a:off x="-508168" y="5121960"/>
            <a:ext cx="4261457" cy="1803398"/>
            <a:chOff x="-381225" y="3841800"/>
            <a:chExt cx="3196925" cy="1352901"/>
          </a:xfrm>
        </p:grpSpPr>
        <p:pic>
          <p:nvPicPr>
            <p:cNvPr id="832" name="Google Shape;832;p77" descr="Image"/>
            <p:cNvPicPr preferRelativeResize="0"/>
            <p:nvPr/>
          </p:nvPicPr>
          <p:blipFill rotWithShape="1">
            <a:blip r:embed="rId3">
              <a:alphaModFix/>
            </a:blip>
            <a:srcRect l="7297" r="17082" b="46392"/>
            <a:stretch/>
          </p:blipFill>
          <p:spPr>
            <a:xfrm flipH="1">
              <a:off x="1543323" y="4240934"/>
              <a:ext cx="1272377" cy="738620"/>
            </a:xfrm>
            <a:prstGeom prst="rect">
              <a:avLst/>
            </a:prstGeom>
            <a:noFill/>
            <a:ln>
              <a:noFill/>
            </a:ln>
          </p:spPr>
        </p:pic>
        <p:pic>
          <p:nvPicPr>
            <p:cNvPr id="833" name="Google Shape;833;p77" descr="Image"/>
            <p:cNvPicPr preferRelativeResize="0"/>
            <p:nvPr/>
          </p:nvPicPr>
          <p:blipFill rotWithShape="1">
            <a:blip r:embed="rId4">
              <a:alphaModFix/>
            </a:blip>
            <a:srcRect l="10817" t="1430" r="15992" b="46924"/>
            <a:stretch/>
          </p:blipFill>
          <p:spPr>
            <a:xfrm>
              <a:off x="-381225" y="3841800"/>
              <a:ext cx="2136667" cy="1352901"/>
            </a:xfrm>
            <a:prstGeom prst="rect">
              <a:avLst/>
            </a:prstGeom>
            <a:noFill/>
            <a:ln>
              <a:noFill/>
            </a:ln>
          </p:spPr>
        </p:pic>
        <p:pic>
          <p:nvPicPr>
            <p:cNvPr id="834" name="Google Shape;834;p77" descr="Rock Cluster.png"/>
            <p:cNvPicPr preferRelativeResize="0"/>
            <p:nvPr/>
          </p:nvPicPr>
          <p:blipFill rotWithShape="1">
            <a:blip r:embed="rId5">
              <a:alphaModFix/>
            </a:blip>
            <a:srcRect b="18850"/>
            <a:stretch/>
          </p:blipFill>
          <p:spPr>
            <a:xfrm>
              <a:off x="641905" y="4811498"/>
              <a:ext cx="2022827" cy="371963"/>
            </a:xfrm>
            <a:prstGeom prst="rect">
              <a:avLst/>
            </a:prstGeom>
            <a:noFill/>
            <a:ln>
              <a:noFill/>
            </a:ln>
          </p:spPr>
        </p:pic>
      </p:grpSp>
      <p:cxnSp>
        <p:nvCxnSpPr>
          <p:cNvPr id="835" name="Google Shape;835;p77"/>
          <p:cNvCxnSpPr/>
          <p:nvPr/>
        </p:nvCxnSpPr>
        <p:spPr>
          <a:xfrm>
            <a:off x="7828430" y="2076785"/>
            <a:ext cx="0" cy="2755682"/>
          </a:xfrm>
          <a:prstGeom prst="straightConnector1">
            <a:avLst/>
          </a:prstGeom>
          <a:noFill/>
          <a:ln w="9525" cap="flat" cmpd="sng">
            <a:solidFill>
              <a:srgbClr val="999999"/>
            </a:solidFill>
            <a:prstDash val="dot"/>
            <a:round/>
            <a:headEnd type="none" w="med" len="med"/>
            <a:tailEnd type="none" w="med" len="med"/>
          </a:ln>
        </p:spPr>
      </p:cxnSp>
      <p:sp>
        <p:nvSpPr>
          <p:cNvPr id="836" name="Google Shape;836;p77"/>
          <p:cNvSpPr txBox="1"/>
          <p:nvPr/>
        </p:nvSpPr>
        <p:spPr>
          <a:xfrm>
            <a:off x="800024" y="3063070"/>
            <a:ext cx="6412730" cy="1694359"/>
          </a:xfrm>
          <a:prstGeom prst="rect">
            <a:avLst/>
          </a:prstGeom>
          <a:noFill/>
          <a:ln>
            <a:noFill/>
          </a:ln>
        </p:spPr>
        <p:txBody>
          <a:bodyPr spcFirstLastPara="1" wrap="square" lIns="121868" tIns="121868" rIns="121868" bIns="121868" anchor="t" anchorCtr="0">
            <a:noAutofit/>
          </a:bodyPr>
          <a:lstStyle/>
          <a:p>
            <a:pPr>
              <a:lnSpc>
                <a:spcPct val="115000"/>
              </a:lnSpc>
              <a:spcAft>
                <a:spcPts val="1066"/>
              </a:spcAft>
              <a:buClr>
                <a:schemeClr val="dk1"/>
              </a:buClr>
              <a:buSzPts val="1100"/>
            </a:pPr>
            <a:r>
              <a:rPr lang="en" sz="1866" dirty="0">
                <a:solidFill>
                  <a:schemeClr val="dk2"/>
                </a:solidFill>
                <a:latin typeface="Salesforce Sans Light"/>
                <a:ea typeface="Salesforce Sans Light"/>
                <a:cs typeface="Salesforce Sans Light"/>
                <a:sym typeface="Salesforce Sans Light"/>
              </a:rPr>
              <a:t>The changed landscape has created new customers, and new ways of </a:t>
            </a:r>
            <a:r>
              <a:rPr lang="en-US" sz="1866" dirty="0">
                <a:solidFill>
                  <a:schemeClr val="dk2"/>
                </a:solidFill>
                <a:latin typeface="Salesforce Sans Light"/>
                <a:ea typeface="Salesforce Sans Light"/>
                <a:cs typeface="Salesforce Sans Light"/>
                <a:sym typeface="Salesforce Sans Light"/>
              </a:rPr>
              <a:t>building</a:t>
            </a:r>
            <a:r>
              <a:rPr lang="en" sz="1866" dirty="0">
                <a:solidFill>
                  <a:schemeClr val="dk2"/>
                </a:solidFill>
                <a:latin typeface="Salesforce Sans Light"/>
                <a:ea typeface="Salesforce Sans Light"/>
                <a:cs typeface="Salesforce Sans Light"/>
                <a:sym typeface="Salesforce Sans Light"/>
              </a:rPr>
              <a:t> trust with them. These changes are driving a major shift in market focus, raising alarms of consolidation, and put a greater emphasis on executive level </a:t>
            </a:r>
            <a:r>
              <a:rPr lang="en-US" sz="1866" dirty="0">
                <a:solidFill>
                  <a:schemeClr val="dk2"/>
                </a:solidFill>
                <a:latin typeface="Salesforce Sans Light"/>
                <a:ea typeface="Salesforce Sans Light"/>
                <a:cs typeface="Salesforce Sans Light"/>
                <a:sym typeface="Salesforce Sans Light"/>
              </a:rPr>
              <a:t>engagements</a:t>
            </a:r>
            <a:r>
              <a:rPr lang="en" sz="1866" dirty="0">
                <a:solidFill>
                  <a:schemeClr val="dk2"/>
                </a:solidFill>
                <a:latin typeface="Salesforce Sans Light"/>
                <a:ea typeface="Salesforce Sans Light"/>
                <a:cs typeface="Salesforce Sans Light"/>
                <a:sym typeface="Salesforce Sans Light"/>
              </a:rPr>
              <a:t>. </a:t>
            </a:r>
            <a:endParaRPr sz="1866" dirty="0">
              <a:solidFill>
                <a:schemeClr val="dk2"/>
              </a:solidFill>
              <a:latin typeface="Salesforce Sans Light"/>
              <a:ea typeface="Salesforce Sans Light"/>
              <a:cs typeface="Salesforce Sans Light"/>
              <a:sym typeface="Salesforce Sans Light"/>
            </a:endParaRPr>
          </a:p>
        </p:txBody>
      </p:sp>
      <p:sp>
        <p:nvSpPr>
          <p:cNvPr id="837" name="Google Shape;837;p77"/>
          <p:cNvSpPr/>
          <p:nvPr/>
        </p:nvSpPr>
        <p:spPr>
          <a:xfrm>
            <a:off x="7792240" y="2352512"/>
            <a:ext cx="72381" cy="72381"/>
          </a:xfrm>
          <a:prstGeom prst="ellipse">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838" name="Google Shape;838;p77"/>
          <p:cNvCxnSpPr/>
          <p:nvPr/>
        </p:nvCxnSpPr>
        <p:spPr>
          <a:xfrm rot="10800000">
            <a:off x="8056370" y="3063070"/>
            <a:ext cx="2015475" cy="0"/>
          </a:xfrm>
          <a:prstGeom prst="straightConnector1">
            <a:avLst/>
          </a:prstGeom>
          <a:noFill/>
          <a:ln w="9525" cap="flat" cmpd="sng">
            <a:solidFill>
              <a:srgbClr val="999999"/>
            </a:solidFill>
            <a:prstDash val="dot"/>
            <a:round/>
            <a:headEnd type="none" w="med" len="med"/>
            <a:tailEnd type="none" w="med" len="med"/>
          </a:ln>
        </p:spPr>
      </p:cxnSp>
      <p:sp>
        <p:nvSpPr>
          <p:cNvPr id="839" name="Google Shape;839;p77"/>
          <p:cNvSpPr/>
          <p:nvPr/>
        </p:nvSpPr>
        <p:spPr>
          <a:xfrm>
            <a:off x="7792240" y="4277948"/>
            <a:ext cx="72381" cy="72381"/>
          </a:xfrm>
          <a:prstGeom prst="ellipse">
            <a:avLst/>
          </a:prstGeom>
          <a:solidFill>
            <a:schemeClr val="accent5">
              <a:lumMod val="60000"/>
              <a:lumOff val="40000"/>
            </a:schemeClr>
          </a:solidFill>
          <a:ln>
            <a:noFill/>
          </a:ln>
        </p:spPr>
        <p:txBody>
          <a:bodyPr spcFirstLastPara="1" wrap="square" lIns="121868" tIns="121868" rIns="121868" bIns="121868" anchor="ctr" anchorCtr="0">
            <a:noAutofit/>
          </a:bodyPr>
          <a:lstStyle/>
          <a:p>
            <a:endParaRPr sz="1866"/>
          </a:p>
        </p:txBody>
      </p:sp>
      <p:cxnSp>
        <p:nvCxnSpPr>
          <p:cNvPr id="840" name="Google Shape;840;p77"/>
          <p:cNvCxnSpPr/>
          <p:nvPr/>
        </p:nvCxnSpPr>
        <p:spPr>
          <a:xfrm rot="10800000">
            <a:off x="8056369" y="3915773"/>
            <a:ext cx="2015475" cy="0"/>
          </a:xfrm>
          <a:prstGeom prst="straightConnector1">
            <a:avLst/>
          </a:prstGeom>
          <a:noFill/>
          <a:ln w="9525" cap="flat" cmpd="sng">
            <a:solidFill>
              <a:srgbClr val="999999"/>
            </a:solidFill>
            <a:prstDash val="dot"/>
            <a:round/>
            <a:headEnd type="none" w="med" len="med"/>
            <a:tailEnd type="none" w="med" len="med"/>
          </a:ln>
        </p:spPr>
      </p:cxnSp>
      <p:sp>
        <p:nvSpPr>
          <p:cNvPr id="841" name="Google Shape;841;p77"/>
          <p:cNvSpPr txBox="1"/>
          <p:nvPr/>
        </p:nvSpPr>
        <p:spPr>
          <a:xfrm>
            <a:off x="800024" y="1284966"/>
            <a:ext cx="6646969" cy="1454421"/>
          </a:xfrm>
          <a:prstGeom prst="rect">
            <a:avLst/>
          </a:prstGeom>
          <a:noFill/>
          <a:ln>
            <a:noFill/>
          </a:ln>
        </p:spPr>
        <p:txBody>
          <a:bodyPr spcFirstLastPara="1" wrap="square" lIns="91410" tIns="91410" rIns="91410" bIns="91410" anchor="t" anchorCtr="0">
            <a:noAutofit/>
          </a:bodyPr>
          <a:lstStyle/>
          <a:p>
            <a:pPr>
              <a:lnSpc>
                <a:spcPct val="90000"/>
              </a:lnSpc>
              <a:spcAft>
                <a:spcPts val="1066"/>
              </a:spcAft>
            </a:pPr>
            <a:r>
              <a:rPr lang="en" sz="3199" dirty="0">
                <a:solidFill>
                  <a:srgbClr val="666666"/>
                </a:solidFill>
                <a:latin typeface="Salesforce Sans Light"/>
                <a:ea typeface="Salesforce Sans Light"/>
                <a:cs typeface="Salesforce Sans Light"/>
                <a:sym typeface="Salesforce Sans Light"/>
              </a:rPr>
              <a:t>Reaching The </a:t>
            </a:r>
            <a:br>
              <a:rPr lang="en" sz="5332" dirty="0">
                <a:solidFill>
                  <a:srgbClr val="666666"/>
                </a:solidFill>
                <a:latin typeface="Salesforce Sans Light"/>
                <a:ea typeface="Salesforce Sans Light"/>
                <a:cs typeface="Salesforce Sans Light"/>
                <a:sym typeface="Salesforce Sans Light"/>
              </a:rPr>
            </a:br>
            <a:r>
              <a:rPr lang="en" sz="5332" b="1" dirty="0">
                <a:solidFill>
                  <a:srgbClr val="666666"/>
                </a:solidFill>
                <a:latin typeface="Salesforce Sans"/>
                <a:ea typeface="Salesforce Sans"/>
                <a:cs typeface="Salesforce Sans"/>
                <a:sym typeface="Salesforce Sans"/>
              </a:rPr>
              <a:t>New Customer </a:t>
            </a:r>
            <a:endParaRPr sz="5332" b="1" dirty="0">
              <a:solidFill>
                <a:srgbClr val="666666"/>
              </a:solidFill>
              <a:latin typeface="Salesforce Sans"/>
              <a:ea typeface="Salesforce Sans"/>
              <a:cs typeface="Salesforce Sans"/>
              <a:sym typeface="Salesforce Sans"/>
            </a:endParaRPr>
          </a:p>
        </p:txBody>
      </p:sp>
      <p:sp>
        <p:nvSpPr>
          <p:cNvPr id="843" name="Google Shape;843;p77"/>
          <p:cNvSpPr/>
          <p:nvPr/>
        </p:nvSpPr>
        <p:spPr>
          <a:xfrm>
            <a:off x="947919" y="2857957"/>
            <a:ext cx="473477" cy="72381"/>
          </a:xfrm>
          <a:prstGeom prst="rect">
            <a:avLst/>
          </a:prstGeom>
          <a:solidFill>
            <a:schemeClr val="bg1">
              <a:lumMod val="65000"/>
            </a:schemeClr>
          </a:solidFill>
          <a:ln>
            <a:noFill/>
          </a:ln>
        </p:spPr>
        <p:txBody>
          <a:bodyPr spcFirstLastPara="1" wrap="square" lIns="121868" tIns="121868" rIns="121868" bIns="121868" anchor="ctr" anchorCtr="0">
            <a:noAutofit/>
          </a:bodyPr>
          <a:lstStyle/>
          <a:p>
            <a:endParaRPr sz="1866"/>
          </a:p>
        </p:txBody>
      </p:sp>
      <p:sp>
        <p:nvSpPr>
          <p:cNvPr id="17" name="Google Shape;839;p77">
            <a:extLst>
              <a:ext uri="{FF2B5EF4-FFF2-40B4-BE49-F238E27FC236}">
                <a16:creationId xmlns:a16="http://schemas.microsoft.com/office/drawing/2014/main" id="{2996CD4D-0014-3844-A889-304AFC8C7B40}"/>
              </a:ext>
            </a:extLst>
          </p:cNvPr>
          <p:cNvSpPr/>
          <p:nvPr/>
        </p:nvSpPr>
        <p:spPr>
          <a:xfrm>
            <a:off x="7792240" y="3395633"/>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18" name="Google Shape;690;p73">
            <a:extLst>
              <a:ext uri="{FF2B5EF4-FFF2-40B4-BE49-F238E27FC236}">
                <a16:creationId xmlns:a16="http://schemas.microsoft.com/office/drawing/2014/main" id="{38B46A45-E02A-4748-9507-DBA659331301}"/>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19" name="Google Shape;692;p73">
            <a:extLst>
              <a:ext uri="{FF2B5EF4-FFF2-40B4-BE49-F238E27FC236}">
                <a16:creationId xmlns:a16="http://schemas.microsoft.com/office/drawing/2014/main" id="{A1A1B973-07C6-294C-9FA6-C18750475AA7}"/>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The New Customer </a:t>
            </a:r>
            <a:endParaRPr sz="1466" b="1" dirty="0">
              <a:solidFill>
                <a:srgbClr val="3EA1E0"/>
              </a:solidFill>
              <a:latin typeface="Salesforce Sans"/>
              <a:ea typeface="Salesforce Sans"/>
              <a:cs typeface="Salesforce Sans"/>
              <a:sym typeface="Salesforce Sans"/>
            </a:endParaRPr>
          </a:p>
        </p:txBody>
      </p:sp>
      <p:sp>
        <p:nvSpPr>
          <p:cNvPr id="20" name="Google Shape;693;p73">
            <a:extLst>
              <a:ext uri="{FF2B5EF4-FFF2-40B4-BE49-F238E27FC236}">
                <a16:creationId xmlns:a16="http://schemas.microsoft.com/office/drawing/2014/main" id="{C0B5BA82-FF55-5B43-9B66-958A5EC89C0D}"/>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Tree>
    <p:extLst>
      <p:ext uri="{BB962C8B-B14F-4D97-AF65-F5344CB8AC3E}">
        <p14:creationId xmlns:p14="http://schemas.microsoft.com/office/powerpoint/2010/main" val="1115251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83" name="Google Shape;883;p79"/>
          <p:cNvSpPr txBox="1"/>
          <p:nvPr/>
        </p:nvSpPr>
        <p:spPr>
          <a:xfrm>
            <a:off x="442314" y="962476"/>
            <a:ext cx="5562610" cy="670595"/>
          </a:xfrm>
          <a:prstGeom prst="rect">
            <a:avLst/>
          </a:prstGeom>
          <a:noFill/>
          <a:ln>
            <a:noFill/>
          </a:ln>
        </p:spPr>
        <p:txBody>
          <a:bodyPr spcFirstLastPara="1" wrap="square" lIns="91410" tIns="91410" rIns="91410" bIns="91410" anchor="t" anchorCtr="0">
            <a:noAutofit/>
          </a:bodyPr>
          <a:lstStyle/>
          <a:p>
            <a:pPr>
              <a:lnSpc>
                <a:spcPct val="90000"/>
              </a:lnSpc>
            </a:pPr>
            <a:r>
              <a:rPr lang="en-US" sz="3066" b="1" dirty="0">
                <a:solidFill>
                  <a:srgbClr val="434343"/>
                </a:solidFill>
                <a:latin typeface="Salesforce Sans"/>
                <a:ea typeface="Salesforce Sans"/>
                <a:cs typeface="Salesforce Sans"/>
                <a:sym typeface="Salesforce Sans"/>
              </a:rPr>
              <a:t>Insight: </a:t>
            </a:r>
            <a:r>
              <a:rPr lang="en-US" sz="3066" dirty="0">
                <a:solidFill>
                  <a:srgbClr val="434343"/>
                </a:solidFill>
                <a:latin typeface="Salesforce Sans"/>
                <a:ea typeface="Salesforce Sans"/>
                <a:cs typeface="Salesforce Sans"/>
                <a:sym typeface="Salesforce Sans"/>
              </a:rPr>
              <a:t>New Levers of Trust </a:t>
            </a:r>
          </a:p>
        </p:txBody>
      </p:sp>
      <p:sp>
        <p:nvSpPr>
          <p:cNvPr id="33" name="Google Shape;690;p73">
            <a:extLst>
              <a:ext uri="{FF2B5EF4-FFF2-40B4-BE49-F238E27FC236}">
                <a16:creationId xmlns:a16="http://schemas.microsoft.com/office/drawing/2014/main" id="{778DB449-0E40-A242-804C-B5752D78E4F3}"/>
              </a:ext>
            </a:extLst>
          </p:cNvPr>
          <p:cNvSpPr txBox="1"/>
          <p:nvPr/>
        </p:nvSpPr>
        <p:spPr>
          <a:xfrm>
            <a:off x="495302" y="265657"/>
            <a:ext cx="4090135" cy="258333"/>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 sz="1066" b="1" dirty="0">
                <a:solidFill>
                  <a:srgbClr val="B5ACA4"/>
                </a:solidFill>
                <a:latin typeface="Salesforce Sans"/>
                <a:ea typeface="Salesforce Sans"/>
                <a:cs typeface="Salesforce Sans"/>
                <a:sym typeface="Salesforce Sans"/>
              </a:rPr>
              <a:t>Future of Customer Experience </a:t>
            </a:r>
            <a:endParaRPr sz="1466" b="1" dirty="0">
              <a:solidFill>
                <a:srgbClr val="B5ACA4"/>
              </a:solidFill>
              <a:latin typeface="Salesforce Sans"/>
              <a:ea typeface="Salesforce Sans"/>
              <a:cs typeface="Salesforce Sans"/>
              <a:sym typeface="Salesforce Sans"/>
            </a:endParaRPr>
          </a:p>
        </p:txBody>
      </p:sp>
      <p:sp>
        <p:nvSpPr>
          <p:cNvPr id="34" name="Google Shape;692;p73">
            <a:extLst>
              <a:ext uri="{FF2B5EF4-FFF2-40B4-BE49-F238E27FC236}">
                <a16:creationId xmlns:a16="http://schemas.microsoft.com/office/drawing/2014/main" id="{AD33A912-DC5B-1842-9467-B55292198A70}"/>
              </a:ext>
            </a:extLst>
          </p:cNvPr>
          <p:cNvSpPr txBox="1"/>
          <p:nvPr/>
        </p:nvSpPr>
        <p:spPr>
          <a:xfrm>
            <a:off x="2829261" y="265657"/>
            <a:ext cx="2095665" cy="391046"/>
          </a:xfrm>
          <a:prstGeom prst="rect">
            <a:avLst/>
          </a:prstGeom>
          <a:noFill/>
          <a:ln>
            <a:noFill/>
          </a:ln>
        </p:spPr>
        <p:txBody>
          <a:bodyPr spcFirstLastPara="1" wrap="square" lIns="91410" tIns="91410" rIns="91410" bIns="91410" anchor="t" anchorCtr="0">
            <a:noAutofit/>
          </a:bodyPr>
          <a:lstStyle/>
          <a:p>
            <a:pPr>
              <a:lnSpc>
                <a:spcPct val="95000"/>
              </a:lnSpc>
              <a:spcBef>
                <a:spcPts val="400"/>
              </a:spcBef>
              <a:spcAft>
                <a:spcPts val="400"/>
              </a:spcAft>
            </a:pPr>
            <a:r>
              <a:rPr lang="en-US" sz="1066" b="1" dirty="0">
                <a:solidFill>
                  <a:srgbClr val="3EA1E0"/>
                </a:solidFill>
                <a:latin typeface="Salesforce Sans"/>
                <a:ea typeface="Salesforce Sans"/>
                <a:cs typeface="Salesforce Sans"/>
                <a:sym typeface="Salesforce Sans"/>
              </a:rPr>
              <a:t>The New Customer </a:t>
            </a:r>
            <a:endParaRPr sz="1466" b="1" dirty="0">
              <a:solidFill>
                <a:srgbClr val="3EA1E0"/>
              </a:solidFill>
              <a:latin typeface="Salesforce Sans"/>
              <a:ea typeface="Salesforce Sans"/>
              <a:cs typeface="Salesforce Sans"/>
              <a:sym typeface="Salesforce Sans"/>
            </a:endParaRPr>
          </a:p>
        </p:txBody>
      </p:sp>
      <p:sp>
        <p:nvSpPr>
          <p:cNvPr id="35" name="Google Shape;693;p73">
            <a:extLst>
              <a:ext uri="{FF2B5EF4-FFF2-40B4-BE49-F238E27FC236}">
                <a16:creationId xmlns:a16="http://schemas.microsoft.com/office/drawing/2014/main" id="{CAC73B29-34F5-EB48-ACAE-C7C4E873D169}"/>
              </a:ext>
            </a:extLst>
          </p:cNvPr>
          <p:cNvSpPr/>
          <p:nvPr/>
        </p:nvSpPr>
        <p:spPr>
          <a:xfrm>
            <a:off x="2767779" y="451609"/>
            <a:ext cx="72381" cy="72381"/>
          </a:xfrm>
          <a:prstGeom prst="ellipse">
            <a:avLst/>
          </a:prstGeom>
          <a:solidFill>
            <a:srgbClr val="3EA1E0"/>
          </a:solidFill>
          <a:ln>
            <a:noFill/>
          </a:ln>
        </p:spPr>
        <p:txBody>
          <a:bodyPr spcFirstLastPara="1" wrap="square" lIns="121868" tIns="121868" rIns="121868" bIns="121868" anchor="ctr" anchorCtr="0">
            <a:noAutofit/>
          </a:bodyPr>
          <a:lstStyle/>
          <a:p>
            <a:endParaRPr sz="1866"/>
          </a:p>
        </p:txBody>
      </p:sp>
      <p:sp>
        <p:nvSpPr>
          <p:cNvPr id="37" name="Google Shape;3670;p502">
            <a:extLst>
              <a:ext uri="{FF2B5EF4-FFF2-40B4-BE49-F238E27FC236}">
                <a16:creationId xmlns:a16="http://schemas.microsoft.com/office/drawing/2014/main" id="{5FE75D28-FFB5-D748-AFD0-337F5F205054}"/>
              </a:ext>
            </a:extLst>
          </p:cNvPr>
          <p:cNvSpPr/>
          <p:nvPr/>
        </p:nvSpPr>
        <p:spPr>
          <a:xfrm>
            <a:off x="1152685" y="1863532"/>
            <a:ext cx="2991824" cy="4348640"/>
          </a:xfrm>
          <a:prstGeom prst="roundRect">
            <a:avLst>
              <a:gd name="adj" fmla="val 16667"/>
            </a:avLst>
          </a:prstGeom>
          <a:solidFill>
            <a:schemeClr val="bg1">
              <a:lumMod val="85000"/>
            </a:schemeClr>
          </a:solidFill>
          <a:ln>
            <a:noFill/>
          </a:ln>
          <a:effectLst>
            <a:outerShdw blurRad="28575" dist="28575" dir="5400000" algn="bl" rotWithShape="0">
              <a:srgbClr val="999999">
                <a:alpha val="6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671;p502">
            <a:extLst>
              <a:ext uri="{FF2B5EF4-FFF2-40B4-BE49-F238E27FC236}">
                <a16:creationId xmlns:a16="http://schemas.microsoft.com/office/drawing/2014/main" id="{6950151D-5F83-2A4C-9D31-091C5C4F24CC}"/>
              </a:ext>
            </a:extLst>
          </p:cNvPr>
          <p:cNvSpPr txBox="1"/>
          <p:nvPr/>
        </p:nvSpPr>
        <p:spPr>
          <a:xfrm>
            <a:off x="1303653" y="2825577"/>
            <a:ext cx="2689888" cy="2458200"/>
          </a:xfrm>
          <a:prstGeom prst="rect">
            <a:avLst/>
          </a:prstGeom>
          <a:noFill/>
          <a:ln>
            <a:noFill/>
          </a:ln>
        </p:spPr>
        <p:txBody>
          <a:bodyPr spcFirstLastPara="1" wrap="square" lIns="91425" tIns="91425" rIns="91425" bIns="91425" anchor="t" anchorCtr="0">
            <a:noAutofit/>
          </a:bodyPr>
          <a:lstStyle/>
          <a:p>
            <a:pPr marL="0" lvl="0" indent="0" algn="ctr" rtl="0">
              <a:lnSpc>
                <a:spcPct val="118000"/>
              </a:lnSpc>
              <a:spcBef>
                <a:spcPts val="0"/>
              </a:spcBef>
              <a:spcAft>
                <a:spcPts val="0"/>
              </a:spcAft>
              <a:buNone/>
            </a:pPr>
            <a:r>
              <a:rPr lang="en-US" b="1" dirty="0">
                <a:solidFill>
                  <a:schemeClr val="accent1"/>
                </a:solidFill>
                <a:latin typeface="Salesforce Sans"/>
                <a:ea typeface="Salesforce Sans"/>
                <a:cs typeface="Salesforce Sans"/>
                <a:sym typeface="Salesforce Sans"/>
              </a:rPr>
              <a:t>With money tight buyers are worried of vendors going under. Viability extends into the full value chain.</a:t>
            </a:r>
          </a:p>
          <a:p>
            <a:pPr marL="0" lvl="0" indent="0" algn="ctr" rtl="0">
              <a:lnSpc>
                <a:spcPct val="118000"/>
              </a:lnSpc>
              <a:spcBef>
                <a:spcPts val="0"/>
              </a:spcBef>
              <a:spcAft>
                <a:spcPts val="0"/>
              </a:spcAft>
              <a:buNone/>
            </a:pPr>
            <a:endParaRPr lang="en-US"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endParaRPr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r>
              <a:rPr lang="en-US" sz="1150" dirty="0">
                <a:solidFill>
                  <a:srgbClr val="434343"/>
                </a:solidFill>
                <a:latin typeface="Salesforce Sans"/>
                <a:ea typeface="Salesforce Sans"/>
                <a:cs typeface="Salesforce Sans"/>
                <a:sym typeface="Salesforce Sans"/>
              </a:rPr>
              <a:t>Consolidation is coming to the market. Businesses unable to adapt will die off. A resilient value chain is a competitive advantage.</a:t>
            </a:r>
            <a:endParaRPr sz="1150" dirty="0">
              <a:solidFill>
                <a:srgbClr val="434343"/>
              </a:solidFill>
              <a:latin typeface="Salesforce Sans"/>
              <a:ea typeface="Salesforce Sans"/>
              <a:cs typeface="Salesforce Sans"/>
              <a:sym typeface="Salesforce Sans"/>
            </a:endParaRPr>
          </a:p>
        </p:txBody>
      </p:sp>
      <p:sp>
        <p:nvSpPr>
          <p:cNvPr id="63" name="Google Shape;3684;p502">
            <a:extLst>
              <a:ext uri="{FF2B5EF4-FFF2-40B4-BE49-F238E27FC236}">
                <a16:creationId xmlns:a16="http://schemas.microsoft.com/office/drawing/2014/main" id="{4B661081-4417-AF45-923E-B8F15DA35293}"/>
              </a:ext>
            </a:extLst>
          </p:cNvPr>
          <p:cNvSpPr txBox="1"/>
          <p:nvPr/>
        </p:nvSpPr>
        <p:spPr>
          <a:xfrm>
            <a:off x="1774847" y="2028005"/>
            <a:ext cx="1747500" cy="388200"/>
          </a:xfrm>
          <a:prstGeom prst="rect">
            <a:avLst/>
          </a:prstGeom>
          <a:noFill/>
          <a:ln>
            <a:noFill/>
          </a:ln>
        </p:spPr>
        <p:txBody>
          <a:bodyPr spcFirstLastPara="1" wrap="square" lIns="0" tIns="91425" rIns="91425" bIns="91425" anchor="t" anchorCtr="0">
            <a:noAutofit/>
          </a:bodyPr>
          <a:lstStyle/>
          <a:p>
            <a:pPr marL="0" lvl="0" indent="0" algn="ctr" rtl="0">
              <a:lnSpc>
                <a:spcPct val="110000"/>
              </a:lnSpc>
              <a:spcBef>
                <a:spcPts val="400"/>
              </a:spcBef>
              <a:spcAft>
                <a:spcPts val="800"/>
              </a:spcAft>
              <a:buNone/>
            </a:pPr>
            <a:r>
              <a:rPr lang="en-US" sz="2000" b="1" dirty="0">
                <a:solidFill>
                  <a:srgbClr val="002D60"/>
                </a:solidFill>
                <a:latin typeface="Salesforce Sans"/>
                <a:ea typeface="Salesforce Sans"/>
                <a:cs typeface="Salesforce Sans"/>
                <a:sym typeface="Salesforce Sans"/>
              </a:rPr>
              <a:t>Business Viability</a:t>
            </a:r>
            <a:endParaRPr sz="2000" b="1" dirty="0">
              <a:solidFill>
                <a:srgbClr val="002D60"/>
              </a:solidFill>
              <a:latin typeface="Salesforce Sans"/>
              <a:ea typeface="Salesforce Sans"/>
              <a:cs typeface="Salesforce Sans"/>
              <a:sym typeface="Salesforce Sans"/>
            </a:endParaRPr>
          </a:p>
        </p:txBody>
      </p:sp>
      <p:grpSp>
        <p:nvGrpSpPr>
          <p:cNvPr id="75" name="Google Shape;3697;p502">
            <a:extLst>
              <a:ext uri="{FF2B5EF4-FFF2-40B4-BE49-F238E27FC236}">
                <a16:creationId xmlns:a16="http://schemas.microsoft.com/office/drawing/2014/main" id="{5BF20658-D963-5745-AA25-AC6D25424470}"/>
              </a:ext>
            </a:extLst>
          </p:cNvPr>
          <p:cNvGrpSpPr/>
          <p:nvPr/>
        </p:nvGrpSpPr>
        <p:grpSpPr>
          <a:xfrm rot="5400000">
            <a:off x="2511038" y="4026751"/>
            <a:ext cx="275118" cy="275118"/>
            <a:chOff x="1858550" y="1109725"/>
            <a:chExt cx="368100" cy="368100"/>
          </a:xfrm>
        </p:grpSpPr>
        <p:sp>
          <p:nvSpPr>
            <p:cNvPr id="76" name="Google Shape;3698;p502">
              <a:extLst>
                <a:ext uri="{FF2B5EF4-FFF2-40B4-BE49-F238E27FC236}">
                  <a16:creationId xmlns:a16="http://schemas.microsoft.com/office/drawing/2014/main" id="{01E3392A-C49E-5A44-8DBE-DE27363831E1}"/>
                </a:ext>
              </a:extLst>
            </p:cNvPr>
            <p:cNvSpPr/>
            <p:nvPr/>
          </p:nvSpPr>
          <p:spPr>
            <a:xfrm>
              <a:off x="1858550" y="1109725"/>
              <a:ext cx="368100" cy="368100"/>
            </a:xfrm>
            <a:prstGeom prst="ellipse">
              <a:avLst/>
            </a:prstGeom>
            <a:solidFill>
              <a:srgbClr val="032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3699;p502">
              <a:extLst>
                <a:ext uri="{FF2B5EF4-FFF2-40B4-BE49-F238E27FC236}">
                  <a16:creationId xmlns:a16="http://schemas.microsoft.com/office/drawing/2014/main" id="{8A3A1665-AE58-B74E-BDC0-6BD5636F4CFA}"/>
                </a:ext>
              </a:extLst>
            </p:cNvPr>
            <p:cNvPicPr preferRelativeResize="0"/>
            <p:nvPr/>
          </p:nvPicPr>
          <p:blipFill>
            <a:blip r:embed="rId3">
              <a:alphaModFix/>
            </a:blip>
            <a:stretch>
              <a:fillRect/>
            </a:stretch>
          </p:blipFill>
          <p:spPr>
            <a:xfrm>
              <a:off x="1931674" y="1197115"/>
              <a:ext cx="221850" cy="193319"/>
            </a:xfrm>
            <a:prstGeom prst="rect">
              <a:avLst/>
            </a:prstGeom>
            <a:noFill/>
            <a:ln>
              <a:noFill/>
            </a:ln>
          </p:spPr>
        </p:pic>
      </p:grpSp>
      <p:cxnSp>
        <p:nvCxnSpPr>
          <p:cNvPr id="89" name="Google Shape;3711;p502">
            <a:extLst>
              <a:ext uri="{FF2B5EF4-FFF2-40B4-BE49-F238E27FC236}">
                <a16:creationId xmlns:a16="http://schemas.microsoft.com/office/drawing/2014/main" id="{5449B04C-1569-B249-8A61-C7F9CDC61196}"/>
              </a:ext>
            </a:extLst>
          </p:cNvPr>
          <p:cNvCxnSpPr/>
          <p:nvPr/>
        </p:nvCxnSpPr>
        <p:spPr>
          <a:xfrm>
            <a:off x="1564547" y="5467700"/>
            <a:ext cx="2168100" cy="600"/>
          </a:xfrm>
          <a:prstGeom prst="straightConnector1">
            <a:avLst/>
          </a:prstGeom>
          <a:noFill/>
          <a:ln w="19050" cap="flat" cmpd="sng">
            <a:solidFill>
              <a:srgbClr val="999999"/>
            </a:solidFill>
            <a:prstDash val="dot"/>
            <a:round/>
            <a:headEnd type="none" w="med" len="med"/>
            <a:tailEnd type="none" w="med" len="med"/>
          </a:ln>
        </p:spPr>
      </p:cxnSp>
      <p:sp>
        <p:nvSpPr>
          <p:cNvPr id="93" name="Google Shape;3670;p502">
            <a:extLst>
              <a:ext uri="{FF2B5EF4-FFF2-40B4-BE49-F238E27FC236}">
                <a16:creationId xmlns:a16="http://schemas.microsoft.com/office/drawing/2014/main" id="{1859AAA6-28C3-8943-A150-CEB5E0E14CB2}"/>
              </a:ext>
            </a:extLst>
          </p:cNvPr>
          <p:cNvSpPr/>
          <p:nvPr/>
        </p:nvSpPr>
        <p:spPr>
          <a:xfrm>
            <a:off x="4568664" y="1863532"/>
            <a:ext cx="2991824" cy="4348640"/>
          </a:xfrm>
          <a:prstGeom prst="roundRect">
            <a:avLst>
              <a:gd name="adj" fmla="val 16667"/>
            </a:avLst>
          </a:prstGeom>
          <a:solidFill>
            <a:schemeClr val="bg1">
              <a:lumMod val="85000"/>
            </a:schemeClr>
          </a:solidFill>
          <a:ln>
            <a:noFill/>
          </a:ln>
          <a:effectLst>
            <a:outerShdw blurRad="28575" dist="28575" dir="5400000" algn="bl" rotWithShape="0">
              <a:srgbClr val="999999">
                <a:alpha val="6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3671;p502">
            <a:extLst>
              <a:ext uri="{FF2B5EF4-FFF2-40B4-BE49-F238E27FC236}">
                <a16:creationId xmlns:a16="http://schemas.microsoft.com/office/drawing/2014/main" id="{8D63B071-7DEA-4543-B137-EF96CFE43D32}"/>
              </a:ext>
            </a:extLst>
          </p:cNvPr>
          <p:cNvSpPr txBox="1"/>
          <p:nvPr/>
        </p:nvSpPr>
        <p:spPr>
          <a:xfrm>
            <a:off x="4703508" y="2825577"/>
            <a:ext cx="2723044" cy="2458200"/>
          </a:xfrm>
          <a:prstGeom prst="rect">
            <a:avLst/>
          </a:prstGeom>
          <a:noFill/>
          <a:ln>
            <a:noFill/>
          </a:ln>
        </p:spPr>
        <p:txBody>
          <a:bodyPr spcFirstLastPara="1" wrap="square" lIns="91425" tIns="91425" rIns="91425" bIns="91425" anchor="t" anchorCtr="0">
            <a:noAutofit/>
          </a:bodyPr>
          <a:lstStyle/>
          <a:p>
            <a:pPr marL="0" lvl="0" indent="0" algn="ctr" rtl="0">
              <a:lnSpc>
                <a:spcPct val="118000"/>
              </a:lnSpc>
              <a:spcBef>
                <a:spcPts val="0"/>
              </a:spcBef>
              <a:spcAft>
                <a:spcPts val="0"/>
              </a:spcAft>
              <a:buNone/>
            </a:pPr>
            <a:r>
              <a:rPr lang="en-US" b="1" dirty="0">
                <a:solidFill>
                  <a:schemeClr val="accent1"/>
                </a:solidFill>
                <a:latin typeface="Salesforce Sans"/>
                <a:ea typeface="Salesforce Sans"/>
                <a:cs typeface="Salesforce Sans"/>
                <a:sym typeface="Salesforce Sans"/>
              </a:rPr>
              <a:t>With money tight buyers need assurance on delivery of outcomes.</a:t>
            </a:r>
          </a:p>
          <a:p>
            <a:pPr marL="0" lvl="0" indent="0" algn="ctr" rtl="0">
              <a:lnSpc>
                <a:spcPct val="118000"/>
              </a:lnSpc>
              <a:spcBef>
                <a:spcPts val="0"/>
              </a:spcBef>
              <a:spcAft>
                <a:spcPts val="0"/>
              </a:spcAft>
              <a:buNone/>
            </a:pPr>
            <a:endParaRPr lang="en-US"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endParaRPr lang="en-US"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endParaRPr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r>
              <a:rPr lang="en-US" sz="1150" dirty="0">
                <a:solidFill>
                  <a:srgbClr val="434343"/>
                </a:solidFill>
                <a:latin typeface="Salesforce Sans"/>
                <a:ea typeface="Salesforce Sans"/>
                <a:cs typeface="Salesforce Sans"/>
                <a:sym typeface="Salesforce Sans"/>
              </a:rPr>
              <a:t>Selling and supporting customers based on  outcomes have a distinct advantage in the current climate. </a:t>
            </a:r>
            <a:endParaRPr sz="1150" b="1" dirty="0">
              <a:solidFill>
                <a:srgbClr val="434343"/>
              </a:solidFill>
              <a:latin typeface="Salesforce Sans"/>
              <a:ea typeface="Salesforce Sans"/>
              <a:cs typeface="Salesforce Sans"/>
              <a:sym typeface="Salesforce Sans"/>
            </a:endParaRPr>
          </a:p>
        </p:txBody>
      </p:sp>
      <p:sp>
        <p:nvSpPr>
          <p:cNvPr id="95" name="Google Shape;3684;p502">
            <a:extLst>
              <a:ext uri="{FF2B5EF4-FFF2-40B4-BE49-F238E27FC236}">
                <a16:creationId xmlns:a16="http://schemas.microsoft.com/office/drawing/2014/main" id="{64338449-E104-A745-A662-9AE0DC3107B4}"/>
              </a:ext>
            </a:extLst>
          </p:cNvPr>
          <p:cNvSpPr txBox="1"/>
          <p:nvPr/>
        </p:nvSpPr>
        <p:spPr>
          <a:xfrm>
            <a:off x="5190825" y="2006917"/>
            <a:ext cx="1747500" cy="388200"/>
          </a:xfrm>
          <a:prstGeom prst="rect">
            <a:avLst/>
          </a:prstGeom>
          <a:noFill/>
          <a:ln>
            <a:noFill/>
          </a:ln>
        </p:spPr>
        <p:txBody>
          <a:bodyPr spcFirstLastPara="1" wrap="square" lIns="0" tIns="91425" rIns="91425" bIns="91425" anchor="t" anchorCtr="0">
            <a:noAutofit/>
          </a:bodyPr>
          <a:lstStyle/>
          <a:p>
            <a:pPr marL="0" lvl="0" indent="0" algn="ctr" rtl="0">
              <a:lnSpc>
                <a:spcPct val="110000"/>
              </a:lnSpc>
              <a:spcBef>
                <a:spcPts val="400"/>
              </a:spcBef>
              <a:spcAft>
                <a:spcPts val="800"/>
              </a:spcAft>
              <a:buNone/>
            </a:pPr>
            <a:r>
              <a:rPr lang="en-US" sz="2000" b="1" dirty="0">
                <a:solidFill>
                  <a:srgbClr val="002D60"/>
                </a:solidFill>
                <a:latin typeface="Salesforce Sans"/>
                <a:ea typeface="Salesforce Sans"/>
                <a:cs typeface="Salesforce Sans"/>
                <a:sym typeface="Salesforce Sans"/>
              </a:rPr>
              <a:t>Focus On </a:t>
            </a:r>
            <a:br>
              <a:rPr lang="en-US" sz="2000" b="1" dirty="0">
                <a:solidFill>
                  <a:srgbClr val="002D60"/>
                </a:solidFill>
                <a:latin typeface="Salesforce Sans"/>
                <a:ea typeface="Salesforce Sans"/>
                <a:cs typeface="Salesforce Sans"/>
                <a:sym typeface="Salesforce Sans"/>
              </a:rPr>
            </a:br>
            <a:r>
              <a:rPr lang="en-US" sz="2000" b="1" dirty="0">
                <a:solidFill>
                  <a:srgbClr val="002D60"/>
                </a:solidFill>
                <a:latin typeface="Salesforce Sans"/>
                <a:ea typeface="Salesforce Sans"/>
                <a:cs typeface="Salesforce Sans"/>
                <a:sym typeface="Salesforce Sans"/>
              </a:rPr>
              <a:t>Outcomes</a:t>
            </a:r>
            <a:endParaRPr sz="2000" b="1" dirty="0">
              <a:solidFill>
                <a:srgbClr val="002D60"/>
              </a:solidFill>
              <a:latin typeface="Salesforce Sans"/>
              <a:ea typeface="Salesforce Sans"/>
              <a:cs typeface="Salesforce Sans"/>
              <a:sym typeface="Salesforce Sans"/>
            </a:endParaRPr>
          </a:p>
        </p:txBody>
      </p:sp>
      <p:grpSp>
        <p:nvGrpSpPr>
          <p:cNvPr id="99" name="Google Shape;3697;p502">
            <a:extLst>
              <a:ext uri="{FF2B5EF4-FFF2-40B4-BE49-F238E27FC236}">
                <a16:creationId xmlns:a16="http://schemas.microsoft.com/office/drawing/2014/main" id="{985DF1D8-F6FD-4D41-B9C4-E1F79B6571E2}"/>
              </a:ext>
            </a:extLst>
          </p:cNvPr>
          <p:cNvGrpSpPr/>
          <p:nvPr/>
        </p:nvGrpSpPr>
        <p:grpSpPr>
          <a:xfrm rot="5400000">
            <a:off x="5927016" y="4026751"/>
            <a:ext cx="275118" cy="275118"/>
            <a:chOff x="1858550" y="1109725"/>
            <a:chExt cx="368100" cy="368100"/>
          </a:xfrm>
        </p:grpSpPr>
        <p:sp>
          <p:nvSpPr>
            <p:cNvPr id="100" name="Google Shape;3698;p502">
              <a:extLst>
                <a:ext uri="{FF2B5EF4-FFF2-40B4-BE49-F238E27FC236}">
                  <a16:creationId xmlns:a16="http://schemas.microsoft.com/office/drawing/2014/main" id="{2A78B7F0-9CCF-594A-8FA8-43D534E6FC51}"/>
                </a:ext>
              </a:extLst>
            </p:cNvPr>
            <p:cNvSpPr/>
            <p:nvPr/>
          </p:nvSpPr>
          <p:spPr>
            <a:xfrm>
              <a:off x="1858550" y="1109725"/>
              <a:ext cx="368100" cy="368100"/>
            </a:xfrm>
            <a:prstGeom prst="ellipse">
              <a:avLst/>
            </a:prstGeom>
            <a:solidFill>
              <a:srgbClr val="032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3699;p502">
              <a:extLst>
                <a:ext uri="{FF2B5EF4-FFF2-40B4-BE49-F238E27FC236}">
                  <a16:creationId xmlns:a16="http://schemas.microsoft.com/office/drawing/2014/main" id="{9D9A91FA-E658-4747-968E-A1CD0F88F798}"/>
                </a:ext>
              </a:extLst>
            </p:cNvPr>
            <p:cNvPicPr preferRelativeResize="0"/>
            <p:nvPr/>
          </p:nvPicPr>
          <p:blipFill>
            <a:blip r:embed="rId3">
              <a:alphaModFix/>
            </a:blip>
            <a:stretch>
              <a:fillRect/>
            </a:stretch>
          </p:blipFill>
          <p:spPr>
            <a:xfrm>
              <a:off x="1931674" y="1197115"/>
              <a:ext cx="221850" cy="193319"/>
            </a:xfrm>
            <a:prstGeom prst="rect">
              <a:avLst/>
            </a:prstGeom>
            <a:noFill/>
            <a:ln>
              <a:noFill/>
            </a:ln>
          </p:spPr>
        </p:pic>
      </p:grpSp>
      <p:cxnSp>
        <p:nvCxnSpPr>
          <p:cNvPr id="102" name="Google Shape;3711;p502">
            <a:extLst>
              <a:ext uri="{FF2B5EF4-FFF2-40B4-BE49-F238E27FC236}">
                <a16:creationId xmlns:a16="http://schemas.microsoft.com/office/drawing/2014/main" id="{02B90058-B345-1744-9811-904C703447D1}"/>
              </a:ext>
            </a:extLst>
          </p:cNvPr>
          <p:cNvCxnSpPr/>
          <p:nvPr/>
        </p:nvCxnSpPr>
        <p:spPr>
          <a:xfrm>
            <a:off x="4908282" y="5467700"/>
            <a:ext cx="2168100" cy="600"/>
          </a:xfrm>
          <a:prstGeom prst="straightConnector1">
            <a:avLst/>
          </a:prstGeom>
          <a:noFill/>
          <a:ln w="19050" cap="flat" cmpd="sng">
            <a:solidFill>
              <a:srgbClr val="999999"/>
            </a:solidFill>
            <a:prstDash val="dot"/>
            <a:round/>
            <a:headEnd type="none" w="med" len="med"/>
            <a:tailEnd type="none" w="med" len="med"/>
          </a:ln>
        </p:spPr>
      </p:cxnSp>
      <p:sp>
        <p:nvSpPr>
          <p:cNvPr id="106" name="Google Shape;3670;p502">
            <a:extLst>
              <a:ext uri="{FF2B5EF4-FFF2-40B4-BE49-F238E27FC236}">
                <a16:creationId xmlns:a16="http://schemas.microsoft.com/office/drawing/2014/main" id="{FAE8D4A8-4931-F14D-AA3E-0FD6B691256E}"/>
              </a:ext>
            </a:extLst>
          </p:cNvPr>
          <p:cNvSpPr/>
          <p:nvPr/>
        </p:nvSpPr>
        <p:spPr>
          <a:xfrm>
            <a:off x="7962772" y="1863532"/>
            <a:ext cx="2991824" cy="4348640"/>
          </a:xfrm>
          <a:prstGeom prst="roundRect">
            <a:avLst>
              <a:gd name="adj" fmla="val 16667"/>
            </a:avLst>
          </a:prstGeom>
          <a:solidFill>
            <a:schemeClr val="bg1">
              <a:lumMod val="85000"/>
            </a:schemeClr>
          </a:solidFill>
          <a:ln>
            <a:noFill/>
          </a:ln>
          <a:effectLst>
            <a:outerShdw blurRad="28575" dist="28575" dir="5400000" algn="bl" rotWithShape="0">
              <a:srgbClr val="999999">
                <a:alpha val="6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3671;p502">
            <a:extLst>
              <a:ext uri="{FF2B5EF4-FFF2-40B4-BE49-F238E27FC236}">
                <a16:creationId xmlns:a16="http://schemas.microsoft.com/office/drawing/2014/main" id="{B3620507-F438-D24E-A9A7-6D2BF78793AC}"/>
              </a:ext>
            </a:extLst>
          </p:cNvPr>
          <p:cNvSpPr txBox="1"/>
          <p:nvPr/>
        </p:nvSpPr>
        <p:spPr>
          <a:xfrm>
            <a:off x="8105932" y="2825577"/>
            <a:ext cx="2705504" cy="2458200"/>
          </a:xfrm>
          <a:prstGeom prst="rect">
            <a:avLst/>
          </a:prstGeom>
          <a:noFill/>
          <a:ln>
            <a:noFill/>
          </a:ln>
        </p:spPr>
        <p:txBody>
          <a:bodyPr spcFirstLastPara="1" wrap="square" lIns="91425" tIns="91425" rIns="91425" bIns="91425" anchor="t" anchorCtr="0">
            <a:noAutofit/>
          </a:bodyPr>
          <a:lstStyle/>
          <a:p>
            <a:pPr marL="0" lvl="0" indent="0" algn="ctr" rtl="0">
              <a:lnSpc>
                <a:spcPct val="118000"/>
              </a:lnSpc>
              <a:spcBef>
                <a:spcPts val="0"/>
              </a:spcBef>
              <a:spcAft>
                <a:spcPts val="0"/>
              </a:spcAft>
              <a:buNone/>
            </a:pPr>
            <a:r>
              <a:rPr lang="en-US" b="1" dirty="0">
                <a:solidFill>
                  <a:schemeClr val="accent1"/>
                </a:solidFill>
                <a:latin typeface="Salesforce Sans"/>
                <a:ea typeface="Salesforce Sans"/>
                <a:cs typeface="Salesforce Sans"/>
                <a:sym typeface="Salesforce Sans"/>
              </a:rPr>
              <a:t>Brand awareness and the belief of greater outcomes via better integrations from a single vendor. </a:t>
            </a:r>
            <a:endParaRPr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endParaRPr lang="en-US"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endParaRPr b="1" dirty="0">
              <a:solidFill>
                <a:schemeClr val="accent1"/>
              </a:solidFill>
              <a:latin typeface="Salesforce Sans"/>
              <a:ea typeface="Salesforce Sans"/>
              <a:cs typeface="Salesforce Sans"/>
              <a:sym typeface="Salesforce Sans"/>
            </a:endParaRPr>
          </a:p>
          <a:p>
            <a:pPr marL="0" lvl="0" indent="0" algn="ctr" rtl="0">
              <a:lnSpc>
                <a:spcPct val="118000"/>
              </a:lnSpc>
              <a:spcBef>
                <a:spcPts val="0"/>
              </a:spcBef>
              <a:spcAft>
                <a:spcPts val="0"/>
              </a:spcAft>
              <a:buNone/>
            </a:pPr>
            <a:r>
              <a:rPr lang="en-US" sz="1150" dirty="0">
                <a:solidFill>
                  <a:srgbClr val="434343"/>
                </a:solidFill>
                <a:latin typeface="Salesforce Sans"/>
                <a:ea typeface="Salesforce Sans"/>
                <a:cs typeface="Salesforce Sans"/>
                <a:sym typeface="Salesforce Sans"/>
              </a:rPr>
              <a:t>Established vendors have an edge for customers who need extra assurance.</a:t>
            </a:r>
            <a:endParaRPr sz="1150" dirty="0">
              <a:solidFill>
                <a:srgbClr val="434343"/>
              </a:solidFill>
              <a:latin typeface="Salesforce Sans"/>
              <a:ea typeface="Salesforce Sans"/>
              <a:cs typeface="Salesforce Sans"/>
              <a:sym typeface="Salesforce Sans"/>
            </a:endParaRPr>
          </a:p>
        </p:txBody>
      </p:sp>
      <p:sp>
        <p:nvSpPr>
          <p:cNvPr id="108" name="Google Shape;3684;p502">
            <a:extLst>
              <a:ext uri="{FF2B5EF4-FFF2-40B4-BE49-F238E27FC236}">
                <a16:creationId xmlns:a16="http://schemas.microsoft.com/office/drawing/2014/main" id="{48E79504-931D-9F40-A670-24C05BE9441A}"/>
              </a:ext>
            </a:extLst>
          </p:cNvPr>
          <p:cNvSpPr txBox="1"/>
          <p:nvPr/>
        </p:nvSpPr>
        <p:spPr>
          <a:xfrm>
            <a:off x="8622995" y="2028005"/>
            <a:ext cx="1747500" cy="388200"/>
          </a:xfrm>
          <a:prstGeom prst="rect">
            <a:avLst/>
          </a:prstGeom>
          <a:noFill/>
          <a:ln>
            <a:noFill/>
          </a:ln>
        </p:spPr>
        <p:txBody>
          <a:bodyPr spcFirstLastPara="1" wrap="square" lIns="0" tIns="91425" rIns="91425" bIns="91425" anchor="t" anchorCtr="0">
            <a:noAutofit/>
          </a:bodyPr>
          <a:lstStyle/>
          <a:p>
            <a:pPr marL="0" lvl="0" indent="0" algn="ctr" rtl="0">
              <a:lnSpc>
                <a:spcPct val="110000"/>
              </a:lnSpc>
              <a:spcBef>
                <a:spcPts val="400"/>
              </a:spcBef>
              <a:spcAft>
                <a:spcPts val="800"/>
              </a:spcAft>
              <a:buNone/>
            </a:pPr>
            <a:r>
              <a:rPr lang="en-US" sz="2000" b="1" dirty="0">
                <a:solidFill>
                  <a:srgbClr val="002D60"/>
                </a:solidFill>
                <a:latin typeface="Salesforce Sans"/>
                <a:ea typeface="Salesforce Sans"/>
                <a:cs typeface="Salesforce Sans"/>
                <a:sym typeface="Salesforce Sans"/>
              </a:rPr>
              <a:t>Familiarity</a:t>
            </a:r>
            <a:br>
              <a:rPr lang="en-US" sz="2000" b="1" dirty="0">
                <a:solidFill>
                  <a:srgbClr val="002D60"/>
                </a:solidFill>
                <a:latin typeface="Salesforce Sans"/>
                <a:ea typeface="Salesforce Sans"/>
                <a:cs typeface="Salesforce Sans"/>
                <a:sym typeface="Salesforce Sans"/>
              </a:rPr>
            </a:br>
            <a:r>
              <a:rPr lang="en-US" sz="2000" b="1" dirty="0">
                <a:solidFill>
                  <a:srgbClr val="002D60"/>
                </a:solidFill>
                <a:latin typeface="Salesforce Sans"/>
                <a:ea typeface="Salesforce Sans"/>
                <a:cs typeface="Salesforce Sans"/>
                <a:sym typeface="Salesforce Sans"/>
              </a:rPr>
              <a:t>Wins</a:t>
            </a:r>
          </a:p>
        </p:txBody>
      </p:sp>
      <p:grpSp>
        <p:nvGrpSpPr>
          <p:cNvPr id="112" name="Google Shape;3697;p502">
            <a:extLst>
              <a:ext uri="{FF2B5EF4-FFF2-40B4-BE49-F238E27FC236}">
                <a16:creationId xmlns:a16="http://schemas.microsoft.com/office/drawing/2014/main" id="{4605B95F-FBD3-0441-8773-17774B59071D}"/>
              </a:ext>
            </a:extLst>
          </p:cNvPr>
          <p:cNvGrpSpPr/>
          <p:nvPr/>
        </p:nvGrpSpPr>
        <p:grpSpPr>
          <a:xfrm rot="5400000">
            <a:off x="9285502" y="4026751"/>
            <a:ext cx="275118" cy="275118"/>
            <a:chOff x="1858550" y="1109725"/>
            <a:chExt cx="368100" cy="368100"/>
          </a:xfrm>
        </p:grpSpPr>
        <p:sp>
          <p:nvSpPr>
            <p:cNvPr id="113" name="Google Shape;3698;p502">
              <a:extLst>
                <a:ext uri="{FF2B5EF4-FFF2-40B4-BE49-F238E27FC236}">
                  <a16:creationId xmlns:a16="http://schemas.microsoft.com/office/drawing/2014/main" id="{7CCCAA6E-E7B1-CF43-8342-EBA62937E8C4}"/>
                </a:ext>
              </a:extLst>
            </p:cNvPr>
            <p:cNvSpPr/>
            <p:nvPr/>
          </p:nvSpPr>
          <p:spPr>
            <a:xfrm>
              <a:off x="1858550" y="1109725"/>
              <a:ext cx="368100" cy="368100"/>
            </a:xfrm>
            <a:prstGeom prst="ellipse">
              <a:avLst/>
            </a:prstGeom>
            <a:solidFill>
              <a:srgbClr val="032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3699;p502">
              <a:extLst>
                <a:ext uri="{FF2B5EF4-FFF2-40B4-BE49-F238E27FC236}">
                  <a16:creationId xmlns:a16="http://schemas.microsoft.com/office/drawing/2014/main" id="{14351E71-5312-3742-A053-F1451BD6DD1A}"/>
                </a:ext>
              </a:extLst>
            </p:cNvPr>
            <p:cNvPicPr preferRelativeResize="0"/>
            <p:nvPr/>
          </p:nvPicPr>
          <p:blipFill>
            <a:blip r:embed="rId3">
              <a:alphaModFix/>
            </a:blip>
            <a:stretch>
              <a:fillRect/>
            </a:stretch>
          </p:blipFill>
          <p:spPr>
            <a:xfrm>
              <a:off x="1931674" y="1197115"/>
              <a:ext cx="221850" cy="193319"/>
            </a:xfrm>
            <a:prstGeom prst="rect">
              <a:avLst/>
            </a:prstGeom>
            <a:noFill/>
            <a:ln>
              <a:noFill/>
            </a:ln>
          </p:spPr>
        </p:pic>
      </p:grpSp>
      <p:cxnSp>
        <p:nvCxnSpPr>
          <p:cNvPr id="115" name="Google Shape;3711;p502">
            <a:extLst>
              <a:ext uri="{FF2B5EF4-FFF2-40B4-BE49-F238E27FC236}">
                <a16:creationId xmlns:a16="http://schemas.microsoft.com/office/drawing/2014/main" id="{3DED2E16-DB11-784B-9340-21DE4DF8EC34}"/>
              </a:ext>
            </a:extLst>
          </p:cNvPr>
          <p:cNvCxnSpPr/>
          <p:nvPr/>
        </p:nvCxnSpPr>
        <p:spPr>
          <a:xfrm>
            <a:off x="8435820" y="5454338"/>
            <a:ext cx="2168100" cy="600"/>
          </a:xfrm>
          <a:prstGeom prst="straightConnector1">
            <a:avLst/>
          </a:prstGeom>
          <a:noFill/>
          <a:ln w="19050" cap="flat" cmpd="sng">
            <a:solidFill>
              <a:srgbClr val="999999"/>
            </a:solidFill>
            <a:prstDash val="dot"/>
            <a:round/>
            <a:headEnd type="none" w="med" len="med"/>
            <a:tailEnd type="none" w="med" len="med"/>
          </a:ln>
        </p:spPr>
      </p:cxnSp>
      <p:pic>
        <p:nvPicPr>
          <p:cNvPr id="119" name="Google Shape;3672;p502">
            <a:extLst>
              <a:ext uri="{FF2B5EF4-FFF2-40B4-BE49-F238E27FC236}">
                <a16:creationId xmlns:a16="http://schemas.microsoft.com/office/drawing/2014/main" id="{685EB19F-799C-0048-9B06-2F65725721A9}"/>
              </a:ext>
            </a:extLst>
          </p:cNvPr>
          <p:cNvPicPr preferRelativeResize="0"/>
          <p:nvPr/>
        </p:nvPicPr>
        <p:blipFill rotWithShape="1">
          <a:blip r:embed="rId4">
            <a:alphaModFix/>
          </a:blip>
          <a:srcRect r="45352" b="52660"/>
          <a:stretch/>
        </p:blipFill>
        <p:spPr>
          <a:xfrm>
            <a:off x="9778718" y="5444774"/>
            <a:ext cx="2538150" cy="1416700"/>
          </a:xfrm>
          <a:prstGeom prst="rect">
            <a:avLst/>
          </a:prstGeom>
          <a:noFill/>
          <a:ln>
            <a:noFill/>
          </a:ln>
        </p:spPr>
      </p:pic>
      <p:sp>
        <p:nvSpPr>
          <p:cNvPr id="2" name="Rectangle 1">
            <a:extLst>
              <a:ext uri="{FF2B5EF4-FFF2-40B4-BE49-F238E27FC236}">
                <a16:creationId xmlns:a16="http://schemas.microsoft.com/office/drawing/2014/main" id="{27488A4E-52FB-7747-94FD-908EE50FF828}"/>
              </a:ext>
            </a:extLst>
          </p:cNvPr>
          <p:cNvSpPr/>
          <p:nvPr/>
        </p:nvSpPr>
        <p:spPr>
          <a:xfrm>
            <a:off x="8763048" y="5542883"/>
            <a:ext cx="1393976" cy="585994"/>
          </a:xfrm>
          <a:prstGeom prst="rect">
            <a:avLst/>
          </a:prstGeom>
        </p:spPr>
        <p:txBody>
          <a:bodyPr wrap="square">
            <a:spAutoFit/>
          </a:bodyPr>
          <a:lstStyle/>
          <a:p>
            <a:pPr lvl="0" algn="ctr">
              <a:lnSpc>
                <a:spcPct val="118000"/>
              </a:lnSpc>
            </a:pPr>
            <a:r>
              <a:rPr lang="en-US" dirty="0">
                <a:solidFill>
                  <a:schemeClr val="accent2">
                    <a:lumMod val="50000"/>
                  </a:schemeClr>
                </a:solidFill>
                <a:latin typeface="Salesforce Sans"/>
                <a:ea typeface="Salesforce Sans"/>
                <a:cs typeface="Salesforce Sans"/>
                <a:sym typeface="Salesforce Sans"/>
              </a:rPr>
              <a:t>Double down on ABM </a:t>
            </a:r>
          </a:p>
        </p:txBody>
      </p:sp>
      <p:sp>
        <p:nvSpPr>
          <p:cNvPr id="120" name="Rectangle 119">
            <a:extLst>
              <a:ext uri="{FF2B5EF4-FFF2-40B4-BE49-F238E27FC236}">
                <a16:creationId xmlns:a16="http://schemas.microsoft.com/office/drawing/2014/main" id="{5A2B8AB9-E2CE-5043-894A-A66C07A26821}"/>
              </a:ext>
            </a:extLst>
          </p:cNvPr>
          <p:cNvSpPr/>
          <p:nvPr/>
        </p:nvSpPr>
        <p:spPr>
          <a:xfrm>
            <a:off x="5072020" y="5572391"/>
            <a:ext cx="1991217" cy="585994"/>
          </a:xfrm>
          <a:prstGeom prst="rect">
            <a:avLst/>
          </a:prstGeom>
        </p:spPr>
        <p:txBody>
          <a:bodyPr wrap="square">
            <a:spAutoFit/>
          </a:bodyPr>
          <a:lstStyle/>
          <a:p>
            <a:pPr lvl="0" algn="ctr">
              <a:lnSpc>
                <a:spcPct val="118000"/>
              </a:lnSpc>
            </a:pPr>
            <a:r>
              <a:rPr lang="en-US" dirty="0">
                <a:solidFill>
                  <a:schemeClr val="accent2">
                    <a:lumMod val="50000"/>
                  </a:schemeClr>
                </a:solidFill>
                <a:latin typeface="Salesforce Sans"/>
                <a:ea typeface="Salesforce Sans"/>
                <a:cs typeface="Salesforce Sans"/>
                <a:sym typeface="Salesforce Sans"/>
              </a:rPr>
              <a:t>Shift to a focus on outcomes</a:t>
            </a:r>
          </a:p>
        </p:txBody>
      </p:sp>
      <p:sp>
        <p:nvSpPr>
          <p:cNvPr id="121" name="Rectangle 120">
            <a:extLst>
              <a:ext uri="{FF2B5EF4-FFF2-40B4-BE49-F238E27FC236}">
                <a16:creationId xmlns:a16="http://schemas.microsoft.com/office/drawing/2014/main" id="{ACF07C4F-E396-1749-940E-7CEB014678FA}"/>
              </a:ext>
            </a:extLst>
          </p:cNvPr>
          <p:cNvSpPr/>
          <p:nvPr/>
        </p:nvSpPr>
        <p:spPr>
          <a:xfrm>
            <a:off x="1896154" y="5542883"/>
            <a:ext cx="1393976" cy="585994"/>
          </a:xfrm>
          <a:prstGeom prst="rect">
            <a:avLst/>
          </a:prstGeom>
        </p:spPr>
        <p:txBody>
          <a:bodyPr wrap="square">
            <a:spAutoFit/>
          </a:bodyPr>
          <a:lstStyle/>
          <a:p>
            <a:pPr lvl="0" algn="ctr">
              <a:lnSpc>
                <a:spcPct val="118000"/>
              </a:lnSpc>
            </a:pPr>
            <a:r>
              <a:rPr lang="en-US" dirty="0">
                <a:solidFill>
                  <a:schemeClr val="accent2">
                    <a:lumMod val="50000"/>
                  </a:schemeClr>
                </a:solidFill>
                <a:latin typeface="Salesforce Sans"/>
                <a:ea typeface="Salesforce Sans"/>
                <a:cs typeface="Salesforce Sans"/>
                <a:sym typeface="Salesforce Sans"/>
              </a:rPr>
              <a:t>Sell On Viability</a:t>
            </a:r>
          </a:p>
        </p:txBody>
      </p:sp>
      <p:sp>
        <p:nvSpPr>
          <p:cNvPr id="122" name="Google Shape;843;p77">
            <a:extLst>
              <a:ext uri="{FF2B5EF4-FFF2-40B4-BE49-F238E27FC236}">
                <a16:creationId xmlns:a16="http://schemas.microsoft.com/office/drawing/2014/main" id="{110C0E40-D968-0F45-BA95-C82E42A7873A}"/>
              </a:ext>
            </a:extLst>
          </p:cNvPr>
          <p:cNvSpPr/>
          <p:nvPr/>
        </p:nvSpPr>
        <p:spPr>
          <a:xfrm>
            <a:off x="657776" y="1633071"/>
            <a:ext cx="473477" cy="72381"/>
          </a:xfrm>
          <a:prstGeom prst="rect">
            <a:avLst/>
          </a:prstGeom>
          <a:solidFill>
            <a:schemeClr val="accent3">
              <a:lumMod val="60000"/>
              <a:lumOff val="40000"/>
            </a:schemeClr>
          </a:solidFill>
          <a:ln>
            <a:noFill/>
          </a:ln>
        </p:spPr>
        <p:txBody>
          <a:bodyPr spcFirstLastPara="1" wrap="square" lIns="121868" tIns="121868" rIns="121868" bIns="121868" anchor="ctr" anchorCtr="0">
            <a:noAutofit/>
          </a:bodyPr>
          <a:lstStyle/>
          <a:p>
            <a:endParaRPr sz="1866"/>
          </a:p>
        </p:txBody>
      </p:sp>
      <p:grpSp>
        <p:nvGrpSpPr>
          <p:cNvPr id="4" name="Group 3">
            <a:extLst>
              <a:ext uri="{FF2B5EF4-FFF2-40B4-BE49-F238E27FC236}">
                <a16:creationId xmlns:a16="http://schemas.microsoft.com/office/drawing/2014/main" id="{5F88078D-9F17-7040-ABAC-0EC2CB318422}"/>
              </a:ext>
            </a:extLst>
          </p:cNvPr>
          <p:cNvGrpSpPr/>
          <p:nvPr/>
        </p:nvGrpSpPr>
        <p:grpSpPr>
          <a:xfrm>
            <a:off x="881856" y="2176275"/>
            <a:ext cx="570422" cy="504571"/>
            <a:chOff x="756349" y="2110146"/>
            <a:chExt cx="644058" cy="569706"/>
          </a:xfrm>
        </p:grpSpPr>
        <p:sp>
          <p:nvSpPr>
            <p:cNvPr id="47" name="Google Shape;3688;p502">
              <a:extLst>
                <a:ext uri="{FF2B5EF4-FFF2-40B4-BE49-F238E27FC236}">
                  <a16:creationId xmlns:a16="http://schemas.microsoft.com/office/drawing/2014/main" id="{3B5A10C6-6631-C645-B8EA-E0B14EAD2CAC}"/>
                </a:ext>
              </a:extLst>
            </p:cNvPr>
            <p:cNvSpPr/>
            <p:nvPr/>
          </p:nvSpPr>
          <p:spPr>
            <a:xfrm rot="10800000">
              <a:off x="756349" y="2110146"/>
              <a:ext cx="644058" cy="569706"/>
            </a:xfrm>
            <a:custGeom>
              <a:avLst/>
              <a:gdLst/>
              <a:ahLst/>
              <a:cxnLst/>
              <a:rect l="l" t="t" r="r" b="b"/>
              <a:pathLst>
                <a:path w="21600" h="21598" extrusionOk="0">
                  <a:moveTo>
                    <a:pt x="3840" y="0"/>
                  </a:moveTo>
                  <a:lnTo>
                    <a:pt x="0" y="10799"/>
                  </a:lnTo>
                  <a:lnTo>
                    <a:pt x="3840" y="21598"/>
                  </a:lnTo>
                  <a:lnTo>
                    <a:pt x="5470" y="21598"/>
                  </a:lnTo>
                  <a:lnTo>
                    <a:pt x="14909" y="21598"/>
                  </a:lnTo>
                  <a:lnTo>
                    <a:pt x="19731" y="21598"/>
                  </a:lnTo>
                  <a:cubicBezTo>
                    <a:pt x="20002" y="21598"/>
                    <a:pt x="20205" y="21599"/>
                    <a:pt x="20377" y="21571"/>
                  </a:cubicBezTo>
                  <a:cubicBezTo>
                    <a:pt x="20548" y="21544"/>
                    <a:pt x="20688" y="21487"/>
                    <a:pt x="20832" y="21373"/>
                  </a:cubicBezTo>
                  <a:cubicBezTo>
                    <a:pt x="20987" y="21233"/>
                    <a:pt x="21128" y="21007"/>
                    <a:pt x="21246" y="20712"/>
                  </a:cubicBezTo>
                  <a:cubicBezTo>
                    <a:pt x="21362" y="20419"/>
                    <a:pt x="21452" y="20065"/>
                    <a:pt x="21510" y="19675"/>
                  </a:cubicBezTo>
                  <a:cubicBezTo>
                    <a:pt x="21555" y="19314"/>
                    <a:pt x="21578" y="18965"/>
                    <a:pt x="21589" y="18539"/>
                  </a:cubicBezTo>
                  <a:cubicBezTo>
                    <a:pt x="21600" y="18112"/>
                    <a:pt x="21600" y="17609"/>
                    <a:pt x="21600" y="16941"/>
                  </a:cubicBezTo>
                  <a:lnTo>
                    <a:pt x="21600" y="4679"/>
                  </a:lnTo>
                  <a:cubicBezTo>
                    <a:pt x="21600" y="4001"/>
                    <a:pt x="21600" y="3492"/>
                    <a:pt x="21589" y="3063"/>
                  </a:cubicBezTo>
                  <a:cubicBezTo>
                    <a:pt x="21578" y="2634"/>
                    <a:pt x="21555" y="2284"/>
                    <a:pt x="21510" y="1923"/>
                  </a:cubicBezTo>
                  <a:cubicBezTo>
                    <a:pt x="21452" y="1533"/>
                    <a:pt x="21362" y="1179"/>
                    <a:pt x="21246" y="886"/>
                  </a:cubicBezTo>
                  <a:cubicBezTo>
                    <a:pt x="21128" y="591"/>
                    <a:pt x="20987" y="365"/>
                    <a:pt x="20832" y="225"/>
                  </a:cubicBezTo>
                  <a:cubicBezTo>
                    <a:pt x="20688" y="111"/>
                    <a:pt x="20548" y="54"/>
                    <a:pt x="20378" y="27"/>
                  </a:cubicBezTo>
                  <a:cubicBezTo>
                    <a:pt x="20208" y="-1"/>
                    <a:pt x="20007" y="0"/>
                    <a:pt x="19740" y="0"/>
                  </a:cubicBezTo>
                  <a:lnTo>
                    <a:pt x="14909" y="0"/>
                  </a:lnTo>
                  <a:lnTo>
                    <a:pt x="5474" y="0"/>
                  </a:lnTo>
                  <a:lnTo>
                    <a:pt x="5470" y="0"/>
                  </a:lnTo>
                  <a:lnTo>
                    <a:pt x="3840" y="0"/>
                  </a:lnTo>
                  <a:close/>
                </a:path>
              </a:pathLst>
            </a:custGeom>
            <a:solidFill>
              <a:schemeClr val="accent3">
                <a:lumMod val="60000"/>
                <a:lumOff val="40000"/>
              </a:schemeClr>
            </a:solidFill>
            <a:ln>
              <a:noFill/>
            </a:ln>
            <a:effectLst>
              <a:outerShdw dist="38100" dir="5400000" rotWithShape="0">
                <a:srgbClr val="003663">
                  <a:alpha val="17250"/>
                </a:srgbClr>
              </a:outerShdw>
            </a:effectLst>
          </p:spPr>
          <p:txBody>
            <a:bodyPr spcFirstLastPara="1" wrap="square" lIns="91425" tIns="0" rIns="0" bIns="0" anchor="t" anchorCtr="0">
              <a:noAutofit/>
            </a:bodyPr>
            <a:lstStyle/>
            <a:p>
              <a:pPr marL="0" marR="0" lvl="0" indent="0" algn="l" rtl="0">
                <a:lnSpc>
                  <a:spcPct val="50000"/>
                </a:lnSpc>
                <a:spcBef>
                  <a:spcPts val="0"/>
                </a:spcBef>
                <a:spcAft>
                  <a:spcPts val="0"/>
                </a:spcAft>
                <a:buClr>
                  <a:srgbClr val="032E61"/>
                </a:buClr>
                <a:buSzPts val="1800"/>
                <a:buFont typeface="Salesforce Sans"/>
                <a:buNone/>
              </a:pPr>
              <a:endParaRPr sz="1600" b="1" cap="none" baseline="-25000">
                <a:solidFill>
                  <a:srgbClr val="032E61"/>
                </a:solidFill>
                <a:latin typeface="Salesforce Sans"/>
                <a:ea typeface="Salesforce Sans"/>
                <a:cs typeface="Salesforce Sans"/>
                <a:sym typeface="Salesforce Sans"/>
              </a:endParaRPr>
            </a:p>
          </p:txBody>
        </p:sp>
        <p:pic>
          <p:nvPicPr>
            <p:cNvPr id="48" name="Google Shape;3713;p502">
              <a:extLst>
                <a:ext uri="{FF2B5EF4-FFF2-40B4-BE49-F238E27FC236}">
                  <a16:creationId xmlns:a16="http://schemas.microsoft.com/office/drawing/2014/main" id="{D28A72C5-FF4B-3240-9421-EA6127D84D3B}"/>
                </a:ext>
              </a:extLst>
            </p:cNvPr>
            <p:cNvPicPr preferRelativeResize="0"/>
            <p:nvPr/>
          </p:nvPicPr>
          <p:blipFill>
            <a:blip r:embed="rId5">
              <a:alphaModFix/>
            </a:blip>
            <a:stretch>
              <a:fillRect/>
            </a:stretch>
          </p:blipFill>
          <p:spPr>
            <a:xfrm>
              <a:off x="910306" y="2228573"/>
              <a:ext cx="274008" cy="379401"/>
            </a:xfrm>
            <a:prstGeom prst="rect">
              <a:avLst/>
            </a:prstGeom>
            <a:noFill/>
            <a:ln>
              <a:noFill/>
            </a:ln>
          </p:spPr>
        </p:pic>
      </p:grpSp>
      <p:grpSp>
        <p:nvGrpSpPr>
          <p:cNvPr id="51" name="Group 50">
            <a:extLst>
              <a:ext uri="{FF2B5EF4-FFF2-40B4-BE49-F238E27FC236}">
                <a16:creationId xmlns:a16="http://schemas.microsoft.com/office/drawing/2014/main" id="{B0A0A36A-4567-7C4C-979A-37C9840772F7}"/>
              </a:ext>
            </a:extLst>
          </p:cNvPr>
          <p:cNvGrpSpPr/>
          <p:nvPr/>
        </p:nvGrpSpPr>
        <p:grpSpPr>
          <a:xfrm>
            <a:off x="4388519" y="2176275"/>
            <a:ext cx="570422" cy="504571"/>
            <a:chOff x="756349" y="2110146"/>
            <a:chExt cx="644058" cy="569706"/>
          </a:xfrm>
        </p:grpSpPr>
        <p:sp>
          <p:nvSpPr>
            <p:cNvPr id="52" name="Google Shape;3688;p502">
              <a:extLst>
                <a:ext uri="{FF2B5EF4-FFF2-40B4-BE49-F238E27FC236}">
                  <a16:creationId xmlns:a16="http://schemas.microsoft.com/office/drawing/2014/main" id="{B4AFB9B2-F58D-664B-8548-03AE342CCF7A}"/>
                </a:ext>
              </a:extLst>
            </p:cNvPr>
            <p:cNvSpPr/>
            <p:nvPr/>
          </p:nvSpPr>
          <p:spPr>
            <a:xfrm rot="10800000">
              <a:off x="756349" y="2110146"/>
              <a:ext cx="644058" cy="569706"/>
            </a:xfrm>
            <a:custGeom>
              <a:avLst/>
              <a:gdLst/>
              <a:ahLst/>
              <a:cxnLst/>
              <a:rect l="l" t="t" r="r" b="b"/>
              <a:pathLst>
                <a:path w="21600" h="21598" extrusionOk="0">
                  <a:moveTo>
                    <a:pt x="3840" y="0"/>
                  </a:moveTo>
                  <a:lnTo>
                    <a:pt x="0" y="10799"/>
                  </a:lnTo>
                  <a:lnTo>
                    <a:pt x="3840" y="21598"/>
                  </a:lnTo>
                  <a:lnTo>
                    <a:pt x="5470" y="21598"/>
                  </a:lnTo>
                  <a:lnTo>
                    <a:pt x="14909" y="21598"/>
                  </a:lnTo>
                  <a:lnTo>
                    <a:pt x="19731" y="21598"/>
                  </a:lnTo>
                  <a:cubicBezTo>
                    <a:pt x="20002" y="21598"/>
                    <a:pt x="20205" y="21599"/>
                    <a:pt x="20377" y="21571"/>
                  </a:cubicBezTo>
                  <a:cubicBezTo>
                    <a:pt x="20548" y="21544"/>
                    <a:pt x="20688" y="21487"/>
                    <a:pt x="20832" y="21373"/>
                  </a:cubicBezTo>
                  <a:cubicBezTo>
                    <a:pt x="20987" y="21233"/>
                    <a:pt x="21128" y="21007"/>
                    <a:pt x="21246" y="20712"/>
                  </a:cubicBezTo>
                  <a:cubicBezTo>
                    <a:pt x="21362" y="20419"/>
                    <a:pt x="21452" y="20065"/>
                    <a:pt x="21510" y="19675"/>
                  </a:cubicBezTo>
                  <a:cubicBezTo>
                    <a:pt x="21555" y="19314"/>
                    <a:pt x="21578" y="18965"/>
                    <a:pt x="21589" y="18539"/>
                  </a:cubicBezTo>
                  <a:cubicBezTo>
                    <a:pt x="21600" y="18112"/>
                    <a:pt x="21600" y="17609"/>
                    <a:pt x="21600" y="16941"/>
                  </a:cubicBezTo>
                  <a:lnTo>
                    <a:pt x="21600" y="4679"/>
                  </a:lnTo>
                  <a:cubicBezTo>
                    <a:pt x="21600" y="4001"/>
                    <a:pt x="21600" y="3492"/>
                    <a:pt x="21589" y="3063"/>
                  </a:cubicBezTo>
                  <a:cubicBezTo>
                    <a:pt x="21578" y="2634"/>
                    <a:pt x="21555" y="2284"/>
                    <a:pt x="21510" y="1923"/>
                  </a:cubicBezTo>
                  <a:cubicBezTo>
                    <a:pt x="21452" y="1533"/>
                    <a:pt x="21362" y="1179"/>
                    <a:pt x="21246" y="886"/>
                  </a:cubicBezTo>
                  <a:cubicBezTo>
                    <a:pt x="21128" y="591"/>
                    <a:pt x="20987" y="365"/>
                    <a:pt x="20832" y="225"/>
                  </a:cubicBezTo>
                  <a:cubicBezTo>
                    <a:pt x="20688" y="111"/>
                    <a:pt x="20548" y="54"/>
                    <a:pt x="20378" y="27"/>
                  </a:cubicBezTo>
                  <a:cubicBezTo>
                    <a:pt x="20208" y="-1"/>
                    <a:pt x="20007" y="0"/>
                    <a:pt x="19740" y="0"/>
                  </a:cubicBezTo>
                  <a:lnTo>
                    <a:pt x="14909" y="0"/>
                  </a:lnTo>
                  <a:lnTo>
                    <a:pt x="5474" y="0"/>
                  </a:lnTo>
                  <a:lnTo>
                    <a:pt x="5470" y="0"/>
                  </a:lnTo>
                  <a:lnTo>
                    <a:pt x="3840" y="0"/>
                  </a:lnTo>
                  <a:close/>
                </a:path>
              </a:pathLst>
            </a:custGeom>
            <a:solidFill>
              <a:schemeClr val="accent3">
                <a:lumMod val="60000"/>
                <a:lumOff val="40000"/>
              </a:schemeClr>
            </a:solidFill>
            <a:ln>
              <a:noFill/>
            </a:ln>
            <a:effectLst>
              <a:outerShdw dist="38100" dir="5400000" rotWithShape="0">
                <a:srgbClr val="003663">
                  <a:alpha val="17250"/>
                </a:srgbClr>
              </a:outerShdw>
            </a:effectLst>
          </p:spPr>
          <p:txBody>
            <a:bodyPr spcFirstLastPara="1" wrap="square" lIns="91425" tIns="0" rIns="0" bIns="0" anchor="t" anchorCtr="0">
              <a:noAutofit/>
            </a:bodyPr>
            <a:lstStyle/>
            <a:p>
              <a:pPr marL="0" marR="0" lvl="0" indent="0" algn="l" rtl="0">
                <a:lnSpc>
                  <a:spcPct val="50000"/>
                </a:lnSpc>
                <a:spcBef>
                  <a:spcPts val="0"/>
                </a:spcBef>
                <a:spcAft>
                  <a:spcPts val="0"/>
                </a:spcAft>
                <a:buClr>
                  <a:srgbClr val="032E61"/>
                </a:buClr>
                <a:buSzPts val="1800"/>
                <a:buFont typeface="Salesforce Sans"/>
                <a:buNone/>
              </a:pPr>
              <a:endParaRPr sz="1600" b="1" cap="none" baseline="-25000">
                <a:solidFill>
                  <a:srgbClr val="032E61"/>
                </a:solidFill>
                <a:latin typeface="Salesforce Sans"/>
                <a:ea typeface="Salesforce Sans"/>
                <a:cs typeface="Salesforce Sans"/>
                <a:sym typeface="Salesforce Sans"/>
              </a:endParaRPr>
            </a:p>
          </p:txBody>
        </p:sp>
        <p:pic>
          <p:nvPicPr>
            <p:cNvPr id="53" name="Google Shape;3713;p502">
              <a:extLst>
                <a:ext uri="{FF2B5EF4-FFF2-40B4-BE49-F238E27FC236}">
                  <a16:creationId xmlns:a16="http://schemas.microsoft.com/office/drawing/2014/main" id="{A15C54EC-3155-024B-9584-9E0EFBAE7964}"/>
                </a:ext>
              </a:extLst>
            </p:cNvPr>
            <p:cNvPicPr preferRelativeResize="0"/>
            <p:nvPr/>
          </p:nvPicPr>
          <p:blipFill>
            <a:blip r:embed="rId5">
              <a:alphaModFix/>
            </a:blip>
            <a:stretch>
              <a:fillRect/>
            </a:stretch>
          </p:blipFill>
          <p:spPr>
            <a:xfrm>
              <a:off x="910306" y="2228573"/>
              <a:ext cx="274008" cy="379401"/>
            </a:xfrm>
            <a:prstGeom prst="rect">
              <a:avLst/>
            </a:prstGeom>
            <a:noFill/>
            <a:ln>
              <a:noFill/>
            </a:ln>
          </p:spPr>
        </p:pic>
      </p:grpSp>
      <p:grpSp>
        <p:nvGrpSpPr>
          <p:cNvPr id="54" name="Group 53">
            <a:extLst>
              <a:ext uri="{FF2B5EF4-FFF2-40B4-BE49-F238E27FC236}">
                <a16:creationId xmlns:a16="http://schemas.microsoft.com/office/drawing/2014/main" id="{91CE3660-14E2-DC46-AF78-EAACE9ECCD16}"/>
              </a:ext>
            </a:extLst>
          </p:cNvPr>
          <p:cNvGrpSpPr/>
          <p:nvPr/>
        </p:nvGrpSpPr>
        <p:grpSpPr>
          <a:xfrm>
            <a:off x="7788211" y="2176275"/>
            <a:ext cx="570422" cy="504571"/>
            <a:chOff x="756349" y="2110146"/>
            <a:chExt cx="644058" cy="569706"/>
          </a:xfrm>
        </p:grpSpPr>
        <p:sp>
          <p:nvSpPr>
            <p:cNvPr id="55" name="Google Shape;3688;p502">
              <a:extLst>
                <a:ext uri="{FF2B5EF4-FFF2-40B4-BE49-F238E27FC236}">
                  <a16:creationId xmlns:a16="http://schemas.microsoft.com/office/drawing/2014/main" id="{D80F9F54-9BAF-D741-A7DD-E44535470D92}"/>
                </a:ext>
              </a:extLst>
            </p:cNvPr>
            <p:cNvSpPr/>
            <p:nvPr/>
          </p:nvSpPr>
          <p:spPr>
            <a:xfrm rot="10800000">
              <a:off x="756349" y="2110146"/>
              <a:ext cx="644058" cy="569706"/>
            </a:xfrm>
            <a:custGeom>
              <a:avLst/>
              <a:gdLst/>
              <a:ahLst/>
              <a:cxnLst/>
              <a:rect l="l" t="t" r="r" b="b"/>
              <a:pathLst>
                <a:path w="21600" h="21598" extrusionOk="0">
                  <a:moveTo>
                    <a:pt x="3840" y="0"/>
                  </a:moveTo>
                  <a:lnTo>
                    <a:pt x="0" y="10799"/>
                  </a:lnTo>
                  <a:lnTo>
                    <a:pt x="3840" y="21598"/>
                  </a:lnTo>
                  <a:lnTo>
                    <a:pt x="5470" y="21598"/>
                  </a:lnTo>
                  <a:lnTo>
                    <a:pt x="14909" y="21598"/>
                  </a:lnTo>
                  <a:lnTo>
                    <a:pt x="19731" y="21598"/>
                  </a:lnTo>
                  <a:cubicBezTo>
                    <a:pt x="20002" y="21598"/>
                    <a:pt x="20205" y="21599"/>
                    <a:pt x="20377" y="21571"/>
                  </a:cubicBezTo>
                  <a:cubicBezTo>
                    <a:pt x="20548" y="21544"/>
                    <a:pt x="20688" y="21487"/>
                    <a:pt x="20832" y="21373"/>
                  </a:cubicBezTo>
                  <a:cubicBezTo>
                    <a:pt x="20987" y="21233"/>
                    <a:pt x="21128" y="21007"/>
                    <a:pt x="21246" y="20712"/>
                  </a:cubicBezTo>
                  <a:cubicBezTo>
                    <a:pt x="21362" y="20419"/>
                    <a:pt x="21452" y="20065"/>
                    <a:pt x="21510" y="19675"/>
                  </a:cubicBezTo>
                  <a:cubicBezTo>
                    <a:pt x="21555" y="19314"/>
                    <a:pt x="21578" y="18965"/>
                    <a:pt x="21589" y="18539"/>
                  </a:cubicBezTo>
                  <a:cubicBezTo>
                    <a:pt x="21600" y="18112"/>
                    <a:pt x="21600" y="17609"/>
                    <a:pt x="21600" y="16941"/>
                  </a:cubicBezTo>
                  <a:lnTo>
                    <a:pt x="21600" y="4679"/>
                  </a:lnTo>
                  <a:cubicBezTo>
                    <a:pt x="21600" y="4001"/>
                    <a:pt x="21600" y="3492"/>
                    <a:pt x="21589" y="3063"/>
                  </a:cubicBezTo>
                  <a:cubicBezTo>
                    <a:pt x="21578" y="2634"/>
                    <a:pt x="21555" y="2284"/>
                    <a:pt x="21510" y="1923"/>
                  </a:cubicBezTo>
                  <a:cubicBezTo>
                    <a:pt x="21452" y="1533"/>
                    <a:pt x="21362" y="1179"/>
                    <a:pt x="21246" y="886"/>
                  </a:cubicBezTo>
                  <a:cubicBezTo>
                    <a:pt x="21128" y="591"/>
                    <a:pt x="20987" y="365"/>
                    <a:pt x="20832" y="225"/>
                  </a:cubicBezTo>
                  <a:cubicBezTo>
                    <a:pt x="20688" y="111"/>
                    <a:pt x="20548" y="54"/>
                    <a:pt x="20378" y="27"/>
                  </a:cubicBezTo>
                  <a:cubicBezTo>
                    <a:pt x="20208" y="-1"/>
                    <a:pt x="20007" y="0"/>
                    <a:pt x="19740" y="0"/>
                  </a:cubicBezTo>
                  <a:lnTo>
                    <a:pt x="14909" y="0"/>
                  </a:lnTo>
                  <a:lnTo>
                    <a:pt x="5474" y="0"/>
                  </a:lnTo>
                  <a:lnTo>
                    <a:pt x="5470" y="0"/>
                  </a:lnTo>
                  <a:lnTo>
                    <a:pt x="3840" y="0"/>
                  </a:lnTo>
                  <a:close/>
                </a:path>
              </a:pathLst>
            </a:custGeom>
            <a:solidFill>
              <a:schemeClr val="accent3">
                <a:lumMod val="60000"/>
                <a:lumOff val="40000"/>
              </a:schemeClr>
            </a:solidFill>
            <a:ln>
              <a:noFill/>
            </a:ln>
            <a:effectLst>
              <a:outerShdw dist="38100" dir="5400000" rotWithShape="0">
                <a:srgbClr val="003663">
                  <a:alpha val="17250"/>
                </a:srgbClr>
              </a:outerShdw>
            </a:effectLst>
          </p:spPr>
          <p:txBody>
            <a:bodyPr spcFirstLastPara="1" wrap="square" lIns="91425" tIns="0" rIns="0" bIns="0" anchor="t" anchorCtr="0">
              <a:noAutofit/>
            </a:bodyPr>
            <a:lstStyle/>
            <a:p>
              <a:pPr marL="0" marR="0" lvl="0" indent="0" algn="l" rtl="0">
                <a:lnSpc>
                  <a:spcPct val="50000"/>
                </a:lnSpc>
                <a:spcBef>
                  <a:spcPts val="0"/>
                </a:spcBef>
                <a:spcAft>
                  <a:spcPts val="0"/>
                </a:spcAft>
                <a:buClr>
                  <a:srgbClr val="032E61"/>
                </a:buClr>
                <a:buSzPts val="1800"/>
                <a:buFont typeface="Salesforce Sans"/>
                <a:buNone/>
              </a:pPr>
              <a:endParaRPr sz="1600" b="1" cap="none" baseline="-25000">
                <a:solidFill>
                  <a:srgbClr val="032E61"/>
                </a:solidFill>
                <a:latin typeface="Salesforce Sans"/>
                <a:ea typeface="Salesforce Sans"/>
                <a:cs typeface="Salesforce Sans"/>
                <a:sym typeface="Salesforce Sans"/>
              </a:endParaRPr>
            </a:p>
          </p:txBody>
        </p:sp>
        <p:pic>
          <p:nvPicPr>
            <p:cNvPr id="56" name="Google Shape;3713;p502">
              <a:extLst>
                <a:ext uri="{FF2B5EF4-FFF2-40B4-BE49-F238E27FC236}">
                  <a16:creationId xmlns:a16="http://schemas.microsoft.com/office/drawing/2014/main" id="{4CE7CE44-1FDA-4440-A1D4-505CC50610D1}"/>
                </a:ext>
              </a:extLst>
            </p:cNvPr>
            <p:cNvPicPr preferRelativeResize="0"/>
            <p:nvPr/>
          </p:nvPicPr>
          <p:blipFill>
            <a:blip r:embed="rId5">
              <a:alphaModFix/>
            </a:blip>
            <a:stretch>
              <a:fillRect/>
            </a:stretch>
          </p:blipFill>
          <p:spPr>
            <a:xfrm>
              <a:off x="910306" y="2228573"/>
              <a:ext cx="274008" cy="379401"/>
            </a:xfrm>
            <a:prstGeom prst="rect">
              <a:avLst/>
            </a:prstGeom>
            <a:noFill/>
            <a:ln>
              <a:noFill/>
            </a:ln>
          </p:spPr>
        </p:pic>
      </p:grpSp>
    </p:spTree>
    <p:extLst>
      <p:ext uri="{BB962C8B-B14F-4D97-AF65-F5344CB8AC3E}">
        <p14:creationId xmlns:p14="http://schemas.microsoft.com/office/powerpoint/2010/main" val="1597142277"/>
      </p:ext>
    </p:extLst>
  </p:cSld>
  <p:clrMapOvr>
    <a:masterClrMapping/>
  </p:clrMapOvr>
</p:sld>
</file>

<file path=ppt/theme/theme1.xml><?xml version="1.0" encoding="utf-8"?>
<a:theme xmlns:a="http://schemas.openxmlformats.org/drawingml/2006/main" name="Compass Master">
  <a:themeElements>
    <a:clrScheme name="Corporate Colors - November 2017">
      <a:dk1>
        <a:srgbClr val="205CA0"/>
      </a:dk1>
      <a:lt1>
        <a:srgbClr val="FFFFFF"/>
      </a:lt1>
      <a:dk2>
        <a:srgbClr val="3EA1E0"/>
      </a:dk2>
      <a:lt2>
        <a:srgbClr val="8D837B"/>
      </a:lt2>
      <a:accent1>
        <a:srgbClr val="032E61"/>
      </a:accent1>
      <a:accent2>
        <a:srgbClr val="59575C"/>
      </a:accent2>
      <a:accent3>
        <a:srgbClr val="7F2443"/>
      </a:accent3>
      <a:accent4>
        <a:srgbClr val="4B2248"/>
      </a:accent4>
      <a:accent5>
        <a:srgbClr val="3D867D"/>
      </a:accent5>
      <a:accent6>
        <a:srgbClr val="ED7633"/>
      </a:accent6>
      <a:hlink>
        <a:srgbClr val="3E6E84"/>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16900</TotalTime>
  <Words>11096</Words>
  <Application>Microsoft Macintosh PowerPoint</Application>
  <PresentationFormat>Custom</PresentationFormat>
  <Paragraphs>739</Paragraphs>
  <Slides>29</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Roboto</vt:lpstr>
      <vt:lpstr>Salesforce Sans</vt:lpstr>
      <vt:lpstr>Salesforce Sans Light</vt:lpstr>
      <vt:lpstr>Salesforce Sans Thin</vt:lpstr>
      <vt:lpstr>Compass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Strategy: Narrow and Deep </vt:lpstr>
      <vt:lpstr>Tactic: Unlocking The Full Voice Of The Customer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Insights: Collaboration Across the Customer Journey </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Microsoft Office User</cp:lastModifiedBy>
  <cp:revision>154</cp:revision>
  <cp:lastPrinted>2020-11-16T14:42:01Z</cp:lastPrinted>
  <dcterms:modified xsi:type="dcterms:W3CDTF">2020-11-16T16:14:58Z</dcterms:modified>
  <cp:category/>
</cp:coreProperties>
</file>