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7" r:id="rId5"/>
    <p:sldId id="260" r:id="rId6"/>
    <p:sldId id="261" r:id="rId7"/>
    <p:sldId id="262" r:id="rId8"/>
    <p:sldId id="264" r:id="rId9"/>
    <p:sldId id="265"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D0DB"/>
    <a:srgbClr val="B3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987" autoAdjust="0"/>
    <p:restoredTop sz="94660"/>
  </p:normalViewPr>
  <p:slideViewPr>
    <p:cSldViewPr snapToGrid="0" snapToObjects="1">
      <p:cViewPr varScale="1">
        <p:scale>
          <a:sx n="87" d="100"/>
          <a:sy n="87" d="100"/>
        </p:scale>
        <p:origin x="64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2610" y="72"/>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529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88900" y="744538"/>
            <a:ext cx="6621463" cy="37258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60094" y="4716665"/>
            <a:ext cx="5679079" cy="3919612"/>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492213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SSAT, the schools, students and teachers network, is driven by finding and sharing "fresh idea for ambitious schools".</a:t>
            </a:r>
          </a:p>
          <a:p>
            <a:endParaRPr lang="en-GB" dirty="0"/>
          </a:p>
          <a:p>
            <a:r>
              <a:rPr lang="en-GB" dirty="0"/>
              <a:t>To make best use of our member's time, and at the same time give our sales team the most effective process for starting sales conversations, we aim to inform every action we take with a customer by everything else we have done with that customer.</a:t>
            </a:r>
          </a:p>
          <a:p>
            <a:endParaRPr lang="en-GB" dirty="0"/>
          </a:p>
          <a:p>
            <a:r>
              <a:rPr lang="en-GB" dirty="0"/>
              <a:t>Two key tools are Microsoft Dynamics 365 and Thunderhead ONE. I gave a presentation about how we use these tools together at the DYN365UG UK Chapter meeting, 14th November 2017 at Microsoft Reading - this is the slide deck.</a:t>
            </a:r>
          </a:p>
          <a:p>
            <a:endParaRPr lang="en-GB" dirty="0"/>
          </a:p>
          <a:p>
            <a:r>
              <a:rPr lang="en-GB" dirty="0"/>
              <a:t>Thunderhead slides copyright Thunderhead Ltd, used with permission, all other content copyright SSAT (The Schools Network) Ltd 2017, licenced Creative Commons Attribution-</a:t>
            </a:r>
            <a:r>
              <a:rPr lang="en-GB" dirty="0" err="1"/>
              <a:t>NonCommercial</a:t>
            </a:r>
            <a:r>
              <a:rPr lang="en-GB" dirty="0"/>
              <a:t> CC-BY-NC </a:t>
            </a:r>
          </a:p>
        </p:txBody>
      </p:sp>
    </p:spTree>
    <p:extLst>
      <p:ext uri="{BB962C8B-B14F-4D97-AF65-F5344CB8AC3E}">
        <p14:creationId xmlns:p14="http://schemas.microsoft.com/office/powerpoint/2010/main" val="3833334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example of how the home page is seen by a visitor who is either unrecognised, or recognised as a non member.</a:t>
            </a:r>
          </a:p>
          <a:p>
            <a:endParaRPr lang="en-GB" dirty="0"/>
          </a:p>
          <a:p>
            <a:r>
              <a:rPr lang="en-GB" dirty="0"/>
              <a:t>The panel to the right shows an extract of how ONE has processed this page view and inserted content</a:t>
            </a:r>
          </a:p>
        </p:txBody>
      </p:sp>
    </p:spTree>
    <p:extLst>
      <p:ext uri="{BB962C8B-B14F-4D97-AF65-F5344CB8AC3E}">
        <p14:creationId xmlns:p14="http://schemas.microsoft.com/office/powerpoint/2010/main" val="326617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example is for a visitor who has been recognised, and based on data pulled from Dynamics is known to be a member, further that no-one from that school has yet booked,</a:t>
            </a:r>
          </a:p>
        </p:txBody>
      </p:sp>
    </p:spTree>
    <p:extLst>
      <p:ext uri="{BB962C8B-B14F-4D97-AF65-F5344CB8AC3E}">
        <p14:creationId xmlns:p14="http://schemas.microsoft.com/office/powerpoint/2010/main" val="4202848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example is for a visitor who has been recognised, and based on data pulled from Dynamics is known to be a member, further that there are already bookings from that school,</a:t>
            </a:r>
          </a:p>
          <a:p>
            <a:endParaRPr lang="en-GB" dirty="0"/>
          </a:p>
        </p:txBody>
      </p:sp>
    </p:spTree>
    <p:extLst>
      <p:ext uri="{BB962C8B-B14F-4D97-AF65-F5344CB8AC3E}">
        <p14:creationId xmlns:p14="http://schemas.microsoft.com/office/powerpoint/2010/main" val="2139118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aspect of this integration is the ability to look in aggregate at overall customer flow across touchpoints.</a:t>
            </a:r>
          </a:p>
          <a:p>
            <a:r>
              <a:rPr lang="en-GB" dirty="0"/>
              <a:t>This example is for a recent 4 week period and is filtered to show only interactions relating to the National </a:t>
            </a:r>
            <a:r>
              <a:rPr lang="en-GB" dirty="0" err="1"/>
              <a:t>COnference</a:t>
            </a:r>
            <a:endParaRPr lang="en-GB" dirty="0"/>
          </a:p>
        </p:txBody>
      </p:sp>
    </p:spTree>
    <p:extLst>
      <p:ext uri="{BB962C8B-B14F-4D97-AF65-F5344CB8AC3E}">
        <p14:creationId xmlns:p14="http://schemas.microsoft.com/office/powerpoint/2010/main" val="1494176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achieve the magic ONE codes each customer interaction along three axes. For web views this is done by configuration within ONE, for other interactions the data can be pushed via the API</a:t>
            </a:r>
          </a:p>
          <a:p>
            <a:endParaRPr lang="en-GB" dirty="0"/>
          </a:p>
          <a:p>
            <a:r>
              <a:rPr lang="en-GB" dirty="0"/>
              <a:t>Identifying the customer is done at a couple of levels:</a:t>
            </a:r>
          </a:p>
          <a:p>
            <a:pPr marL="171450" indent="-171450">
              <a:buFont typeface="Arial" panose="020B0604020202020204" pitchFamily="34" charset="0"/>
              <a:buChar char="•"/>
            </a:pPr>
            <a:r>
              <a:rPr lang="en-GB" dirty="0"/>
              <a:t>All interactions are associated within ONE wit ha TID (Thunderhead Id)</a:t>
            </a:r>
          </a:p>
          <a:p>
            <a:pPr marL="171450" indent="-171450">
              <a:buFont typeface="Arial" panose="020B0604020202020204" pitchFamily="34" charset="0"/>
              <a:buChar char="•"/>
            </a:pPr>
            <a:r>
              <a:rPr lang="en-GB" dirty="0"/>
              <a:t>If we are able on a specific interaction to associate the customer wit ha known record in CRM, we can give ONE a “customer key”, which we choose to be the Contact ID from Dynamics. Subsequent </a:t>
            </a:r>
            <a:r>
              <a:rPr lang="en-GB" dirty="0" err="1"/>
              <a:t>interacitons</a:t>
            </a:r>
            <a:r>
              <a:rPr lang="en-GB" dirty="0"/>
              <a:t> against that TID are associated with that customer key, allowing data to be pulled from Dynamics</a:t>
            </a:r>
          </a:p>
          <a:p>
            <a:pPr marL="171450" indent="-171450">
              <a:buFont typeface="Arial" panose="020B0604020202020204" pitchFamily="34" charset="0"/>
              <a:buChar char="•"/>
            </a:pPr>
            <a:endParaRPr lang="en-GB" dirty="0"/>
          </a:p>
          <a:p>
            <a:r>
              <a:rPr lang="en-GB" dirty="0"/>
              <a:t>All interactions are coded against a “proposition” that defines the subject</a:t>
            </a:r>
          </a:p>
          <a:p>
            <a:endParaRPr lang="en-GB" dirty="0"/>
          </a:p>
          <a:p>
            <a:r>
              <a:rPr lang="en-GB" dirty="0"/>
              <a:t>All interactions are code to an Activity Type, and in turn activity types are coded to different parts of the customer </a:t>
            </a:r>
            <a:r>
              <a:rPr lang="en-GB" dirty="0" err="1"/>
              <a:t>journ</a:t>
            </a:r>
            <a:endParaRPr lang="en-GB" dirty="0"/>
          </a:p>
        </p:txBody>
      </p:sp>
    </p:spTree>
    <p:extLst>
      <p:ext uri="{BB962C8B-B14F-4D97-AF65-F5344CB8AC3E}">
        <p14:creationId xmlns:p14="http://schemas.microsoft.com/office/powerpoint/2010/main" val="1187885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the ways we provide a customer key…</a:t>
            </a:r>
          </a:p>
        </p:txBody>
      </p:sp>
    </p:spTree>
    <p:extLst>
      <p:ext uri="{BB962C8B-B14F-4D97-AF65-F5344CB8AC3E}">
        <p14:creationId xmlns:p14="http://schemas.microsoft.com/office/powerpoint/2010/main" val="182602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section of our “Propositions” tree in ONE</a:t>
            </a:r>
          </a:p>
          <a:p>
            <a:endParaRPr lang="en-GB" dirty="0"/>
          </a:p>
          <a:p>
            <a:r>
              <a:rPr lang="en-GB" dirty="0"/>
              <a:t>There are three main branches:</a:t>
            </a:r>
          </a:p>
          <a:p>
            <a:pPr marL="171450" indent="-171450">
              <a:buFont typeface="Arial" panose="020B0604020202020204" pitchFamily="34" charset="0"/>
              <a:buChar char="•"/>
            </a:pPr>
            <a:r>
              <a:rPr lang="en-GB" dirty="0"/>
              <a:t>Products</a:t>
            </a:r>
          </a:p>
          <a:p>
            <a:pPr marL="171450" indent="-171450">
              <a:buFont typeface="Arial" panose="020B0604020202020204" pitchFamily="34" charset="0"/>
              <a:buChar char="•"/>
            </a:pPr>
            <a:r>
              <a:rPr lang="en-GB" dirty="0"/>
              <a:t>Major customer groups</a:t>
            </a:r>
          </a:p>
          <a:p>
            <a:pPr marL="171450" indent="-171450">
              <a:buFont typeface="Arial" panose="020B0604020202020204" pitchFamily="34" charset="0"/>
              <a:buChar char="•"/>
            </a:pPr>
            <a:r>
              <a:rPr lang="en-GB" dirty="0"/>
              <a:t>Key discussion topics</a:t>
            </a:r>
          </a:p>
          <a:p>
            <a:pPr marL="171450" indent="-171450">
              <a:buFont typeface="Arial" panose="020B0604020202020204" pitchFamily="34" charset="0"/>
              <a:buChar char="•"/>
            </a:pPr>
            <a:endParaRPr lang="en-GB" dirty="0"/>
          </a:p>
          <a:p>
            <a:r>
              <a:rPr lang="en-GB" dirty="0"/>
              <a:t>To enable certain integrations we have replicated this data structure in Dynamics (manual sync though)</a:t>
            </a:r>
          </a:p>
        </p:txBody>
      </p:sp>
    </p:spTree>
    <p:extLst>
      <p:ext uri="{BB962C8B-B14F-4D97-AF65-F5344CB8AC3E}">
        <p14:creationId xmlns:p14="http://schemas.microsoft.com/office/powerpoint/2010/main" val="3606738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customer journey stages</a:t>
            </a:r>
          </a:p>
          <a:p>
            <a:endParaRPr lang="en-GB" dirty="0"/>
          </a:p>
          <a:p>
            <a:r>
              <a:rPr lang="en-GB" dirty="0"/>
              <a:t>The significance of the duration is that after that time, if a customer has not recorded another interaction on a given proposition they are shown as “dropping off” the journey</a:t>
            </a:r>
          </a:p>
          <a:p>
            <a:r>
              <a:rPr lang="en-GB" dirty="0"/>
              <a:t>Most of the durations are currently at the default 30 days, but we are looking at further adjustments</a:t>
            </a:r>
          </a:p>
        </p:txBody>
      </p:sp>
    </p:spTree>
    <p:extLst>
      <p:ext uri="{BB962C8B-B14F-4D97-AF65-F5344CB8AC3E}">
        <p14:creationId xmlns:p14="http://schemas.microsoft.com/office/powerpoint/2010/main" val="3723182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sample activity types we have coded, showing the journey stage</a:t>
            </a:r>
          </a:p>
        </p:txBody>
      </p:sp>
    </p:spTree>
    <p:extLst>
      <p:ext uri="{BB962C8B-B14F-4D97-AF65-F5344CB8AC3E}">
        <p14:creationId xmlns:p14="http://schemas.microsoft.com/office/powerpoint/2010/main" val="2803852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want to make individual journey data visible to people such as sales agents in the context of a Dynamics Contact record.</a:t>
            </a:r>
          </a:p>
          <a:p>
            <a:endParaRPr lang="en-GB" dirty="0"/>
          </a:p>
          <a:p>
            <a:r>
              <a:rPr lang="en-GB" dirty="0"/>
              <a:t>This display is created by a Dynamics </a:t>
            </a:r>
            <a:r>
              <a:rPr lang="en-GB" dirty="0" err="1"/>
              <a:t>WebResource</a:t>
            </a:r>
            <a:r>
              <a:rPr lang="en-GB" dirty="0"/>
              <a:t> containing a small Angular 1.x application that looks up the Contact Id from the parent record, pulls live journey data from ONE, then displays it using the D3.js library</a:t>
            </a:r>
          </a:p>
        </p:txBody>
      </p:sp>
    </p:spTree>
    <p:extLst>
      <p:ext uri="{BB962C8B-B14F-4D97-AF65-F5344CB8AC3E}">
        <p14:creationId xmlns:p14="http://schemas.microsoft.com/office/powerpoint/2010/main" val="109044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Schools are exceedingly complex organisations, and at SSAT we interact with teachers and school leaders many ways</a:t>
            </a:r>
          </a:p>
        </p:txBody>
      </p:sp>
    </p:spTree>
    <p:extLst>
      <p:ext uri="{BB962C8B-B14F-4D97-AF65-F5344CB8AC3E}">
        <p14:creationId xmlns:p14="http://schemas.microsoft.com/office/powerpoint/2010/main" val="221275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as this widget is used to display messages to agents based on rules configured inside ONE that query the live dynamic customer profile. </a:t>
            </a:r>
          </a:p>
          <a:p>
            <a:endParaRPr lang="en-GB" dirty="0"/>
          </a:p>
          <a:p>
            <a:r>
              <a:rPr lang="en-GB" dirty="0"/>
              <a:t>ONE is aware if the Interested / Not interested buttons are clicked, and can use that information in further business rules</a:t>
            </a:r>
          </a:p>
        </p:txBody>
      </p:sp>
    </p:spTree>
    <p:extLst>
      <p:ext uri="{BB962C8B-B14F-4D97-AF65-F5344CB8AC3E}">
        <p14:creationId xmlns:p14="http://schemas.microsoft.com/office/powerpoint/2010/main" val="3105109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67329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widget, displayed on a popup from the Account screen queries our custom aggregation code via a </a:t>
            </a:r>
            <a:r>
              <a:rPr lang="en-GB" dirty="0" err="1"/>
              <a:t>webhook</a:t>
            </a:r>
            <a:r>
              <a:rPr lang="en-GB" dirty="0"/>
              <a:t> in Azure Functions</a:t>
            </a:r>
          </a:p>
          <a:p>
            <a:endParaRPr lang="en-GB" dirty="0"/>
          </a:p>
          <a:p>
            <a:r>
              <a:rPr lang="en-GB" dirty="0"/>
              <a:t>It’s showing journey summaries for all contacts associated with an account, aggregated by proposition</a:t>
            </a:r>
          </a:p>
        </p:txBody>
      </p:sp>
    </p:spTree>
    <p:extLst>
      <p:ext uri="{BB962C8B-B14F-4D97-AF65-F5344CB8AC3E}">
        <p14:creationId xmlns:p14="http://schemas.microsoft.com/office/powerpoint/2010/main" val="52460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recently moved on from specific lead-generation steps (e.g. around form submissions) to capture more widely interest in a given proposition</a:t>
            </a:r>
          </a:p>
        </p:txBody>
      </p:sp>
    </p:spTree>
    <p:extLst>
      <p:ext uri="{BB962C8B-B14F-4D97-AF65-F5344CB8AC3E}">
        <p14:creationId xmlns:p14="http://schemas.microsoft.com/office/powerpoint/2010/main" val="3543403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an example where ONE has pushed a lead into Dynamics,</a:t>
            </a:r>
          </a:p>
          <a:p>
            <a:r>
              <a:rPr lang="en-GB" dirty="0"/>
              <a:t>the Lead that has been created (after some further post-processing in Dynamics),</a:t>
            </a:r>
          </a:p>
          <a:p>
            <a:r>
              <a:rPr lang="en-GB" dirty="0"/>
              <a:t>And an interaction that has been pushed back from Dynamics to ONE to say “</a:t>
            </a:r>
            <a:r>
              <a:rPr lang="en-GB" dirty="0" err="1"/>
              <a:t>thankw,e</a:t>
            </a:r>
            <a:r>
              <a:rPr lang="en-GB" dirty="0"/>
              <a:t> got that one”</a:t>
            </a:r>
          </a:p>
          <a:p>
            <a:endParaRPr lang="en-GB" dirty="0"/>
          </a:p>
        </p:txBody>
      </p:sp>
    </p:spTree>
    <p:extLst>
      <p:ext uri="{BB962C8B-B14F-4D97-AF65-F5344CB8AC3E}">
        <p14:creationId xmlns:p14="http://schemas.microsoft.com/office/powerpoint/2010/main" val="1162029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the expression inside ONE that determines whether to push a lead…</a:t>
            </a:r>
          </a:p>
          <a:p>
            <a:endParaRPr lang="en-GB" dirty="0"/>
          </a:p>
          <a:p>
            <a:r>
              <a:rPr lang="en-GB" dirty="0"/>
              <a:t>“Total diminished” looks at the number of recent interactions by that customer for that proposition, reduced with a time function to emphasise </a:t>
            </a:r>
            <a:r>
              <a:rPr lang="en-GB" dirty="0" err="1"/>
              <a:t>recency</a:t>
            </a:r>
            <a:endParaRPr lang="en-GB" dirty="0"/>
          </a:p>
        </p:txBody>
      </p:sp>
    </p:spTree>
    <p:extLst>
      <p:ext uri="{BB962C8B-B14F-4D97-AF65-F5344CB8AC3E}">
        <p14:creationId xmlns:p14="http://schemas.microsoft.com/office/powerpoint/2010/main" val="2114696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lastly, we are just getting started with bulk analytics of data from ONE.</a:t>
            </a:r>
          </a:p>
          <a:p>
            <a:endParaRPr lang="en-GB" dirty="0"/>
          </a:p>
          <a:p>
            <a:r>
              <a:rPr lang="en-GB" dirty="0"/>
              <a:t>As this is keyed against Dynamics Contact Id there is no reason why we couldn’t combine with other data sources…</a:t>
            </a:r>
          </a:p>
        </p:txBody>
      </p:sp>
    </p:spTree>
    <p:extLst>
      <p:ext uri="{BB962C8B-B14F-4D97-AF65-F5344CB8AC3E}">
        <p14:creationId xmlns:p14="http://schemas.microsoft.com/office/powerpoint/2010/main" val="1544555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key technical integrations and technologies used</a:t>
            </a:r>
          </a:p>
        </p:txBody>
      </p:sp>
    </p:spTree>
    <p:extLst>
      <p:ext uri="{BB962C8B-B14F-4D97-AF65-F5344CB8AC3E}">
        <p14:creationId xmlns:p14="http://schemas.microsoft.com/office/powerpoint/2010/main" val="3655985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4739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customer data system is built around Microsoft Dynamics 365</a:t>
            </a:r>
          </a:p>
        </p:txBody>
      </p:sp>
    </p:spTree>
    <p:extLst>
      <p:ext uri="{BB962C8B-B14F-4D97-AF65-F5344CB8AC3E}">
        <p14:creationId xmlns:p14="http://schemas.microsoft.com/office/powerpoint/2010/main" val="403756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the data in Dynamics is only one aspect of what we know about our customers. Our goal is to capture and surface in a usable form information about every interaction</a:t>
            </a:r>
          </a:p>
        </p:txBody>
      </p:sp>
    </p:spTree>
    <p:extLst>
      <p:ext uri="{BB962C8B-B14F-4D97-AF65-F5344CB8AC3E}">
        <p14:creationId xmlns:p14="http://schemas.microsoft.com/office/powerpoint/2010/main" val="739007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found that Thunderhead ONE Engagement Hub is an excellent partner system to sit across our customer touchpoints.</a:t>
            </a:r>
          </a:p>
          <a:p>
            <a:endParaRPr lang="en-GB" dirty="0"/>
          </a:p>
          <a:p>
            <a:r>
              <a:rPr lang="en-GB" dirty="0"/>
              <a:t>This slide and the next one is © Thunderhead Limited, used with permission</a:t>
            </a:r>
          </a:p>
        </p:txBody>
      </p:sp>
    </p:spTree>
    <p:extLst>
      <p:ext uri="{BB962C8B-B14F-4D97-AF65-F5344CB8AC3E}">
        <p14:creationId xmlns:p14="http://schemas.microsoft.com/office/powerpoint/2010/main" val="344305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a:t>The value of ONE as a</a:t>
            </a:r>
            <a:r>
              <a:rPr lang="en-GB" baseline="0"/>
              <a:t> customer ecosystem solution increases at the number of touchpoints gets “plugged” into it. The function of ONE as part of the customer operating system is to sense and respond to customer interactions and events regardless of where they occur. </a:t>
            </a:r>
          </a:p>
          <a:p>
            <a:endParaRPr lang="en-GB" baseline="0"/>
          </a:p>
          <a:p>
            <a:r>
              <a:rPr lang="en-GB" baseline="0"/>
              <a:t>ONE therefore has it “ears” on the ground continually listening for signals from these ecosystem solutions and uses those signals to get a better understanding of the customer to be able to deliver the appropriate customer centric response. </a:t>
            </a:r>
          </a:p>
          <a:p>
            <a:endParaRPr lang="en-GB" baseline="0"/>
          </a:p>
          <a:p>
            <a:r>
              <a:rPr lang="en-GB" baseline="0"/>
              <a:t>It it not enough to listen to or understand the customer experiences, you need to listen in such a way to understand and recognize customer intent. It is important to understand how customers/visitors behave across touchpoints to ensure you fully capture all signal to gain a deeper understand of intent. This can only be done if you recognize those customers as to move between these touchpoints and have the ability to understand how these cross-channel behaviours impact an understanding of what, needs and preferences. </a:t>
            </a:r>
          </a:p>
          <a:p>
            <a:endParaRPr lang="en-GB" baseline="0"/>
          </a:p>
          <a:p>
            <a:r>
              <a:rPr lang="en-GB" baseline="0"/>
              <a:t>Customer behaviour changes over time and it is important for a brand to early on identify that change in behaviour, what is the commonality in people behaving that way and then understand what impact the change in behaviour could have. To do this a brand needs to be able to the commonality in :</a:t>
            </a:r>
          </a:p>
          <a:p>
            <a:r>
              <a:rPr lang="en-GB" baseline="0"/>
              <a:t>customer attributes, </a:t>
            </a:r>
            <a:r>
              <a:rPr lang="en-GB" baseline="0" err="1"/>
              <a:t>ie</a:t>
            </a:r>
            <a:r>
              <a:rPr lang="en-GB" baseline="0"/>
              <a:t>. age, geographies. transaction value, products owned, </a:t>
            </a:r>
          </a:p>
          <a:p>
            <a:r>
              <a:rPr lang="en-GB" baseline="0"/>
              <a:t>behaviour over time as the progress on their journey at  achieve their goal, and</a:t>
            </a:r>
          </a:p>
          <a:p>
            <a:r>
              <a:rPr lang="en-GB" baseline="0"/>
              <a:t>how they respond to personalization efforts (conversations). </a:t>
            </a:r>
          </a:p>
          <a:p>
            <a:endParaRPr lang="en-GB" baseline="0"/>
          </a:p>
          <a:p>
            <a:r>
              <a:rPr lang="en-GB" baseline="0"/>
              <a:t>It is key to understand how these 3 relates and how the combination of analysing these facts across 1,000’s and millions of customers impact their level of engagement. Some of the analysis methods used in each of these areas are:</a:t>
            </a:r>
          </a:p>
          <a:p>
            <a:r>
              <a:rPr lang="en-GB" baseline="0"/>
              <a:t>- Customer</a:t>
            </a:r>
          </a:p>
          <a:p>
            <a:r>
              <a:rPr lang="en-GB" baseline="0"/>
              <a:t>	Understanding customer interested using degradation algorithms. </a:t>
            </a:r>
          </a:p>
          <a:p>
            <a:r>
              <a:rPr lang="en-GB" baseline="0"/>
              <a:t>	Clustering customers using algorithms like DBSCAN to recognize relationships between attributes</a:t>
            </a:r>
          </a:p>
          <a:p>
            <a:pPr marL="171450" indent="-171450">
              <a:buFontTx/>
              <a:buChar char="-"/>
            </a:pPr>
            <a:r>
              <a:rPr lang="en-GB" baseline="0"/>
              <a:t>Journeys</a:t>
            </a:r>
          </a:p>
          <a:p>
            <a:pPr marL="456629" lvl="1" indent="0">
              <a:buFontTx/>
              <a:buNone/>
            </a:pPr>
            <a:r>
              <a:rPr lang="en-GB" baseline="0"/>
              <a:t>Identifying the most common path for customers </a:t>
            </a:r>
          </a:p>
          <a:p>
            <a:pPr marL="456629" lvl="1" indent="0">
              <a:buFontTx/>
              <a:buNone/>
            </a:pPr>
            <a:r>
              <a:rPr lang="en-GB" baseline="0"/>
              <a:t>Identify which nodes represents Moments-of-Truth leading to positive, expected outcomes. </a:t>
            </a:r>
          </a:p>
          <a:p>
            <a:pPr marL="456629" lvl="1" indent="0">
              <a:buFontTx/>
              <a:buNone/>
            </a:pPr>
            <a:r>
              <a:rPr lang="en-GB" baseline="0"/>
              <a:t>Identify which nodes represents a Root cause node leading to “negative” outcomes. </a:t>
            </a:r>
          </a:p>
          <a:p>
            <a:pPr marL="171450" lvl="0" indent="-171450">
              <a:buFontTx/>
              <a:buChar char="-"/>
            </a:pPr>
            <a:r>
              <a:rPr lang="en-GB" baseline="0"/>
              <a:t>Conversation</a:t>
            </a:r>
          </a:p>
          <a:p>
            <a:pPr marL="456629" lvl="1" indent="0">
              <a:buFontTx/>
              <a:buNone/>
            </a:pPr>
            <a:r>
              <a:rPr lang="en-GB" baseline="0"/>
              <a:t>Identify those customer attributes and journey behaviour that leads to positive or negative responses. </a:t>
            </a:r>
          </a:p>
          <a:p>
            <a:pPr marL="456629" lvl="1" indent="0">
              <a:buFontTx/>
              <a:buNone/>
            </a:pPr>
            <a:endParaRPr lang="en-GB" baseline="0"/>
          </a:p>
          <a:p>
            <a:pPr marL="0" lvl="0" indent="0">
              <a:buFontTx/>
              <a:buNone/>
            </a:pPr>
            <a:r>
              <a:rPr lang="en-GB" baseline="0"/>
              <a:t>Having access to detailed omni-channel insights at the individual level as well as details analysis at the aggregated level provides a great platform for personalization. Personalization at mass however could be risky as a single personalization can impact the experience of million’s of customers. Brands therefore needs mechanisms to start personalization at small scale and mostly manual to build trust and over time start automating these </a:t>
            </a:r>
            <a:r>
              <a:rPr lang="en-GB" baseline="0" err="1"/>
              <a:t>personalizations</a:t>
            </a:r>
            <a:r>
              <a:rPr lang="en-GB" baseline="0"/>
              <a:t> and expand their coverage. To do this we provide brands with the ability to do personalization in 3 different ways:</a:t>
            </a:r>
          </a:p>
          <a:p>
            <a:pPr marL="171450" lvl="0" indent="-171450">
              <a:buFontTx/>
              <a:buChar char="-"/>
            </a:pPr>
            <a:r>
              <a:rPr lang="en-GB" baseline="0"/>
              <a:t>Descriptive</a:t>
            </a:r>
          </a:p>
          <a:p>
            <a:pPr marL="456629" lvl="1" indent="0">
              <a:buFontTx/>
              <a:buNone/>
            </a:pPr>
            <a:r>
              <a:rPr lang="en-GB" baseline="0"/>
              <a:t>In essence a rules based personalization mechanism where the control is completely in the hand of the business user and completely manual</a:t>
            </a:r>
          </a:p>
          <a:p>
            <a:pPr marL="171450" lvl="0" indent="-171450">
              <a:buFont typeface="Arial" charset="0"/>
              <a:buChar char="•"/>
            </a:pPr>
            <a:r>
              <a:rPr lang="en-GB" baseline="0"/>
              <a:t>Predictive/Adaptive</a:t>
            </a:r>
          </a:p>
          <a:p>
            <a:pPr marL="456629" lvl="1" indent="0">
              <a:buFont typeface="Arial" charset="0"/>
              <a:buNone/>
            </a:pPr>
            <a:r>
              <a:rPr lang="en-GB" baseline="0"/>
              <a:t>Allow the use of predictive models to automate personalization as well as continue to learn and change personalization based on changing customer </a:t>
            </a:r>
            <a:r>
              <a:rPr lang="en-GB" baseline="0" err="1"/>
              <a:t>behavior</a:t>
            </a:r>
            <a:r>
              <a:rPr lang="en-GB" baseline="0"/>
              <a:t>. </a:t>
            </a:r>
          </a:p>
          <a:p>
            <a:pPr marL="171450" lvl="0" indent="-171450">
              <a:buFont typeface="Arial" charset="0"/>
              <a:buChar char="•"/>
            </a:pPr>
            <a:r>
              <a:rPr lang="en-GB" baseline="0"/>
              <a:t>Journey Based </a:t>
            </a:r>
          </a:p>
          <a:p>
            <a:pPr marL="456629" lvl="1" indent="0">
              <a:buFont typeface="Arial" charset="0"/>
              <a:buNone/>
            </a:pPr>
            <a:r>
              <a:rPr lang="en-GB" baseline="0"/>
              <a:t>Using the </a:t>
            </a:r>
            <a:r>
              <a:rPr lang="en-GB" baseline="0" err="1"/>
              <a:t>behavior</a:t>
            </a:r>
            <a:r>
              <a:rPr lang="en-GB" baseline="0"/>
              <a:t> of customer over time, i.e. MCP,  to understand commonality and utilising those insights to identify the most relevant next conversation to have. </a:t>
            </a:r>
          </a:p>
          <a:p>
            <a:pPr marL="456629" lvl="1" indent="0">
              <a:buFontTx/>
              <a:buNone/>
            </a:pPr>
            <a:endParaRPr lang="en-GB" baseline="0"/>
          </a:p>
        </p:txBody>
      </p:sp>
      <p:sp>
        <p:nvSpPr>
          <p:cNvPr id="4" name="Slide Number Placeholder 3"/>
          <p:cNvSpPr>
            <a:spLocks noGrp="1"/>
          </p:cNvSpPr>
          <p:nvPr>
            <p:ph type="sldNum" sz="quarter" idx="10"/>
          </p:nvPr>
        </p:nvSpPr>
        <p:spPr/>
        <p:txBody>
          <a:bodyPr/>
          <a:lstStyle/>
          <a:p>
            <a:pPr marL="0" marR="0" lvl="0" indent="0" algn="r" defTabSz="456665" rtl="0" eaLnBrk="1" fontAlgn="auto" latinLnBrk="0" hangingPunct="1">
              <a:lnSpc>
                <a:spcPct val="100000"/>
              </a:lnSpc>
              <a:spcBef>
                <a:spcPts val="0"/>
              </a:spcBef>
              <a:spcAft>
                <a:spcPts val="0"/>
              </a:spcAft>
              <a:buClrTx/>
              <a:buSzTx/>
              <a:buFontTx/>
              <a:buNone/>
              <a:tabLst/>
              <a:defRPr/>
            </a:pPr>
            <a:fld id="{FD39CE4E-C9C5-0E44-9482-5393FE8AA2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6665"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282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core data integrations in our customer data systems:</a:t>
            </a:r>
          </a:p>
          <a:p>
            <a:endParaRPr lang="en-GB" dirty="0"/>
          </a:p>
          <a:p>
            <a:pPr marL="171450" indent="-171450">
              <a:buFont typeface="Arial" panose="020B0604020202020204" pitchFamily="34" charset="0"/>
              <a:buChar char="•"/>
            </a:pPr>
            <a:r>
              <a:rPr lang="en-GB" dirty="0"/>
              <a:t>Our website is closely integrated with Dynamics, so for example permissions to different content areas are driven by customer data on products purchased</a:t>
            </a:r>
          </a:p>
          <a:p>
            <a:pPr marL="171450" indent="-171450">
              <a:buFont typeface="Arial" panose="020B0604020202020204" pitchFamily="34" charset="0"/>
              <a:buChar char="•"/>
            </a:pPr>
            <a:r>
              <a:rPr lang="en-GB" dirty="0"/>
              <a:t>The Thunderhead “ONE tag” script is injected into the website, tracking page views but also allowing the real-time injection of content</a:t>
            </a:r>
          </a:p>
          <a:p>
            <a:pPr marL="171450" indent="-171450">
              <a:buFont typeface="Arial" panose="020B0604020202020204" pitchFamily="34" charset="0"/>
              <a:buChar char="•"/>
            </a:pPr>
            <a:r>
              <a:rPr lang="en-GB" dirty="0"/>
              <a:t>Core data from Dynamics is pulled into ONE using built-in ONE functionality</a:t>
            </a:r>
          </a:p>
          <a:p>
            <a:pPr marL="171450" indent="-171450">
              <a:buFont typeface="Arial" panose="020B0604020202020204" pitchFamily="34" charset="0"/>
              <a:buChar char="•"/>
            </a:pPr>
            <a:r>
              <a:rPr lang="en-GB" dirty="0"/>
              <a:t>Data (such as leads) is Pushed directly into Dynamics (also via intermediate mechanisms)</a:t>
            </a:r>
          </a:p>
          <a:p>
            <a:pPr marL="171450" indent="-171450">
              <a:buFont typeface="Arial" panose="020B0604020202020204" pitchFamily="34" charset="0"/>
              <a:buChar char="•"/>
            </a:pPr>
            <a:r>
              <a:rPr lang="en-GB" dirty="0"/>
              <a:t>Data from Dynamics is pushed into ONE to inform ONE about customer interactions such as “booked on event”</a:t>
            </a:r>
          </a:p>
          <a:p>
            <a:pPr marL="171450" indent="-171450">
              <a:buFont typeface="Arial" panose="020B0604020202020204" pitchFamily="34" charset="0"/>
              <a:buChar char="•"/>
            </a:pPr>
            <a:r>
              <a:rPr lang="en-GB" dirty="0"/>
              <a:t>Data from ONE is pulled into custom display widgets exposed within Dynamics </a:t>
            </a:r>
          </a:p>
          <a:p>
            <a:pPr marL="171450" indent="-171450">
              <a:buFont typeface="Arial" panose="020B0604020202020204" pitchFamily="34" charset="0"/>
              <a:buChar char="•"/>
            </a:pPr>
            <a:r>
              <a:rPr lang="en-GB" dirty="0"/>
              <a:t>Dynamics and MailChimp are integrated via the </a:t>
            </a:r>
            <a:r>
              <a:rPr lang="en-GB" dirty="0" err="1"/>
              <a:t>PowerObjects</a:t>
            </a:r>
            <a:r>
              <a:rPr lang="en-GB" dirty="0"/>
              <a:t> </a:t>
            </a:r>
            <a:r>
              <a:rPr lang="en-GB" dirty="0" err="1"/>
              <a:t>PowerMailchimp</a:t>
            </a:r>
            <a:r>
              <a:rPr lang="en-GB" dirty="0"/>
              <a:t> adapter</a:t>
            </a:r>
          </a:p>
        </p:txBody>
      </p:sp>
    </p:spTree>
    <p:extLst>
      <p:ext uri="{BB962C8B-B14F-4D97-AF65-F5344CB8AC3E}">
        <p14:creationId xmlns:p14="http://schemas.microsoft.com/office/powerpoint/2010/main" val="145324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68703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for an example of how we have used ONE to personalise webcontent, take the messaging around our National Conference, which has this commercial structure (some details omitted)</a:t>
            </a:r>
          </a:p>
        </p:txBody>
      </p:sp>
    </p:spTree>
    <p:extLst>
      <p:ext uri="{BB962C8B-B14F-4D97-AF65-F5344CB8AC3E}">
        <p14:creationId xmlns:p14="http://schemas.microsoft.com/office/powerpoint/2010/main" val="2959022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SAT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162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WITH 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900000" y="1655997"/>
            <a:ext cx="10440000" cy="540000"/>
          </a:xfrm>
          <a:prstGeom prst="rect">
            <a:avLst/>
          </a:prstGeom>
        </p:spPr>
        <p:txBody>
          <a:bodyPr lIns="0" bIns="0" numCol="1">
            <a:normAutofit/>
          </a:bodyPr>
          <a:lstStyle>
            <a:lvl1pPr marL="0" indent="0">
              <a:lnSpc>
                <a:spcPct val="130000"/>
              </a:lnSpc>
              <a:buFontTx/>
              <a:buNone/>
              <a:defRPr sz="2200" baseline="0">
                <a:solidFill>
                  <a:schemeClr val="tx1"/>
                </a:solidFill>
              </a:defRPr>
            </a:lvl1pPr>
            <a:lvl2pPr>
              <a:defRPr sz="2400" baseline="0">
                <a:solidFill>
                  <a:schemeClr val="bg1"/>
                </a:solidFill>
              </a:defRPr>
            </a:lvl2pPr>
          </a:lstStyle>
          <a:p>
            <a:pPr lvl="0"/>
            <a:r>
              <a:rPr lang="en-GB" dirty="0"/>
              <a:t>Click to edit heading</a:t>
            </a:r>
          </a:p>
          <a:p>
            <a:pPr lvl="0"/>
            <a:endParaRPr lang="en-GB" dirty="0"/>
          </a:p>
        </p:txBody>
      </p:sp>
      <p:sp>
        <p:nvSpPr>
          <p:cNvPr id="8" name="Text Placeholder 7"/>
          <p:cNvSpPr>
            <a:spLocks noGrp="1"/>
          </p:cNvSpPr>
          <p:nvPr>
            <p:ph type="body" sz="quarter" idx="13" hasCustomPrompt="1"/>
          </p:nvPr>
        </p:nvSpPr>
        <p:spPr>
          <a:xfrm>
            <a:off x="4748844" y="6048000"/>
            <a:ext cx="2574312" cy="360000"/>
          </a:xfrm>
          <a:prstGeom prst="rect">
            <a:avLst/>
          </a:prstGeom>
        </p:spPr>
        <p:txBody>
          <a:bodyPr lIns="0" bIns="0" anchor="b" anchorCtr="0">
            <a:noAutofit/>
          </a:bodyPr>
          <a:lstStyle>
            <a:lvl1pPr marL="0" indent="0" algn="ctr">
              <a:lnSpc>
                <a:spcPct val="130000"/>
              </a:lnSpc>
              <a:buFontTx/>
              <a:buNone/>
              <a:defRPr sz="1200" i="1" baseline="0">
                <a:solidFill>
                  <a:schemeClr val="tx1"/>
                </a:solidFill>
              </a:defRPr>
            </a:lvl1pPr>
            <a:lvl2pPr>
              <a:defRPr sz="2400" baseline="0">
                <a:solidFill>
                  <a:schemeClr val="bg1"/>
                </a:solidFill>
              </a:defRPr>
            </a:lvl2pPr>
          </a:lstStyle>
          <a:p>
            <a:pPr lvl="0"/>
            <a:r>
              <a:rPr lang="en-GB" dirty="0"/>
              <a:t>Click to edit slide content</a:t>
            </a:r>
          </a:p>
        </p:txBody>
      </p:sp>
      <p:sp>
        <p:nvSpPr>
          <p:cNvPr id="9" name="Text Placeholder 7"/>
          <p:cNvSpPr>
            <a:spLocks noGrp="1"/>
          </p:cNvSpPr>
          <p:nvPr>
            <p:ph type="body" sz="quarter" idx="10" hasCustomPrompt="1"/>
          </p:nvPr>
        </p:nvSpPr>
        <p:spPr>
          <a:xfrm>
            <a:off x="900000" y="540000"/>
            <a:ext cx="10440000" cy="900000"/>
          </a:xfrm>
          <a:prstGeom prst="rect">
            <a:avLst/>
          </a:prstGeom>
        </p:spPr>
        <p:txBody>
          <a:bodyPr lIns="0" tIns="0" rIns="0" bIns="0" anchor="b" anchorCtr="0">
            <a:normAutofit/>
          </a:bodyPr>
          <a:lstStyle>
            <a:lvl1pPr marL="0" indent="0">
              <a:lnSpc>
                <a:spcPct val="130000"/>
              </a:lnSpc>
              <a:buFontTx/>
              <a:buNone/>
              <a:defRPr sz="2800" b="0" i="0" baseline="0">
                <a:solidFill>
                  <a:schemeClr val="tx1"/>
                </a:solidFill>
              </a:defRPr>
            </a:lvl1pPr>
            <a:lvl2pPr>
              <a:defRPr sz="2400" baseline="0">
                <a:solidFill>
                  <a:schemeClr val="bg1"/>
                </a:solidFill>
              </a:defRPr>
            </a:lvl2pPr>
          </a:lstStyle>
          <a:p>
            <a:pPr lvl="0"/>
            <a:r>
              <a:rPr lang="en-GB" dirty="0"/>
              <a:t>Click to edit slide title</a:t>
            </a:r>
          </a:p>
        </p:txBody>
      </p:sp>
      <p:sp>
        <p:nvSpPr>
          <p:cNvPr id="10" name="Text Placeholder 7"/>
          <p:cNvSpPr>
            <a:spLocks noGrp="1"/>
          </p:cNvSpPr>
          <p:nvPr>
            <p:ph type="body" sz="quarter" idx="14" hasCustomPrompt="1"/>
          </p:nvPr>
        </p:nvSpPr>
        <p:spPr>
          <a:xfrm>
            <a:off x="900000" y="2412000"/>
            <a:ext cx="10440000" cy="3203999"/>
          </a:xfrm>
          <a:prstGeom prst="rect">
            <a:avLst/>
          </a:prstGeom>
        </p:spPr>
        <p:txBody>
          <a:bodyPr lIns="0" bIns="0" numCol="1">
            <a:normAutofit/>
          </a:bodyPr>
          <a:lstStyle>
            <a:lvl1pPr marL="342900" indent="-342900">
              <a:lnSpc>
                <a:spcPct val="130000"/>
              </a:lnSpc>
              <a:buFont typeface="Arial"/>
              <a:buChar char="•"/>
              <a:defRPr sz="2000" baseline="0">
                <a:solidFill>
                  <a:schemeClr val="tx1"/>
                </a:solidFill>
              </a:defRPr>
            </a:lvl1pPr>
            <a:lvl2pPr>
              <a:defRPr sz="2400" baseline="0">
                <a:solidFill>
                  <a:schemeClr val="bg1"/>
                </a:solidFill>
              </a:defRPr>
            </a:lvl2pPr>
          </a:lstStyle>
          <a:p>
            <a:pPr lvl="0"/>
            <a:r>
              <a:rPr lang="en-GB" dirty="0"/>
              <a:t>Click to edit content</a:t>
            </a:r>
          </a:p>
          <a:p>
            <a:pPr lvl="0"/>
            <a:endParaRPr lang="en-GB" dirty="0"/>
          </a:p>
        </p:txBody>
      </p:sp>
    </p:spTree>
    <p:extLst>
      <p:ext uri="{BB962C8B-B14F-4D97-AF65-F5344CB8AC3E}">
        <p14:creationId xmlns:p14="http://schemas.microsoft.com/office/powerpoint/2010/main" val="388102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WITH 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2" hasCustomPrompt="1"/>
          </p:nvPr>
        </p:nvSpPr>
        <p:spPr>
          <a:xfrm>
            <a:off x="900000" y="2411995"/>
            <a:ext cx="10440000" cy="3204004"/>
          </a:xfrm>
          <a:prstGeom prst="rect">
            <a:avLst/>
          </a:prstGeom>
        </p:spPr>
        <p:txBody>
          <a:bodyPr lIns="0" bIns="0" numCol="1">
            <a:normAutofit/>
          </a:bodyPr>
          <a:lstStyle>
            <a:lvl1pPr marL="342900" indent="-342900">
              <a:lnSpc>
                <a:spcPct val="130000"/>
              </a:lnSpc>
              <a:buSzPct val="100000"/>
              <a:buFont typeface="+mj-lt"/>
              <a:buAutoNum type="arabicPeriod"/>
              <a:defRPr sz="2000" baseline="0">
                <a:solidFill>
                  <a:schemeClr val="tx1"/>
                </a:solidFill>
              </a:defRPr>
            </a:lvl1pPr>
            <a:lvl2pPr>
              <a:defRPr sz="2400" baseline="0">
                <a:solidFill>
                  <a:schemeClr val="bg1"/>
                </a:solidFill>
              </a:defRPr>
            </a:lvl2pPr>
          </a:lstStyle>
          <a:p>
            <a:pPr lvl="0"/>
            <a:r>
              <a:rPr lang="en-GB" dirty="0"/>
              <a:t>Click to edit content</a:t>
            </a:r>
          </a:p>
          <a:p>
            <a:pPr lvl="0"/>
            <a:endParaRPr lang="en-GB" dirty="0"/>
          </a:p>
        </p:txBody>
      </p:sp>
      <p:sp>
        <p:nvSpPr>
          <p:cNvPr id="8" name="Text Placeholder 7"/>
          <p:cNvSpPr>
            <a:spLocks noGrp="1"/>
          </p:cNvSpPr>
          <p:nvPr>
            <p:ph type="body" sz="quarter" idx="13" hasCustomPrompt="1"/>
          </p:nvPr>
        </p:nvSpPr>
        <p:spPr>
          <a:xfrm>
            <a:off x="4748844" y="6048000"/>
            <a:ext cx="2574312" cy="360000"/>
          </a:xfrm>
          <a:prstGeom prst="rect">
            <a:avLst/>
          </a:prstGeom>
        </p:spPr>
        <p:txBody>
          <a:bodyPr lIns="0" bIns="0" anchor="b" anchorCtr="0">
            <a:noAutofit/>
          </a:bodyPr>
          <a:lstStyle>
            <a:lvl1pPr marL="0" indent="0" algn="ctr">
              <a:lnSpc>
                <a:spcPct val="130000"/>
              </a:lnSpc>
              <a:buFontTx/>
              <a:buNone/>
              <a:defRPr sz="1200" i="1" baseline="0">
                <a:solidFill>
                  <a:schemeClr val="tx1"/>
                </a:solidFill>
              </a:defRPr>
            </a:lvl1pPr>
            <a:lvl2pPr>
              <a:defRPr sz="2400" baseline="0">
                <a:solidFill>
                  <a:schemeClr val="bg1"/>
                </a:solidFill>
              </a:defRPr>
            </a:lvl2pPr>
          </a:lstStyle>
          <a:p>
            <a:pPr lvl="0"/>
            <a:r>
              <a:rPr lang="en-GB" dirty="0"/>
              <a:t>Click to edit slide content</a:t>
            </a:r>
          </a:p>
        </p:txBody>
      </p:sp>
      <p:sp>
        <p:nvSpPr>
          <p:cNvPr id="9" name="Text Placeholder 7"/>
          <p:cNvSpPr>
            <a:spLocks noGrp="1"/>
          </p:cNvSpPr>
          <p:nvPr>
            <p:ph type="body" sz="quarter" idx="10" hasCustomPrompt="1"/>
          </p:nvPr>
        </p:nvSpPr>
        <p:spPr>
          <a:xfrm>
            <a:off x="900000" y="540000"/>
            <a:ext cx="10440000" cy="900000"/>
          </a:xfrm>
          <a:prstGeom prst="rect">
            <a:avLst/>
          </a:prstGeom>
        </p:spPr>
        <p:txBody>
          <a:bodyPr lIns="0" tIns="0" rIns="0" bIns="0" anchor="b" anchorCtr="0">
            <a:normAutofit/>
          </a:bodyPr>
          <a:lstStyle>
            <a:lvl1pPr marL="0" indent="0">
              <a:lnSpc>
                <a:spcPct val="130000"/>
              </a:lnSpc>
              <a:buFontTx/>
              <a:buNone/>
              <a:defRPr sz="2800" b="0" i="0" baseline="0">
                <a:solidFill>
                  <a:schemeClr val="tx1"/>
                </a:solidFill>
              </a:defRPr>
            </a:lvl1pPr>
            <a:lvl2pPr>
              <a:defRPr sz="2400" baseline="0">
                <a:solidFill>
                  <a:schemeClr val="bg1"/>
                </a:solidFill>
              </a:defRPr>
            </a:lvl2pPr>
          </a:lstStyle>
          <a:p>
            <a:pPr lvl="0"/>
            <a:r>
              <a:rPr lang="en-GB" dirty="0"/>
              <a:t>Click to edit slide title</a:t>
            </a:r>
          </a:p>
        </p:txBody>
      </p:sp>
      <p:sp>
        <p:nvSpPr>
          <p:cNvPr id="10" name="Text Placeholder 7"/>
          <p:cNvSpPr>
            <a:spLocks noGrp="1"/>
          </p:cNvSpPr>
          <p:nvPr>
            <p:ph type="body" sz="quarter" idx="11" hasCustomPrompt="1"/>
          </p:nvPr>
        </p:nvSpPr>
        <p:spPr>
          <a:xfrm>
            <a:off x="900000" y="1655997"/>
            <a:ext cx="10440000" cy="540000"/>
          </a:xfrm>
          <a:prstGeom prst="rect">
            <a:avLst/>
          </a:prstGeom>
        </p:spPr>
        <p:txBody>
          <a:bodyPr lIns="0" bIns="0" numCol="1">
            <a:normAutofit/>
          </a:bodyPr>
          <a:lstStyle>
            <a:lvl1pPr marL="0" indent="0">
              <a:lnSpc>
                <a:spcPct val="130000"/>
              </a:lnSpc>
              <a:buFontTx/>
              <a:buNone/>
              <a:defRPr sz="2200" baseline="0">
                <a:solidFill>
                  <a:schemeClr val="tx1"/>
                </a:solidFill>
              </a:defRPr>
            </a:lvl1pPr>
            <a:lvl2pPr>
              <a:defRPr sz="2400" baseline="0">
                <a:solidFill>
                  <a:schemeClr val="bg1"/>
                </a:solidFill>
              </a:defRPr>
            </a:lvl2pPr>
          </a:lstStyle>
          <a:p>
            <a:pPr lvl="0"/>
            <a:r>
              <a:rPr lang="en-GB" dirty="0"/>
              <a:t>Click to edit heading</a:t>
            </a:r>
          </a:p>
          <a:p>
            <a:pPr lvl="0"/>
            <a:endParaRPr lang="en-GB" dirty="0"/>
          </a:p>
        </p:txBody>
      </p:sp>
    </p:spTree>
    <p:extLst>
      <p:ext uri="{BB962C8B-B14F-4D97-AF65-F5344CB8AC3E}">
        <p14:creationId xmlns:p14="http://schemas.microsoft.com/office/powerpoint/2010/main" val="3488427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748844" y="6048000"/>
            <a:ext cx="2574312" cy="360000"/>
          </a:xfrm>
          <a:prstGeom prst="rect">
            <a:avLst/>
          </a:prstGeom>
        </p:spPr>
        <p:txBody>
          <a:bodyPr lIns="0" bIns="0" anchor="b" anchorCtr="0">
            <a:noAutofit/>
          </a:bodyPr>
          <a:lstStyle>
            <a:lvl1pPr marL="0" indent="0" algn="ctr">
              <a:lnSpc>
                <a:spcPct val="130000"/>
              </a:lnSpc>
              <a:buFontTx/>
              <a:buNone/>
              <a:defRPr sz="1200" i="1" baseline="0">
                <a:solidFill>
                  <a:schemeClr val="tx1"/>
                </a:solidFill>
              </a:defRPr>
            </a:lvl1pPr>
            <a:lvl2pPr>
              <a:defRPr sz="2400" baseline="0">
                <a:solidFill>
                  <a:schemeClr val="bg1"/>
                </a:solidFill>
              </a:defRPr>
            </a:lvl2pPr>
          </a:lstStyle>
          <a:p>
            <a:pPr lvl="0"/>
            <a:r>
              <a:rPr lang="en-GB" dirty="0"/>
              <a:t>Click to edit slide content</a:t>
            </a:r>
          </a:p>
        </p:txBody>
      </p:sp>
      <p:sp>
        <p:nvSpPr>
          <p:cNvPr id="9" name="Text Placeholder 7"/>
          <p:cNvSpPr>
            <a:spLocks noGrp="1"/>
          </p:cNvSpPr>
          <p:nvPr>
            <p:ph type="body" sz="quarter" idx="10" hasCustomPrompt="1"/>
          </p:nvPr>
        </p:nvSpPr>
        <p:spPr>
          <a:xfrm>
            <a:off x="900000" y="540000"/>
            <a:ext cx="10440000" cy="900000"/>
          </a:xfrm>
          <a:prstGeom prst="rect">
            <a:avLst/>
          </a:prstGeom>
        </p:spPr>
        <p:txBody>
          <a:bodyPr lIns="0" tIns="0" rIns="0" bIns="0" anchor="b" anchorCtr="0">
            <a:normAutofit/>
          </a:bodyPr>
          <a:lstStyle>
            <a:lvl1pPr marL="0" indent="0">
              <a:lnSpc>
                <a:spcPct val="130000"/>
              </a:lnSpc>
              <a:buFontTx/>
              <a:buNone/>
              <a:defRPr sz="2800" b="0" i="0" baseline="0">
                <a:solidFill>
                  <a:schemeClr val="tx1"/>
                </a:solidFill>
              </a:defRPr>
            </a:lvl1pPr>
            <a:lvl2pPr>
              <a:defRPr sz="2400" baseline="0">
                <a:solidFill>
                  <a:schemeClr val="bg1"/>
                </a:solidFill>
              </a:defRPr>
            </a:lvl2pPr>
          </a:lstStyle>
          <a:p>
            <a:pPr lvl="0"/>
            <a:r>
              <a:rPr lang="en-GB" dirty="0"/>
              <a:t>Click to edit slide title</a:t>
            </a:r>
          </a:p>
        </p:txBody>
      </p:sp>
      <p:sp>
        <p:nvSpPr>
          <p:cNvPr id="10" name="Text Placeholder 7"/>
          <p:cNvSpPr>
            <a:spLocks noGrp="1"/>
          </p:cNvSpPr>
          <p:nvPr>
            <p:ph type="body" sz="quarter" idx="11" hasCustomPrompt="1"/>
          </p:nvPr>
        </p:nvSpPr>
        <p:spPr>
          <a:xfrm>
            <a:off x="900000" y="1656000"/>
            <a:ext cx="5112000" cy="3960000"/>
          </a:xfrm>
          <a:prstGeom prst="rect">
            <a:avLst/>
          </a:prstGeom>
        </p:spPr>
        <p:txBody>
          <a:bodyPr lIns="0" bIns="0" numCol="1">
            <a:normAutofit/>
          </a:bodyPr>
          <a:lstStyle>
            <a:lvl1pPr marL="0" indent="0">
              <a:lnSpc>
                <a:spcPct val="130000"/>
              </a:lnSpc>
              <a:buFont typeface="Arial"/>
              <a:buNone/>
              <a:defRPr sz="2000" baseline="0">
                <a:solidFill>
                  <a:schemeClr val="tx1"/>
                </a:solidFill>
              </a:defRPr>
            </a:lvl1pPr>
            <a:lvl2pPr>
              <a:defRPr sz="2400" baseline="0">
                <a:solidFill>
                  <a:schemeClr val="bg1"/>
                </a:solidFill>
              </a:defRPr>
            </a:lvl2pPr>
          </a:lstStyle>
          <a:p>
            <a:pPr lvl="0"/>
            <a:r>
              <a:rPr lang="en-GB" dirty="0"/>
              <a:t>Click to edit content</a:t>
            </a:r>
          </a:p>
          <a:p>
            <a:pPr lvl="0"/>
            <a:endParaRPr lang="en-GB" dirty="0"/>
          </a:p>
        </p:txBody>
      </p:sp>
      <p:sp>
        <p:nvSpPr>
          <p:cNvPr id="11" name="Text Placeholder 7"/>
          <p:cNvSpPr>
            <a:spLocks noGrp="1"/>
          </p:cNvSpPr>
          <p:nvPr>
            <p:ph type="body" sz="quarter" idx="14" hasCustomPrompt="1"/>
          </p:nvPr>
        </p:nvSpPr>
        <p:spPr>
          <a:xfrm>
            <a:off x="6228000" y="1656000"/>
            <a:ext cx="5112000" cy="3960000"/>
          </a:xfrm>
          <a:prstGeom prst="rect">
            <a:avLst/>
          </a:prstGeom>
        </p:spPr>
        <p:txBody>
          <a:bodyPr lIns="0" bIns="0" numCol="1">
            <a:normAutofit/>
          </a:bodyPr>
          <a:lstStyle>
            <a:lvl1pPr marL="0" indent="0">
              <a:lnSpc>
                <a:spcPct val="130000"/>
              </a:lnSpc>
              <a:buFont typeface="Arial"/>
              <a:buNone/>
              <a:defRPr sz="2000" baseline="0">
                <a:solidFill>
                  <a:schemeClr val="tx1"/>
                </a:solidFill>
              </a:defRPr>
            </a:lvl1pPr>
            <a:lvl2pPr>
              <a:defRPr sz="2400" baseline="0">
                <a:solidFill>
                  <a:schemeClr val="bg1"/>
                </a:solidFill>
              </a:defRPr>
            </a:lvl2pPr>
          </a:lstStyle>
          <a:p>
            <a:pPr lvl="0"/>
            <a:r>
              <a:rPr lang="en-GB" dirty="0"/>
              <a:t>Click to edit content</a:t>
            </a:r>
          </a:p>
          <a:p>
            <a:pPr lvl="0"/>
            <a:endParaRPr lang="en-GB" dirty="0"/>
          </a:p>
        </p:txBody>
      </p:sp>
    </p:spTree>
    <p:extLst>
      <p:ext uri="{BB962C8B-B14F-4D97-AF65-F5344CB8AC3E}">
        <p14:creationId xmlns:p14="http://schemas.microsoft.com/office/powerpoint/2010/main" val="386096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WITH HEADING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900000" y="1652962"/>
            <a:ext cx="5112000" cy="543035"/>
          </a:xfrm>
          <a:prstGeom prst="rect">
            <a:avLst/>
          </a:prstGeom>
        </p:spPr>
        <p:txBody>
          <a:bodyPr lIns="0" bIns="0" numCol="1">
            <a:normAutofit/>
          </a:bodyPr>
          <a:lstStyle>
            <a:lvl1pPr marL="0" indent="0">
              <a:lnSpc>
                <a:spcPct val="130000"/>
              </a:lnSpc>
              <a:buFontTx/>
              <a:buNone/>
              <a:defRPr sz="2200" baseline="0">
                <a:solidFill>
                  <a:schemeClr val="tx1"/>
                </a:solidFill>
              </a:defRPr>
            </a:lvl1pPr>
            <a:lvl2pPr>
              <a:defRPr sz="2400" baseline="0">
                <a:solidFill>
                  <a:schemeClr val="bg1"/>
                </a:solidFill>
              </a:defRPr>
            </a:lvl2pPr>
          </a:lstStyle>
          <a:p>
            <a:pPr lvl="0"/>
            <a:r>
              <a:rPr lang="en-GB" dirty="0"/>
              <a:t>Click to edit heading</a:t>
            </a:r>
          </a:p>
          <a:p>
            <a:pPr lvl="0"/>
            <a:endParaRPr lang="en-GB" dirty="0"/>
          </a:p>
        </p:txBody>
      </p:sp>
      <p:sp>
        <p:nvSpPr>
          <p:cNvPr id="10" name="Text Placeholder 7"/>
          <p:cNvSpPr>
            <a:spLocks noGrp="1"/>
          </p:cNvSpPr>
          <p:nvPr>
            <p:ph type="body" sz="quarter" idx="15" hasCustomPrompt="1"/>
          </p:nvPr>
        </p:nvSpPr>
        <p:spPr>
          <a:xfrm>
            <a:off x="4748844" y="6048000"/>
            <a:ext cx="2574312" cy="360000"/>
          </a:xfrm>
          <a:prstGeom prst="rect">
            <a:avLst/>
          </a:prstGeom>
        </p:spPr>
        <p:txBody>
          <a:bodyPr lIns="0" bIns="0" anchor="b" anchorCtr="0">
            <a:noAutofit/>
          </a:bodyPr>
          <a:lstStyle>
            <a:lvl1pPr marL="0" indent="0" algn="ctr">
              <a:lnSpc>
                <a:spcPct val="130000"/>
              </a:lnSpc>
              <a:buFontTx/>
              <a:buNone/>
              <a:defRPr sz="1200" i="1" baseline="0">
                <a:solidFill>
                  <a:schemeClr val="tx1"/>
                </a:solidFill>
              </a:defRPr>
            </a:lvl1pPr>
            <a:lvl2pPr>
              <a:defRPr sz="2400" baseline="0">
                <a:solidFill>
                  <a:schemeClr val="bg1"/>
                </a:solidFill>
              </a:defRPr>
            </a:lvl2pPr>
          </a:lstStyle>
          <a:p>
            <a:pPr lvl="0"/>
            <a:r>
              <a:rPr lang="en-GB" dirty="0"/>
              <a:t>Click to edit slide content</a:t>
            </a:r>
          </a:p>
        </p:txBody>
      </p:sp>
      <p:sp>
        <p:nvSpPr>
          <p:cNvPr id="11" name="Text Placeholder 7"/>
          <p:cNvSpPr>
            <a:spLocks noGrp="1"/>
          </p:cNvSpPr>
          <p:nvPr>
            <p:ph type="body" sz="quarter" idx="10" hasCustomPrompt="1"/>
          </p:nvPr>
        </p:nvSpPr>
        <p:spPr>
          <a:xfrm>
            <a:off x="900000" y="540000"/>
            <a:ext cx="10440000" cy="900000"/>
          </a:xfrm>
          <a:prstGeom prst="rect">
            <a:avLst/>
          </a:prstGeom>
        </p:spPr>
        <p:txBody>
          <a:bodyPr lIns="0" tIns="0" rIns="0" bIns="0" anchor="b" anchorCtr="0">
            <a:normAutofit/>
          </a:bodyPr>
          <a:lstStyle>
            <a:lvl1pPr marL="0" indent="0">
              <a:lnSpc>
                <a:spcPct val="130000"/>
              </a:lnSpc>
              <a:buFontTx/>
              <a:buNone/>
              <a:defRPr sz="2800" b="0" i="0" baseline="0">
                <a:solidFill>
                  <a:schemeClr val="tx1"/>
                </a:solidFill>
              </a:defRPr>
            </a:lvl1pPr>
            <a:lvl2pPr>
              <a:defRPr sz="2400" baseline="0">
                <a:solidFill>
                  <a:schemeClr val="bg1"/>
                </a:solidFill>
              </a:defRPr>
            </a:lvl2pPr>
          </a:lstStyle>
          <a:p>
            <a:pPr lvl="0"/>
            <a:r>
              <a:rPr lang="en-GB" dirty="0"/>
              <a:t>Click to edit slide title</a:t>
            </a:r>
          </a:p>
        </p:txBody>
      </p:sp>
      <p:sp>
        <p:nvSpPr>
          <p:cNvPr id="15" name="Text Placeholder 7"/>
          <p:cNvSpPr>
            <a:spLocks noGrp="1"/>
          </p:cNvSpPr>
          <p:nvPr>
            <p:ph type="body" sz="quarter" idx="16" hasCustomPrompt="1"/>
          </p:nvPr>
        </p:nvSpPr>
        <p:spPr>
          <a:xfrm>
            <a:off x="6228000" y="1652962"/>
            <a:ext cx="5112000" cy="543035"/>
          </a:xfrm>
          <a:prstGeom prst="rect">
            <a:avLst/>
          </a:prstGeom>
        </p:spPr>
        <p:txBody>
          <a:bodyPr lIns="0" bIns="0" numCol="1">
            <a:normAutofit/>
          </a:bodyPr>
          <a:lstStyle>
            <a:lvl1pPr marL="0" indent="0">
              <a:lnSpc>
                <a:spcPct val="130000"/>
              </a:lnSpc>
              <a:buFontTx/>
              <a:buNone/>
              <a:defRPr sz="2200" baseline="0">
                <a:solidFill>
                  <a:schemeClr val="tx1"/>
                </a:solidFill>
              </a:defRPr>
            </a:lvl1pPr>
            <a:lvl2pPr>
              <a:defRPr sz="2400" baseline="0">
                <a:solidFill>
                  <a:schemeClr val="bg1"/>
                </a:solidFill>
              </a:defRPr>
            </a:lvl2pPr>
          </a:lstStyle>
          <a:p>
            <a:pPr lvl="0"/>
            <a:r>
              <a:rPr lang="en-GB" dirty="0"/>
              <a:t>Click to edit heading</a:t>
            </a:r>
          </a:p>
          <a:p>
            <a:pPr lvl="0"/>
            <a:endParaRPr lang="en-GB" dirty="0"/>
          </a:p>
        </p:txBody>
      </p:sp>
      <p:sp>
        <p:nvSpPr>
          <p:cNvPr id="18" name="Text Placeholder 7"/>
          <p:cNvSpPr>
            <a:spLocks noGrp="1"/>
          </p:cNvSpPr>
          <p:nvPr>
            <p:ph type="body" sz="quarter" idx="18" hasCustomPrompt="1"/>
          </p:nvPr>
        </p:nvSpPr>
        <p:spPr>
          <a:xfrm>
            <a:off x="900000" y="2408958"/>
            <a:ext cx="5112000" cy="3207041"/>
          </a:xfrm>
          <a:prstGeom prst="rect">
            <a:avLst/>
          </a:prstGeom>
        </p:spPr>
        <p:txBody>
          <a:bodyPr lIns="0" bIns="0" numCol="1">
            <a:normAutofit/>
          </a:bodyPr>
          <a:lstStyle>
            <a:lvl1pPr marL="0" indent="0">
              <a:lnSpc>
                <a:spcPct val="130000"/>
              </a:lnSpc>
              <a:buFont typeface="Arial"/>
              <a:buNone/>
              <a:defRPr sz="2000" baseline="0">
                <a:solidFill>
                  <a:schemeClr val="tx1"/>
                </a:solidFill>
              </a:defRPr>
            </a:lvl1pPr>
            <a:lvl2pPr>
              <a:defRPr sz="2400" baseline="0">
                <a:solidFill>
                  <a:schemeClr val="bg1"/>
                </a:solidFill>
              </a:defRPr>
            </a:lvl2pPr>
          </a:lstStyle>
          <a:p>
            <a:pPr lvl="0"/>
            <a:r>
              <a:rPr lang="en-GB" dirty="0"/>
              <a:t>Click to edit content</a:t>
            </a:r>
          </a:p>
          <a:p>
            <a:pPr lvl="0"/>
            <a:endParaRPr lang="en-GB" dirty="0"/>
          </a:p>
        </p:txBody>
      </p:sp>
      <p:sp>
        <p:nvSpPr>
          <p:cNvPr id="19" name="Text Placeholder 7"/>
          <p:cNvSpPr>
            <a:spLocks noGrp="1"/>
          </p:cNvSpPr>
          <p:nvPr>
            <p:ph type="body" sz="quarter" idx="19" hasCustomPrompt="1"/>
          </p:nvPr>
        </p:nvSpPr>
        <p:spPr>
          <a:xfrm>
            <a:off x="6228000" y="2408958"/>
            <a:ext cx="5112000" cy="3207041"/>
          </a:xfrm>
          <a:prstGeom prst="rect">
            <a:avLst/>
          </a:prstGeom>
        </p:spPr>
        <p:txBody>
          <a:bodyPr lIns="0" bIns="0" numCol="1">
            <a:normAutofit/>
          </a:bodyPr>
          <a:lstStyle>
            <a:lvl1pPr marL="0" indent="0">
              <a:lnSpc>
                <a:spcPct val="130000"/>
              </a:lnSpc>
              <a:buFont typeface="Arial"/>
              <a:buNone/>
              <a:defRPr sz="2000" baseline="0">
                <a:solidFill>
                  <a:schemeClr val="tx1"/>
                </a:solidFill>
              </a:defRPr>
            </a:lvl1pPr>
            <a:lvl2pPr>
              <a:defRPr sz="2400" baseline="0">
                <a:solidFill>
                  <a:schemeClr val="bg1"/>
                </a:solidFill>
              </a:defRPr>
            </a:lvl2pPr>
          </a:lstStyle>
          <a:p>
            <a:pPr lvl="0"/>
            <a:r>
              <a:rPr lang="en-GB" dirty="0"/>
              <a:t>Click to edit content</a:t>
            </a:r>
          </a:p>
          <a:p>
            <a:pPr lvl="0"/>
            <a:endParaRPr lang="en-GB" dirty="0"/>
          </a:p>
        </p:txBody>
      </p:sp>
    </p:spTree>
    <p:extLst>
      <p:ext uri="{BB962C8B-B14F-4D97-AF65-F5344CB8AC3E}">
        <p14:creationId xmlns:p14="http://schemas.microsoft.com/office/powerpoint/2010/main" val="3167028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BULLETED COLUMNS WITH HEADING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900000" y="1652962"/>
            <a:ext cx="5112000" cy="543035"/>
          </a:xfrm>
          <a:prstGeom prst="rect">
            <a:avLst/>
          </a:prstGeom>
        </p:spPr>
        <p:txBody>
          <a:bodyPr lIns="0" bIns="0" numCol="1">
            <a:normAutofit/>
          </a:bodyPr>
          <a:lstStyle>
            <a:lvl1pPr marL="0" indent="0">
              <a:lnSpc>
                <a:spcPct val="130000"/>
              </a:lnSpc>
              <a:buFontTx/>
              <a:buNone/>
              <a:defRPr sz="2200" baseline="0">
                <a:solidFill>
                  <a:schemeClr val="tx1"/>
                </a:solidFill>
              </a:defRPr>
            </a:lvl1pPr>
            <a:lvl2pPr>
              <a:defRPr sz="2400" baseline="0">
                <a:solidFill>
                  <a:schemeClr val="bg1"/>
                </a:solidFill>
              </a:defRPr>
            </a:lvl2pPr>
          </a:lstStyle>
          <a:p>
            <a:pPr lvl="0"/>
            <a:r>
              <a:rPr lang="en-GB" dirty="0"/>
              <a:t>Click to edit heading</a:t>
            </a:r>
          </a:p>
          <a:p>
            <a:pPr lvl="0"/>
            <a:endParaRPr lang="en-GB" dirty="0"/>
          </a:p>
        </p:txBody>
      </p:sp>
      <p:sp>
        <p:nvSpPr>
          <p:cNvPr id="6" name="Text Placeholder 7"/>
          <p:cNvSpPr>
            <a:spLocks noGrp="1"/>
          </p:cNvSpPr>
          <p:nvPr>
            <p:ph type="body" sz="quarter" idx="12" hasCustomPrompt="1"/>
          </p:nvPr>
        </p:nvSpPr>
        <p:spPr>
          <a:xfrm>
            <a:off x="900000" y="2411999"/>
            <a:ext cx="5112000" cy="3204000"/>
          </a:xfrm>
          <a:prstGeom prst="rect">
            <a:avLst/>
          </a:prstGeom>
        </p:spPr>
        <p:txBody>
          <a:bodyPr lIns="0" bIns="0" numCol="1">
            <a:normAutofit/>
          </a:bodyPr>
          <a:lstStyle>
            <a:lvl1pPr marL="342900" indent="-342900">
              <a:lnSpc>
                <a:spcPct val="130000"/>
              </a:lnSpc>
              <a:buSzPct val="100000"/>
              <a:buFont typeface="Arial"/>
              <a:buChar char="•"/>
              <a:defRPr sz="1800" baseline="0">
                <a:solidFill>
                  <a:schemeClr val="tx1"/>
                </a:solidFill>
              </a:defRPr>
            </a:lvl1pPr>
            <a:lvl2pPr>
              <a:defRPr sz="2400" baseline="0">
                <a:solidFill>
                  <a:schemeClr val="bg1"/>
                </a:solidFill>
              </a:defRPr>
            </a:lvl2pPr>
          </a:lstStyle>
          <a:p>
            <a:pPr lvl="0"/>
            <a:r>
              <a:rPr lang="en-GB" dirty="0"/>
              <a:t>Click to edit content</a:t>
            </a:r>
          </a:p>
          <a:p>
            <a:pPr lvl="0"/>
            <a:endParaRPr lang="en-GB" dirty="0"/>
          </a:p>
        </p:txBody>
      </p:sp>
      <p:sp>
        <p:nvSpPr>
          <p:cNvPr id="10" name="Text Placeholder 7"/>
          <p:cNvSpPr>
            <a:spLocks noGrp="1"/>
          </p:cNvSpPr>
          <p:nvPr>
            <p:ph type="body" sz="quarter" idx="15" hasCustomPrompt="1"/>
          </p:nvPr>
        </p:nvSpPr>
        <p:spPr>
          <a:xfrm>
            <a:off x="4748844" y="6048000"/>
            <a:ext cx="2574312" cy="360000"/>
          </a:xfrm>
          <a:prstGeom prst="rect">
            <a:avLst/>
          </a:prstGeom>
        </p:spPr>
        <p:txBody>
          <a:bodyPr lIns="0" bIns="0" anchor="b" anchorCtr="0">
            <a:noAutofit/>
          </a:bodyPr>
          <a:lstStyle>
            <a:lvl1pPr marL="0" indent="0" algn="ctr">
              <a:lnSpc>
                <a:spcPct val="130000"/>
              </a:lnSpc>
              <a:buFontTx/>
              <a:buNone/>
              <a:defRPr sz="1200" i="1" baseline="0">
                <a:solidFill>
                  <a:schemeClr val="tx1"/>
                </a:solidFill>
              </a:defRPr>
            </a:lvl1pPr>
            <a:lvl2pPr>
              <a:defRPr sz="2400" baseline="0">
                <a:solidFill>
                  <a:schemeClr val="bg1"/>
                </a:solidFill>
              </a:defRPr>
            </a:lvl2pPr>
          </a:lstStyle>
          <a:p>
            <a:pPr lvl="0"/>
            <a:r>
              <a:rPr lang="en-GB" dirty="0"/>
              <a:t>Click to edit slide content</a:t>
            </a:r>
          </a:p>
        </p:txBody>
      </p:sp>
      <p:sp>
        <p:nvSpPr>
          <p:cNvPr id="11" name="Text Placeholder 7"/>
          <p:cNvSpPr>
            <a:spLocks noGrp="1"/>
          </p:cNvSpPr>
          <p:nvPr>
            <p:ph type="body" sz="quarter" idx="10" hasCustomPrompt="1"/>
          </p:nvPr>
        </p:nvSpPr>
        <p:spPr>
          <a:xfrm>
            <a:off x="900000" y="540000"/>
            <a:ext cx="10440000" cy="900000"/>
          </a:xfrm>
          <a:prstGeom prst="rect">
            <a:avLst/>
          </a:prstGeom>
        </p:spPr>
        <p:txBody>
          <a:bodyPr lIns="0" tIns="0" rIns="0" bIns="0" anchor="b" anchorCtr="0">
            <a:normAutofit/>
          </a:bodyPr>
          <a:lstStyle>
            <a:lvl1pPr marL="0" indent="0">
              <a:lnSpc>
                <a:spcPct val="130000"/>
              </a:lnSpc>
              <a:buFontTx/>
              <a:buNone/>
              <a:defRPr sz="2800" b="0" i="0" baseline="0">
                <a:solidFill>
                  <a:schemeClr val="tx1"/>
                </a:solidFill>
              </a:defRPr>
            </a:lvl1pPr>
            <a:lvl2pPr>
              <a:defRPr sz="2400" baseline="0">
                <a:solidFill>
                  <a:schemeClr val="bg1"/>
                </a:solidFill>
              </a:defRPr>
            </a:lvl2pPr>
          </a:lstStyle>
          <a:p>
            <a:pPr lvl="0"/>
            <a:r>
              <a:rPr lang="en-GB" dirty="0"/>
              <a:t>Click to edit slide title</a:t>
            </a:r>
          </a:p>
        </p:txBody>
      </p:sp>
      <p:sp>
        <p:nvSpPr>
          <p:cNvPr id="15" name="Text Placeholder 7"/>
          <p:cNvSpPr>
            <a:spLocks noGrp="1"/>
          </p:cNvSpPr>
          <p:nvPr>
            <p:ph type="body" sz="quarter" idx="16" hasCustomPrompt="1"/>
          </p:nvPr>
        </p:nvSpPr>
        <p:spPr>
          <a:xfrm>
            <a:off x="6228000" y="1652962"/>
            <a:ext cx="5112000" cy="543035"/>
          </a:xfrm>
          <a:prstGeom prst="rect">
            <a:avLst/>
          </a:prstGeom>
        </p:spPr>
        <p:txBody>
          <a:bodyPr lIns="0" bIns="0" numCol="1">
            <a:normAutofit/>
          </a:bodyPr>
          <a:lstStyle>
            <a:lvl1pPr marL="0" indent="0">
              <a:lnSpc>
                <a:spcPct val="130000"/>
              </a:lnSpc>
              <a:buFontTx/>
              <a:buNone/>
              <a:defRPr sz="2200" baseline="0">
                <a:solidFill>
                  <a:schemeClr val="tx1"/>
                </a:solidFill>
              </a:defRPr>
            </a:lvl1pPr>
            <a:lvl2pPr>
              <a:defRPr sz="2400" baseline="0">
                <a:solidFill>
                  <a:schemeClr val="bg1"/>
                </a:solidFill>
              </a:defRPr>
            </a:lvl2pPr>
          </a:lstStyle>
          <a:p>
            <a:pPr lvl="0"/>
            <a:r>
              <a:rPr lang="en-GB" dirty="0"/>
              <a:t>Click to edit heading</a:t>
            </a:r>
          </a:p>
          <a:p>
            <a:pPr lvl="0"/>
            <a:endParaRPr lang="en-GB" dirty="0"/>
          </a:p>
        </p:txBody>
      </p:sp>
      <p:sp>
        <p:nvSpPr>
          <p:cNvPr id="17" name="Text Placeholder 7"/>
          <p:cNvSpPr>
            <a:spLocks noGrp="1"/>
          </p:cNvSpPr>
          <p:nvPr>
            <p:ph type="body" sz="quarter" idx="17" hasCustomPrompt="1"/>
          </p:nvPr>
        </p:nvSpPr>
        <p:spPr>
          <a:xfrm>
            <a:off x="6228000" y="2408959"/>
            <a:ext cx="5112000" cy="3204000"/>
          </a:xfrm>
          <a:prstGeom prst="rect">
            <a:avLst/>
          </a:prstGeom>
        </p:spPr>
        <p:txBody>
          <a:bodyPr lIns="0" bIns="0" numCol="1">
            <a:normAutofit/>
          </a:bodyPr>
          <a:lstStyle>
            <a:lvl1pPr marL="342900" indent="-342900">
              <a:lnSpc>
                <a:spcPct val="130000"/>
              </a:lnSpc>
              <a:buSzPct val="100000"/>
              <a:buFont typeface="Arial"/>
              <a:buChar char="•"/>
              <a:defRPr sz="1800" baseline="0">
                <a:solidFill>
                  <a:schemeClr val="tx1"/>
                </a:solidFill>
              </a:defRPr>
            </a:lvl1pPr>
            <a:lvl2pPr>
              <a:defRPr sz="2400" baseline="0">
                <a:solidFill>
                  <a:schemeClr val="bg1"/>
                </a:solidFill>
              </a:defRPr>
            </a:lvl2pPr>
          </a:lstStyle>
          <a:p>
            <a:pPr lvl="0"/>
            <a:r>
              <a:rPr lang="en-GB" dirty="0"/>
              <a:t>Click to edit content</a:t>
            </a:r>
          </a:p>
          <a:p>
            <a:pPr lvl="0"/>
            <a:endParaRPr lang="en-GB"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NUMBERED COLUMNS WITH HEADING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900000" y="1652962"/>
            <a:ext cx="5112000" cy="543035"/>
          </a:xfrm>
          <a:prstGeom prst="rect">
            <a:avLst/>
          </a:prstGeom>
        </p:spPr>
        <p:txBody>
          <a:bodyPr lIns="0" bIns="0" numCol="1">
            <a:normAutofit/>
          </a:bodyPr>
          <a:lstStyle>
            <a:lvl1pPr marL="0" indent="0">
              <a:lnSpc>
                <a:spcPct val="130000"/>
              </a:lnSpc>
              <a:buFontTx/>
              <a:buNone/>
              <a:defRPr sz="2200" baseline="0">
                <a:solidFill>
                  <a:schemeClr val="tx1"/>
                </a:solidFill>
              </a:defRPr>
            </a:lvl1pPr>
            <a:lvl2pPr>
              <a:defRPr sz="2400" baseline="0">
                <a:solidFill>
                  <a:schemeClr val="bg1"/>
                </a:solidFill>
              </a:defRPr>
            </a:lvl2pPr>
          </a:lstStyle>
          <a:p>
            <a:pPr lvl="0"/>
            <a:r>
              <a:rPr lang="en-GB" dirty="0"/>
              <a:t>Click to edit heading</a:t>
            </a:r>
          </a:p>
          <a:p>
            <a:pPr lvl="0"/>
            <a:endParaRPr lang="en-GB" dirty="0"/>
          </a:p>
        </p:txBody>
      </p:sp>
      <p:sp>
        <p:nvSpPr>
          <p:cNvPr id="6" name="Text Placeholder 7"/>
          <p:cNvSpPr>
            <a:spLocks noGrp="1"/>
          </p:cNvSpPr>
          <p:nvPr>
            <p:ph type="body" sz="quarter" idx="12" hasCustomPrompt="1"/>
          </p:nvPr>
        </p:nvSpPr>
        <p:spPr>
          <a:xfrm>
            <a:off x="900000" y="2411999"/>
            <a:ext cx="5112000" cy="3204000"/>
          </a:xfrm>
          <a:prstGeom prst="rect">
            <a:avLst/>
          </a:prstGeom>
        </p:spPr>
        <p:txBody>
          <a:bodyPr lIns="0" bIns="0" numCol="1">
            <a:normAutofit/>
          </a:bodyPr>
          <a:lstStyle>
            <a:lvl1pPr marL="342900" indent="-342900">
              <a:lnSpc>
                <a:spcPct val="130000"/>
              </a:lnSpc>
              <a:buSzPct val="100000"/>
              <a:buFont typeface="+mj-lt"/>
              <a:buAutoNum type="arabicPeriod"/>
              <a:defRPr sz="1800" baseline="0">
                <a:solidFill>
                  <a:schemeClr val="tx1"/>
                </a:solidFill>
              </a:defRPr>
            </a:lvl1pPr>
            <a:lvl2pPr>
              <a:defRPr sz="2400" baseline="0">
                <a:solidFill>
                  <a:schemeClr val="bg1"/>
                </a:solidFill>
              </a:defRPr>
            </a:lvl2pPr>
          </a:lstStyle>
          <a:p>
            <a:pPr lvl="0"/>
            <a:r>
              <a:rPr lang="en-GB" dirty="0"/>
              <a:t>Click to edit content</a:t>
            </a:r>
          </a:p>
          <a:p>
            <a:pPr lvl="0"/>
            <a:endParaRPr lang="en-GB" dirty="0"/>
          </a:p>
        </p:txBody>
      </p:sp>
      <p:sp>
        <p:nvSpPr>
          <p:cNvPr id="10" name="Text Placeholder 7"/>
          <p:cNvSpPr>
            <a:spLocks noGrp="1"/>
          </p:cNvSpPr>
          <p:nvPr>
            <p:ph type="body" sz="quarter" idx="15" hasCustomPrompt="1"/>
          </p:nvPr>
        </p:nvSpPr>
        <p:spPr>
          <a:xfrm>
            <a:off x="4748844" y="6048000"/>
            <a:ext cx="2574312" cy="360000"/>
          </a:xfrm>
          <a:prstGeom prst="rect">
            <a:avLst/>
          </a:prstGeom>
        </p:spPr>
        <p:txBody>
          <a:bodyPr lIns="0" bIns="0" anchor="b" anchorCtr="0">
            <a:noAutofit/>
          </a:bodyPr>
          <a:lstStyle>
            <a:lvl1pPr marL="0" indent="0" algn="ctr">
              <a:lnSpc>
                <a:spcPct val="130000"/>
              </a:lnSpc>
              <a:buFontTx/>
              <a:buNone/>
              <a:defRPr sz="1200" i="1" baseline="0">
                <a:solidFill>
                  <a:schemeClr val="tx1"/>
                </a:solidFill>
              </a:defRPr>
            </a:lvl1pPr>
            <a:lvl2pPr>
              <a:defRPr sz="2400" baseline="0">
                <a:solidFill>
                  <a:schemeClr val="bg1"/>
                </a:solidFill>
              </a:defRPr>
            </a:lvl2pPr>
          </a:lstStyle>
          <a:p>
            <a:pPr lvl="0"/>
            <a:r>
              <a:rPr lang="en-GB" dirty="0"/>
              <a:t>Click to edit slide content</a:t>
            </a:r>
          </a:p>
        </p:txBody>
      </p:sp>
      <p:sp>
        <p:nvSpPr>
          <p:cNvPr id="11" name="Text Placeholder 7"/>
          <p:cNvSpPr>
            <a:spLocks noGrp="1"/>
          </p:cNvSpPr>
          <p:nvPr>
            <p:ph type="body" sz="quarter" idx="10" hasCustomPrompt="1"/>
          </p:nvPr>
        </p:nvSpPr>
        <p:spPr>
          <a:xfrm>
            <a:off x="900000" y="540000"/>
            <a:ext cx="10440000" cy="900000"/>
          </a:xfrm>
          <a:prstGeom prst="rect">
            <a:avLst/>
          </a:prstGeom>
        </p:spPr>
        <p:txBody>
          <a:bodyPr lIns="0" tIns="0" rIns="0" bIns="0" anchor="b" anchorCtr="0">
            <a:normAutofit/>
          </a:bodyPr>
          <a:lstStyle>
            <a:lvl1pPr marL="0" indent="0">
              <a:lnSpc>
                <a:spcPct val="130000"/>
              </a:lnSpc>
              <a:buFontTx/>
              <a:buNone/>
              <a:defRPr sz="2800" b="0" i="0" baseline="0">
                <a:solidFill>
                  <a:schemeClr val="tx1"/>
                </a:solidFill>
              </a:defRPr>
            </a:lvl1pPr>
            <a:lvl2pPr>
              <a:defRPr sz="2400" baseline="0">
                <a:solidFill>
                  <a:schemeClr val="bg1"/>
                </a:solidFill>
              </a:defRPr>
            </a:lvl2pPr>
          </a:lstStyle>
          <a:p>
            <a:pPr lvl="0"/>
            <a:r>
              <a:rPr lang="en-GB" dirty="0"/>
              <a:t>Click to edit slide title</a:t>
            </a:r>
          </a:p>
        </p:txBody>
      </p:sp>
      <p:sp>
        <p:nvSpPr>
          <p:cNvPr id="15" name="Text Placeholder 7"/>
          <p:cNvSpPr>
            <a:spLocks noGrp="1"/>
          </p:cNvSpPr>
          <p:nvPr>
            <p:ph type="body" sz="quarter" idx="16" hasCustomPrompt="1"/>
          </p:nvPr>
        </p:nvSpPr>
        <p:spPr>
          <a:xfrm>
            <a:off x="6228000" y="1652962"/>
            <a:ext cx="5112000" cy="543035"/>
          </a:xfrm>
          <a:prstGeom prst="rect">
            <a:avLst/>
          </a:prstGeom>
        </p:spPr>
        <p:txBody>
          <a:bodyPr lIns="0" bIns="0" numCol="1">
            <a:normAutofit/>
          </a:bodyPr>
          <a:lstStyle>
            <a:lvl1pPr marL="0" indent="0">
              <a:lnSpc>
                <a:spcPct val="130000"/>
              </a:lnSpc>
              <a:buFontTx/>
              <a:buNone/>
              <a:defRPr sz="2200" baseline="0">
                <a:solidFill>
                  <a:schemeClr val="tx1"/>
                </a:solidFill>
              </a:defRPr>
            </a:lvl1pPr>
            <a:lvl2pPr>
              <a:defRPr sz="2400" baseline="0">
                <a:solidFill>
                  <a:schemeClr val="bg1"/>
                </a:solidFill>
              </a:defRPr>
            </a:lvl2pPr>
          </a:lstStyle>
          <a:p>
            <a:pPr lvl="0"/>
            <a:r>
              <a:rPr lang="en-GB" dirty="0"/>
              <a:t>Click to edit heading</a:t>
            </a:r>
          </a:p>
          <a:p>
            <a:pPr lvl="0"/>
            <a:endParaRPr lang="en-GB" dirty="0"/>
          </a:p>
        </p:txBody>
      </p:sp>
      <p:sp>
        <p:nvSpPr>
          <p:cNvPr id="17" name="Text Placeholder 7"/>
          <p:cNvSpPr>
            <a:spLocks noGrp="1"/>
          </p:cNvSpPr>
          <p:nvPr>
            <p:ph type="body" sz="quarter" idx="17" hasCustomPrompt="1"/>
          </p:nvPr>
        </p:nvSpPr>
        <p:spPr>
          <a:xfrm>
            <a:off x="6228000" y="2408959"/>
            <a:ext cx="5112000" cy="3204000"/>
          </a:xfrm>
          <a:prstGeom prst="rect">
            <a:avLst/>
          </a:prstGeom>
        </p:spPr>
        <p:txBody>
          <a:bodyPr lIns="0" bIns="0" numCol="1">
            <a:normAutofit/>
          </a:bodyPr>
          <a:lstStyle>
            <a:lvl1pPr marL="342900" indent="-342900">
              <a:lnSpc>
                <a:spcPct val="130000"/>
              </a:lnSpc>
              <a:buSzPct val="100000"/>
              <a:buFont typeface="+mj-lt"/>
              <a:buAutoNum type="arabicPeriod"/>
              <a:defRPr sz="1800" baseline="0">
                <a:solidFill>
                  <a:schemeClr val="tx1"/>
                </a:solidFill>
              </a:defRPr>
            </a:lvl1pPr>
            <a:lvl2pPr>
              <a:defRPr sz="2400" baseline="0">
                <a:solidFill>
                  <a:schemeClr val="bg1"/>
                </a:solidFill>
              </a:defRPr>
            </a:lvl2pPr>
          </a:lstStyle>
          <a:p>
            <a:pPr lvl="0"/>
            <a:r>
              <a:rPr lang="en-GB" dirty="0"/>
              <a:t>Click to edit content</a:t>
            </a:r>
          </a:p>
          <a:p>
            <a:pPr lvl="0"/>
            <a:endParaRPr lang="en-GB"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 - WHITE BACKGROUND">
    <p:bg>
      <p:bgPr>
        <a:solidFill>
          <a:schemeClr val="bg1"/>
        </a:solidFill>
        <a:effectLst/>
      </p:bgPr>
    </p:bg>
    <p:spTree>
      <p:nvGrpSpPr>
        <p:cNvPr id="1" name=""/>
        <p:cNvGrpSpPr/>
        <p:nvPr/>
      </p:nvGrpSpPr>
      <p:grpSpPr>
        <a:xfrm>
          <a:off x="0" y="0"/>
          <a:ext cx="0" cy="0"/>
          <a:chOff x="0" y="0"/>
          <a:chExt cx="0" cy="0"/>
        </a:xfrm>
      </p:grpSpPr>
      <p:sp>
        <p:nvSpPr>
          <p:cNvPr id="2" name="Text Placeholder 7"/>
          <p:cNvSpPr>
            <a:spLocks noGrp="1"/>
          </p:cNvSpPr>
          <p:nvPr>
            <p:ph type="body" sz="quarter" idx="10" hasCustomPrompt="1"/>
          </p:nvPr>
        </p:nvSpPr>
        <p:spPr>
          <a:xfrm>
            <a:off x="900000" y="540000"/>
            <a:ext cx="10440000" cy="900000"/>
          </a:xfrm>
          <a:prstGeom prst="rect">
            <a:avLst/>
          </a:prstGeom>
        </p:spPr>
        <p:txBody>
          <a:bodyPr lIns="0" tIns="0" rIns="0" bIns="0" anchor="b" anchorCtr="0">
            <a:normAutofit/>
          </a:bodyPr>
          <a:lstStyle>
            <a:lvl1pPr marL="0" indent="0">
              <a:lnSpc>
                <a:spcPct val="130000"/>
              </a:lnSpc>
              <a:buFontTx/>
              <a:buNone/>
              <a:defRPr sz="2800" b="0" i="0" baseline="0">
                <a:solidFill>
                  <a:schemeClr val="tx1"/>
                </a:solidFill>
              </a:defRPr>
            </a:lvl1pPr>
            <a:lvl2pPr>
              <a:defRPr sz="2400" baseline="0">
                <a:solidFill>
                  <a:schemeClr val="bg1"/>
                </a:solidFill>
              </a:defRPr>
            </a:lvl2pPr>
          </a:lstStyle>
          <a:p>
            <a:pPr lvl="0"/>
            <a:r>
              <a:rPr lang="en-GB" dirty="0"/>
              <a:t>Video – white background</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 BLACK BACKGROUND">
    <p:bg>
      <p:bgPr>
        <a:solidFill>
          <a:schemeClr val="tx1"/>
        </a:solidFill>
        <a:effectLst/>
      </p:bgPr>
    </p:bg>
    <p:spTree>
      <p:nvGrpSpPr>
        <p:cNvPr id="1" name=""/>
        <p:cNvGrpSpPr/>
        <p:nvPr/>
      </p:nvGrpSpPr>
      <p:grpSpPr>
        <a:xfrm>
          <a:off x="0" y="0"/>
          <a:ext cx="0" cy="0"/>
          <a:chOff x="0" y="0"/>
          <a:chExt cx="0" cy="0"/>
        </a:xfrm>
      </p:grpSpPr>
      <p:sp>
        <p:nvSpPr>
          <p:cNvPr id="2" name="Text Placeholder 7"/>
          <p:cNvSpPr>
            <a:spLocks noGrp="1"/>
          </p:cNvSpPr>
          <p:nvPr>
            <p:ph type="body" sz="quarter" idx="10" hasCustomPrompt="1"/>
          </p:nvPr>
        </p:nvSpPr>
        <p:spPr>
          <a:xfrm>
            <a:off x="900000" y="540000"/>
            <a:ext cx="10440000" cy="900000"/>
          </a:xfrm>
          <a:prstGeom prst="rect">
            <a:avLst/>
          </a:prstGeom>
        </p:spPr>
        <p:txBody>
          <a:bodyPr lIns="0" tIns="0" rIns="0" bIns="0" anchor="b" anchorCtr="0">
            <a:normAutofit/>
          </a:bodyPr>
          <a:lstStyle>
            <a:lvl1pPr marL="0" indent="0">
              <a:lnSpc>
                <a:spcPct val="130000"/>
              </a:lnSpc>
              <a:buFontTx/>
              <a:buNone/>
              <a:defRPr sz="2800" b="0" i="0" baseline="0">
                <a:solidFill>
                  <a:schemeClr val="bg1"/>
                </a:solidFill>
              </a:defRPr>
            </a:lvl1pPr>
            <a:lvl2pPr>
              <a:defRPr sz="2400" baseline="0">
                <a:solidFill>
                  <a:schemeClr val="bg1"/>
                </a:solidFill>
              </a:defRPr>
            </a:lvl2pPr>
          </a:lstStyle>
          <a:p>
            <a:pPr lvl="0"/>
            <a:r>
              <a:rPr lang="en-GB" dirty="0"/>
              <a:t>Video – black background</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INTRO -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4748844" y="6048000"/>
            <a:ext cx="2574312" cy="360000"/>
          </a:xfrm>
          <a:prstGeom prst="rect">
            <a:avLst/>
          </a:prstGeom>
        </p:spPr>
        <p:txBody>
          <a:bodyPr lIns="0" bIns="0" anchor="b" anchorCtr="0">
            <a:noAutofit/>
          </a:bodyPr>
          <a:lstStyle>
            <a:lvl1pPr marL="0" indent="0" algn="ctr">
              <a:lnSpc>
                <a:spcPct val="130000"/>
              </a:lnSpc>
              <a:buFontTx/>
              <a:buNone/>
              <a:defRPr sz="1200" i="1" baseline="0">
                <a:solidFill>
                  <a:schemeClr val="bg1"/>
                </a:solidFill>
              </a:defRPr>
            </a:lvl1pPr>
            <a:lvl2pPr>
              <a:defRPr sz="2400" baseline="0">
                <a:solidFill>
                  <a:schemeClr val="bg1"/>
                </a:solidFill>
              </a:defRPr>
            </a:lvl2pPr>
          </a:lstStyle>
          <a:p>
            <a:pPr lvl="0"/>
            <a:r>
              <a:rPr lang="en-GB" dirty="0"/>
              <a:t>Click to edit slide content</a:t>
            </a:r>
          </a:p>
        </p:txBody>
      </p:sp>
      <p:sp>
        <p:nvSpPr>
          <p:cNvPr id="10" name="Text Placeholder 7"/>
          <p:cNvSpPr>
            <a:spLocks noGrp="1"/>
          </p:cNvSpPr>
          <p:nvPr>
            <p:ph type="body" sz="quarter" idx="10" hasCustomPrompt="1"/>
          </p:nvPr>
        </p:nvSpPr>
        <p:spPr>
          <a:xfrm>
            <a:off x="900000" y="1440000"/>
            <a:ext cx="10440000" cy="1440000"/>
          </a:xfrm>
          <a:prstGeom prst="rect">
            <a:avLst/>
          </a:prstGeom>
        </p:spPr>
        <p:txBody>
          <a:bodyPr lIns="0" tIns="0" rIns="0" bIns="0" anchor="b" anchorCtr="0">
            <a:normAutofit/>
          </a:bodyPr>
          <a:lstStyle>
            <a:lvl1pPr marL="0" indent="0">
              <a:lnSpc>
                <a:spcPct val="130000"/>
              </a:lnSpc>
              <a:buFontTx/>
              <a:buNone/>
              <a:defRPr sz="3200" b="1" i="0" baseline="0">
                <a:solidFill>
                  <a:schemeClr val="bg1"/>
                </a:solidFill>
              </a:defRPr>
            </a:lvl1pPr>
            <a:lvl2pPr>
              <a:defRPr sz="2400" baseline="0">
                <a:solidFill>
                  <a:schemeClr val="bg1"/>
                </a:solidFill>
              </a:defRPr>
            </a:lvl2pPr>
          </a:lstStyle>
          <a:p>
            <a:pPr lvl="0"/>
            <a:r>
              <a:rPr lang="en-GB" dirty="0"/>
              <a:t>Click to edit section title</a:t>
            </a:r>
          </a:p>
        </p:txBody>
      </p:sp>
      <p:sp>
        <p:nvSpPr>
          <p:cNvPr id="11" name="Text Placeholder 7"/>
          <p:cNvSpPr>
            <a:spLocks noGrp="1"/>
          </p:cNvSpPr>
          <p:nvPr>
            <p:ph type="body" sz="quarter" idx="11" hasCustomPrompt="1"/>
          </p:nvPr>
        </p:nvSpPr>
        <p:spPr>
          <a:xfrm>
            <a:off x="900000" y="3239998"/>
            <a:ext cx="10440000" cy="2160000"/>
          </a:xfrm>
          <a:prstGeom prst="rect">
            <a:avLst/>
          </a:prstGeom>
        </p:spPr>
        <p:txBody>
          <a:bodyPr lIns="0" bIns="0">
            <a:normAutofit/>
          </a:bodyPr>
          <a:lstStyle>
            <a:lvl1pPr marL="0" indent="0">
              <a:lnSpc>
                <a:spcPct val="130000"/>
              </a:lnSpc>
              <a:buFontTx/>
              <a:buNone/>
              <a:defRPr sz="2400" baseline="0">
                <a:solidFill>
                  <a:schemeClr val="bg1"/>
                </a:solidFill>
              </a:defRPr>
            </a:lvl1pPr>
            <a:lvl2pPr>
              <a:defRPr sz="2400" baseline="0">
                <a:solidFill>
                  <a:schemeClr val="bg1"/>
                </a:solidFill>
              </a:defRPr>
            </a:lvl2pPr>
          </a:lstStyle>
          <a:p>
            <a:pPr lvl="0"/>
            <a:r>
              <a:rPr lang="en-GB" dirty="0"/>
              <a:t>Click to edit sub-heading</a:t>
            </a:r>
          </a:p>
        </p:txBody>
      </p:sp>
    </p:spTree>
    <p:extLst>
      <p:ext uri="{BB962C8B-B14F-4D97-AF65-F5344CB8AC3E}">
        <p14:creationId xmlns:p14="http://schemas.microsoft.com/office/powerpoint/2010/main" val="1770495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INTRO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4748844" y="6048000"/>
            <a:ext cx="2574312" cy="360000"/>
          </a:xfrm>
          <a:prstGeom prst="rect">
            <a:avLst/>
          </a:prstGeom>
        </p:spPr>
        <p:txBody>
          <a:bodyPr lIns="0" bIns="0" anchor="b" anchorCtr="0">
            <a:noAutofit/>
          </a:bodyPr>
          <a:lstStyle>
            <a:lvl1pPr marL="0" indent="0" algn="ctr">
              <a:lnSpc>
                <a:spcPct val="130000"/>
              </a:lnSpc>
              <a:buFontTx/>
              <a:buNone/>
              <a:defRPr sz="1200" i="1" baseline="0">
                <a:solidFill>
                  <a:schemeClr val="bg1"/>
                </a:solidFill>
              </a:defRPr>
            </a:lvl1pPr>
            <a:lvl2pPr>
              <a:defRPr sz="2400" baseline="0">
                <a:solidFill>
                  <a:schemeClr val="bg1"/>
                </a:solidFill>
              </a:defRPr>
            </a:lvl2pPr>
          </a:lstStyle>
          <a:p>
            <a:pPr lvl="0"/>
            <a:r>
              <a:rPr lang="en-GB" dirty="0"/>
              <a:t>Click to edit slide content</a:t>
            </a:r>
          </a:p>
        </p:txBody>
      </p:sp>
      <p:sp>
        <p:nvSpPr>
          <p:cNvPr id="6" name="Text Placeholder 7"/>
          <p:cNvSpPr>
            <a:spLocks noGrp="1"/>
          </p:cNvSpPr>
          <p:nvPr>
            <p:ph type="body" sz="quarter" idx="10" hasCustomPrompt="1"/>
          </p:nvPr>
        </p:nvSpPr>
        <p:spPr>
          <a:xfrm>
            <a:off x="900000" y="1440000"/>
            <a:ext cx="10440000" cy="1440000"/>
          </a:xfrm>
          <a:prstGeom prst="rect">
            <a:avLst/>
          </a:prstGeom>
        </p:spPr>
        <p:txBody>
          <a:bodyPr lIns="0" tIns="0" rIns="0" bIns="0" anchor="b" anchorCtr="0">
            <a:normAutofit/>
          </a:bodyPr>
          <a:lstStyle>
            <a:lvl1pPr marL="0" indent="0">
              <a:lnSpc>
                <a:spcPct val="130000"/>
              </a:lnSpc>
              <a:buFontTx/>
              <a:buNone/>
              <a:defRPr sz="3200" b="1" i="0" baseline="0">
                <a:solidFill>
                  <a:schemeClr val="bg1"/>
                </a:solidFill>
              </a:defRPr>
            </a:lvl1pPr>
            <a:lvl2pPr>
              <a:defRPr sz="2400" baseline="0">
                <a:solidFill>
                  <a:schemeClr val="bg1"/>
                </a:solidFill>
              </a:defRPr>
            </a:lvl2pPr>
          </a:lstStyle>
          <a:p>
            <a:pPr lvl="0"/>
            <a:r>
              <a:rPr lang="en-GB" dirty="0"/>
              <a:t>Click to edit section title</a:t>
            </a:r>
          </a:p>
        </p:txBody>
      </p:sp>
      <p:sp>
        <p:nvSpPr>
          <p:cNvPr id="7" name="Text Placeholder 7"/>
          <p:cNvSpPr>
            <a:spLocks noGrp="1"/>
          </p:cNvSpPr>
          <p:nvPr>
            <p:ph type="body" sz="quarter" idx="11" hasCustomPrompt="1"/>
          </p:nvPr>
        </p:nvSpPr>
        <p:spPr>
          <a:xfrm>
            <a:off x="900000" y="3239998"/>
            <a:ext cx="10440000" cy="2160000"/>
          </a:xfrm>
          <a:prstGeom prst="rect">
            <a:avLst/>
          </a:prstGeom>
        </p:spPr>
        <p:txBody>
          <a:bodyPr lIns="0" bIns="0">
            <a:normAutofit/>
          </a:bodyPr>
          <a:lstStyle>
            <a:lvl1pPr marL="0" indent="0">
              <a:lnSpc>
                <a:spcPct val="130000"/>
              </a:lnSpc>
              <a:buFontTx/>
              <a:buNone/>
              <a:defRPr sz="2400" baseline="0">
                <a:solidFill>
                  <a:schemeClr val="bg1"/>
                </a:solidFill>
              </a:defRPr>
            </a:lvl1pPr>
            <a:lvl2pPr>
              <a:defRPr sz="2400" baseline="0">
                <a:solidFill>
                  <a:schemeClr val="bg1"/>
                </a:solidFill>
              </a:defRPr>
            </a:lvl2pPr>
          </a:lstStyle>
          <a:p>
            <a:pPr lvl="0"/>
            <a:r>
              <a:rPr lang="en-GB" dirty="0"/>
              <a:t>Click to edit sub-heading</a:t>
            </a:r>
          </a:p>
        </p:txBody>
      </p:sp>
    </p:spTree>
    <p:extLst>
      <p:ext uri="{BB962C8B-B14F-4D97-AF65-F5344CB8AC3E}">
        <p14:creationId xmlns:p14="http://schemas.microsoft.com/office/powerpoint/2010/main" val="91955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SAT LOGO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029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INTRO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900000" y="1440000"/>
            <a:ext cx="10440000" cy="1440000"/>
          </a:xfrm>
          <a:prstGeom prst="rect">
            <a:avLst/>
          </a:prstGeom>
        </p:spPr>
        <p:txBody>
          <a:bodyPr lIns="0" tIns="0" rIns="0" bIns="0" anchor="b" anchorCtr="0">
            <a:normAutofit/>
          </a:bodyPr>
          <a:lstStyle>
            <a:lvl1pPr marL="0" indent="0">
              <a:lnSpc>
                <a:spcPct val="130000"/>
              </a:lnSpc>
              <a:buFontTx/>
              <a:buNone/>
              <a:defRPr sz="3200" b="1" i="0" baseline="0">
                <a:solidFill>
                  <a:schemeClr val="bg1"/>
                </a:solidFill>
              </a:defRPr>
            </a:lvl1pPr>
            <a:lvl2pPr>
              <a:defRPr sz="2400" baseline="0">
                <a:solidFill>
                  <a:schemeClr val="bg1"/>
                </a:solidFill>
              </a:defRPr>
            </a:lvl2pPr>
          </a:lstStyle>
          <a:p>
            <a:pPr lvl="0"/>
            <a:r>
              <a:rPr lang="en-GB" dirty="0"/>
              <a:t>Click to edit section title</a:t>
            </a:r>
          </a:p>
        </p:txBody>
      </p:sp>
      <p:sp>
        <p:nvSpPr>
          <p:cNvPr id="9" name="Text Placeholder 7"/>
          <p:cNvSpPr>
            <a:spLocks noGrp="1"/>
          </p:cNvSpPr>
          <p:nvPr>
            <p:ph type="body" sz="quarter" idx="11" hasCustomPrompt="1"/>
          </p:nvPr>
        </p:nvSpPr>
        <p:spPr>
          <a:xfrm>
            <a:off x="900000" y="3239998"/>
            <a:ext cx="10440000" cy="2160000"/>
          </a:xfrm>
          <a:prstGeom prst="rect">
            <a:avLst/>
          </a:prstGeom>
        </p:spPr>
        <p:txBody>
          <a:bodyPr lIns="0" bIns="0">
            <a:normAutofit/>
          </a:bodyPr>
          <a:lstStyle>
            <a:lvl1pPr marL="0" indent="0">
              <a:lnSpc>
                <a:spcPct val="130000"/>
              </a:lnSpc>
              <a:buFontTx/>
              <a:buNone/>
              <a:defRPr sz="2400" baseline="0">
                <a:solidFill>
                  <a:schemeClr val="bg1"/>
                </a:solidFill>
              </a:defRPr>
            </a:lvl1pPr>
            <a:lvl2pPr>
              <a:defRPr sz="2400" baseline="0">
                <a:solidFill>
                  <a:schemeClr val="bg1"/>
                </a:solidFill>
              </a:defRPr>
            </a:lvl2pPr>
          </a:lstStyle>
          <a:p>
            <a:pPr lvl="0"/>
            <a:r>
              <a:rPr lang="en-GB" dirty="0"/>
              <a:t>Click to edit sub-heading</a:t>
            </a:r>
          </a:p>
        </p:txBody>
      </p:sp>
      <p:sp>
        <p:nvSpPr>
          <p:cNvPr id="5" name="Text Placeholder 7"/>
          <p:cNvSpPr>
            <a:spLocks noGrp="1"/>
          </p:cNvSpPr>
          <p:nvPr>
            <p:ph type="body" sz="quarter" idx="12" hasCustomPrompt="1"/>
          </p:nvPr>
        </p:nvSpPr>
        <p:spPr>
          <a:xfrm>
            <a:off x="4748844" y="6048000"/>
            <a:ext cx="2574312" cy="360000"/>
          </a:xfrm>
          <a:prstGeom prst="rect">
            <a:avLst/>
          </a:prstGeom>
        </p:spPr>
        <p:txBody>
          <a:bodyPr lIns="0" bIns="0" anchor="b" anchorCtr="0">
            <a:noAutofit/>
          </a:bodyPr>
          <a:lstStyle>
            <a:lvl1pPr marL="0" indent="0" algn="ctr">
              <a:lnSpc>
                <a:spcPct val="130000"/>
              </a:lnSpc>
              <a:buFontTx/>
              <a:buNone/>
              <a:defRPr sz="1200" i="1" baseline="0">
                <a:solidFill>
                  <a:schemeClr val="bg1"/>
                </a:solidFill>
              </a:defRPr>
            </a:lvl1pPr>
            <a:lvl2pPr>
              <a:defRPr sz="2400" baseline="0">
                <a:solidFill>
                  <a:schemeClr val="bg1"/>
                </a:solidFill>
              </a:defRPr>
            </a:lvl2pPr>
          </a:lstStyle>
          <a:p>
            <a:pPr lvl="0"/>
            <a:r>
              <a:rPr lang="en-GB" dirty="0"/>
              <a:t>Click to edit slide content</a:t>
            </a:r>
          </a:p>
        </p:txBody>
      </p:sp>
    </p:spTree>
    <p:extLst>
      <p:ext uri="{BB962C8B-B14F-4D97-AF65-F5344CB8AC3E}">
        <p14:creationId xmlns:p14="http://schemas.microsoft.com/office/powerpoint/2010/main" val="919556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INTRO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4748844" y="6048000"/>
            <a:ext cx="2574312" cy="360000"/>
          </a:xfrm>
          <a:prstGeom prst="rect">
            <a:avLst/>
          </a:prstGeom>
        </p:spPr>
        <p:txBody>
          <a:bodyPr lIns="0" bIns="0" anchor="b" anchorCtr="0">
            <a:noAutofit/>
          </a:bodyPr>
          <a:lstStyle>
            <a:lvl1pPr marL="0" indent="0" algn="ctr">
              <a:lnSpc>
                <a:spcPct val="130000"/>
              </a:lnSpc>
              <a:buFontTx/>
              <a:buNone/>
              <a:defRPr sz="1200" i="1" baseline="0">
                <a:solidFill>
                  <a:schemeClr val="bg1"/>
                </a:solidFill>
              </a:defRPr>
            </a:lvl1pPr>
            <a:lvl2pPr>
              <a:defRPr sz="2400" baseline="0">
                <a:solidFill>
                  <a:schemeClr val="bg1"/>
                </a:solidFill>
              </a:defRPr>
            </a:lvl2pPr>
          </a:lstStyle>
          <a:p>
            <a:pPr lvl="0"/>
            <a:r>
              <a:rPr lang="en-GB" dirty="0"/>
              <a:t>Click to edit slide content</a:t>
            </a:r>
          </a:p>
        </p:txBody>
      </p:sp>
      <p:sp>
        <p:nvSpPr>
          <p:cNvPr id="6" name="Text Placeholder 7"/>
          <p:cNvSpPr>
            <a:spLocks noGrp="1"/>
          </p:cNvSpPr>
          <p:nvPr>
            <p:ph type="body" sz="quarter" idx="10" hasCustomPrompt="1"/>
          </p:nvPr>
        </p:nvSpPr>
        <p:spPr>
          <a:xfrm>
            <a:off x="900000" y="1440000"/>
            <a:ext cx="10440000" cy="1440000"/>
          </a:xfrm>
          <a:prstGeom prst="rect">
            <a:avLst/>
          </a:prstGeom>
        </p:spPr>
        <p:txBody>
          <a:bodyPr lIns="0" tIns="0" rIns="0" bIns="0" anchor="b" anchorCtr="0">
            <a:normAutofit/>
          </a:bodyPr>
          <a:lstStyle>
            <a:lvl1pPr marL="0" indent="0">
              <a:lnSpc>
                <a:spcPct val="130000"/>
              </a:lnSpc>
              <a:buFontTx/>
              <a:buNone/>
              <a:defRPr sz="3200" b="1" i="0" baseline="0">
                <a:solidFill>
                  <a:schemeClr val="bg1"/>
                </a:solidFill>
              </a:defRPr>
            </a:lvl1pPr>
            <a:lvl2pPr>
              <a:defRPr sz="2400" baseline="0">
                <a:solidFill>
                  <a:schemeClr val="bg1"/>
                </a:solidFill>
              </a:defRPr>
            </a:lvl2pPr>
          </a:lstStyle>
          <a:p>
            <a:pPr lvl="0"/>
            <a:r>
              <a:rPr lang="en-GB" dirty="0"/>
              <a:t>Click to edit section title</a:t>
            </a:r>
          </a:p>
        </p:txBody>
      </p:sp>
      <p:sp>
        <p:nvSpPr>
          <p:cNvPr id="7" name="Text Placeholder 7"/>
          <p:cNvSpPr>
            <a:spLocks noGrp="1"/>
          </p:cNvSpPr>
          <p:nvPr>
            <p:ph type="body" sz="quarter" idx="11" hasCustomPrompt="1"/>
          </p:nvPr>
        </p:nvSpPr>
        <p:spPr>
          <a:xfrm>
            <a:off x="900000" y="3239998"/>
            <a:ext cx="10440000" cy="2160000"/>
          </a:xfrm>
          <a:prstGeom prst="rect">
            <a:avLst/>
          </a:prstGeom>
        </p:spPr>
        <p:txBody>
          <a:bodyPr lIns="0" bIns="0">
            <a:normAutofit/>
          </a:bodyPr>
          <a:lstStyle>
            <a:lvl1pPr marL="0" indent="0">
              <a:lnSpc>
                <a:spcPct val="130000"/>
              </a:lnSpc>
              <a:buFontTx/>
              <a:buNone/>
              <a:defRPr sz="2400" baseline="0">
                <a:solidFill>
                  <a:schemeClr val="bg1"/>
                </a:solidFill>
              </a:defRPr>
            </a:lvl1pPr>
            <a:lvl2pPr>
              <a:defRPr sz="2400" baseline="0">
                <a:solidFill>
                  <a:schemeClr val="bg1"/>
                </a:solidFill>
              </a:defRPr>
            </a:lvl2pPr>
          </a:lstStyle>
          <a:p>
            <a:pPr lvl="0"/>
            <a:r>
              <a:rPr lang="en-GB" dirty="0"/>
              <a:t>Click to edit sub-heading</a:t>
            </a:r>
          </a:p>
        </p:txBody>
      </p:sp>
    </p:spTree>
    <p:extLst>
      <p:ext uri="{BB962C8B-B14F-4D97-AF65-F5344CB8AC3E}">
        <p14:creationId xmlns:p14="http://schemas.microsoft.com/office/powerpoint/2010/main" val="919556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2575" y="1168"/>
            <a:ext cx="12191999" cy="6877395"/>
          </a:xfrm>
          <a:prstGeom prst="rect">
            <a:avLst/>
          </a:prstGeom>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l="13630"/>
          <a:stretch/>
        </p:blipFill>
        <p:spPr>
          <a:xfrm>
            <a:off x="0" y="-14609"/>
            <a:ext cx="5756184" cy="6892004"/>
          </a:xfrm>
          <a:prstGeom prst="rect">
            <a:avLst/>
          </a:prstGeom>
        </p:spPr>
      </p:pic>
      <p:sp>
        <p:nvSpPr>
          <p:cNvPr id="8" name="Title 1"/>
          <p:cNvSpPr>
            <a:spLocks noGrp="1"/>
          </p:cNvSpPr>
          <p:nvPr>
            <p:ph type="ctrTitle"/>
          </p:nvPr>
        </p:nvSpPr>
        <p:spPr>
          <a:xfrm>
            <a:off x="553033" y="2341465"/>
            <a:ext cx="5567192" cy="2324755"/>
          </a:xfrm>
        </p:spPr>
        <p:txBody>
          <a:bodyPr anchor="ctr"/>
          <a:lstStyle>
            <a:lvl1pPr>
              <a:defRPr sz="2000" i="1">
                <a:solidFill>
                  <a:srgbClr val="FFFFFF"/>
                </a:solidFill>
              </a:defRPr>
            </a:lvl1pPr>
          </a:lstStyle>
          <a:p>
            <a:endParaRPr lang="en-GB" b="0"/>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66651" y="5419070"/>
            <a:ext cx="1756679" cy="847460"/>
          </a:xfrm>
          <a:prstGeom prst="rect">
            <a:avLst/>
          </a:prstGeom>
        </p:spPr>
      </p:pic>
    </p:spTree>
    <p:extLst>
      <p:ext uri="{BB962C8B-B14F-4D97-AF65-F5344CB8AC3E}">
        <p14:creationId xmlns:p14="http://schemas.microsoft.com/office/powerpoint/2010/main" val="168721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Blank - White">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918176"/>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59081" y="-60293"/>
            <a:ext cx="1756679" cy="847460"/>
          </a:xfrm>
          <a:prstGeom prst="rect">
            <a:avLst/>
          </a:prstGeom>
        </p:spPr>
      </p:pic>
    </p:spTree>
    <p:extLst>
      <p:ext uri="{BB962C8B-B14F-4D97-AF65-F5344CB8AC3E}">
        <p14:creationId xmlns:p14="http://schemas.microsoft.com/office/powerpoint/2010/main" val="96126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2" hasCustomPrompt="1"/>
          </p:nvPr>
        </p:nvSpPr>
        <p:spPr>
          <a:xfrm>
            <a:off x="4748844" y="6048000"/>
            <a:ext cx="2574312" cy="360000"/>
          </a:xfrm>
          <a:prstGeom prst="rect">
            <a:avLst/>
          </a:prstGeom>
        </p:spPr>
        <p:txBody>
          <a:bodyPr lIns="0" bIns="0" anchor="b" anchorCtr="0">
            <a:noAutofit/>
          </a:bodyPr>
          <a:lstStyle>
            <a:lvl1pPr marL="0" indent="0" algn="ctr">
              <a:lnSpc>
                <a:spcPct val="130000"/>
              </a:lnSpc>
              <a:buFontTx/>
              <a:buNone/>
              <a:defRPr sz="1200" i="1" baseline="0">
                <a:solidFill>
                  <a:schemeClr val="tx1"/>
                </a:solidFill>
              </a:defRPr>
            </a:lvl1pPr>
            <a:lvl2pPr>
              <a:defRPr sz="2400" baseline="0">
                <a:solidFill>
                  <a:schemeClr val="bg1"/>
                </a:solidFill>
              </a:defRPr>
            </a:lvl2pPr>
          </a:lstStyle>
          <a:p>
            <a:pPr lvl="0"/>
            <a:r>
              <a:rPr lang="en-GB" dirty="0"/>
              <a:t>Click to edit slide content</a:t>
            </a:r>
          </a:p>
        </p:txBody>
      </p:sp>
      <p:sp>
        <p:nvSpPr>
          <p:cNvPr id="5" name="Text Placeholder 7"/>
          <p:cNvSpPr>
            <a:spLocks noGrp="1"/>
          </p:cNvSpPr>
          <p:nvPr>
            <p:ph type="body" sz="quarter" idx="13" hasCustomPrompt="1"/>
          </p:nvPr>
        </p:nvSpPr>
        <p:spPr>
          <a:xfrm>
            <a:off x="900000" y="1440000"/>
            <a:ext cx="10440000" cy="1440000"/>
          </a:xfrm>
          <a:prstGeom prst="rect">
            <a:avLst/>
          </a:prstGeom>
        </p:spPr>
        <p:txBody>
          <a:bodyPr lIns="0" tIns="0" rIns="0" bIns="0" anchor="b" anchorCtr="0">
            <a:normAutofit/>
          </a:bodyPr>
          <a:lstStyle>
            <a:lvl1pPr marL="0" indent="0">
              <a:lnSpc>
                <a:spcPct val="130000"/>
              </a:lnSpc>
              <a:buFontTx/>
              <a:buNone/>
              <a:defRPr sz="3200" b="1" i="0" baseline="0">
                <a:solidFill>
                  <a:schemeClr val="tx1"/>
                </a:solidFill>
              </a:defRPr>
            </a:lvl1pPr>
            <a:lvl2pPr>
              <a:defRPr sz="2400" baseline="0">
                <a:solidFill>
                  <a:schemeClr val="bg1"/>
                </a:solidFill>
              </a:defRPr>
            </a:lvl2pPr>
          </a:lstStyle>
          <a:p>
            <a:pPr lvl="0"/>
            <a:r>
              <a:rPr lang="en-GB" dirty="0"/>
              <a:t>Click to edit section title</a:t>
            </a:r>
          </a:p>
        </p:txBody>
      </p:sp>
      <p:sp>
        <p:nvSpPr>
          <p:cNvPr id="7" name="Text Placeholder 7"/>
          <p:cNvSpPr>
            <a:spLocks noGrp="1"/>
          </p:cNvSpPr>
          <p:nvPr>
            <p:ph type="body" sz="quarter" idx="14" hasCustomPrompt="1"/>
          </p:nvPr>
        </p:nvSpPr>
        <p:spPr>
          <a:xfrm>
            <a:off x="900000" y="3239998"/>
            <a:ext cx="10440000" cy="2160000"/>
          </a:xfrm>
          <a:prstGeom prst="rect">
            <a:avLst/>
          </a:prstGeom>
        </p:spPr>
        <p:txBody>
          <a:bodyPr lIns="0" bIns="0">
            <a:normAutofit/>
          </a:bodyPr>
          <a:lstStyle>
            <a:lvl1pPr marL="0" indent="0">
              <a:lnSpc>
                <a:spcPct val="130000"/>
              </a:lnSpc>
              <a:buFontTx/>
              <a:buNone/>
              <a:defRPr sz="2400" baseline="0">
                <a:solidFill>
                  <a:schemeClr val="tx1"/>
                </a:solidFill>
              </a:defRPr>
            </a:lvl1pPr>
            <a:lvl2pPr>
              <a:defRPr sz="2400" baseline="0">
                <a:solidFill>
                  <a:schemeClr val="bg1"/>
                </a:solidFill>
              </a:defRPr>
            </a:lvl2pPr>
          </a:lstStyle>
          <a:p>
            <a:pPr lvl="0"/>
            <a:r>
              <a:rPr lang="en-GB" dirty="0"/>
              <a:t>Click to edit sub-heading</a:t>
            </a:r>
          </a:p>
        </p:txBody>
      </p:sp>
    </p:spTree>
    <p:extLst>
      <p:ext uri="{BB962C8B-B14F-4D97-AF65-F5344CB8AC3E}">
        <p14:creationId xmlns:p14="http://schemas.microsoft.com/office/powerpoint/2010/main" val="383045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900000" y="540000"/>
            <a:ext cx="10440000" cy="900000"/>
          </a:xfrm>
          <a:prstGeom prst="rect">
            <a:avLst/>
          </a:prstGeom>
        </p:spPr>
        <p:txBody>
          <a:bodyPr lIns="0" tIns="0" rIns="0" bIns="0" anchor="b" anchorCtr="0">
            <a:normAutofit/>
          </a:bodyPr>
          <a:lstStyle>
            <a:lvl1pPr marL="0" indent="0">
              <a:lnSpc>
                <a:spcPct val="130000"/>
              </a:lnSpc>
              <a:buFontTx/>
              <a:buNone/>
              <a:defRPr sz="2800" b="0" i="0" baseline="0">
                <a:solidFill>
                  <a:schemeClr val="tx1"/>
                </a:solidFill>
              </a:defRPr>
            </a:lvl1pPr>
            <a:lvl2pPr>
              <a:defRPr sz="2400" baseline="0">
                <a:solidFill>
                  <a:schemeClr val="bg1"/>
                </a:solidFill>
              </a:defRPr>
            </a:lvl2pPr>
          </a:lstStyle>
          <a:p>
            <a:pPr lvl="0"/>
            <a:r>
              <a:rPr lang="en-GB" dirty="0"/>
              <a:t>Click to edit slide title</a:t>
            </a:r>
          </a:p>
        </p:txBody>
      </p:sp>
      <p:sp>
        <p:nvSpPr>
          <p:cNvPr id="5" name="Text Placeholder 7"/>
          <p:cNvSpPr>
            <a:spLocks noGrp="1"/>
          </p:cNvSpPr>
          <p:nvPr>
            <p:ph type="body" sz="quarter" idx="11" hasCustomPrompt="1"/>
          </p:nvPr>
        </p:nvSpPr>
        <p:spPr>
          <a:xfrm>
            <a:off x="900000" y="1656000"/>
            <a:ext cx="10440000" cy="3960000"/>
          </a:xfrm>
          <a:prstGeom prst="rect">
            <a:avLst/>
          </a:prstGeom>
        </p:spPr>
        <p:txBody>
          <a:bodyPr lIns="0" bIns="0" numCol="1">
            <a:normAutofit/>
          </a:bodyPr>
          <a:lstStyle>
            <a:lvl1pPr marL="0" indent="0">
              <a:lnSpc>
                <a:spcPct val="130000"/>
              </a:lnSpc>
              <a:buFont typeface="Arial"/>
              <a:buNone/>
              <a:defRPr sz="2000" baseline="0">
                <a:solidFill>
                  <a:schemeClr val="tx1"/>
                </a:solidFill>
              </a:defRPr>
            </a:lvl1pPr>
            <a:lvl2pPr>
              <a:defRPr sz="2400" baseline="0">
                <a:solidFill>
                  <a:schemeClr val="bg1"/>
                </a:solidFill>
              </a:defRPr>
            </a:lvl2pPr>
          </a:lstStyle>
          <a:p>
            <a:pPr lvl="0"/>
            <a:r>
              <a:rPr lang="en-GB" dirty="0"/>
              <a:t>Click to edit content</a:t>
            </a:r>
          </a:p>
          <a:p>
            <a:pPr lvl="0"/>
            <a:endParaRPr lang="en-GB" dirty="0"/>
          </a:p>
        </p:txBody>
      </p:sp>
      <p:sp>
        <p:nvSpPr>
          <p:cNvPr id="8" name="Text Placeholder 7"/>
          <p:cNvSpPr>
            <a:spLocks noGrp="1"/>
          </p:cNvSpPr>
          <p:nvPr>
            <p:ph type="body" sz="quarter" idx="12" hasCustomPrompt="1"/>
          </p:nvPr>
        </p:nvSpPr>
        <p:spPr>
          <a:xfrm>
            <a:off x="4748844" y="6048000"/>
            <a:ext cx="2574312" cy="360000"/>
          </a:xfrm>
          <a:prstGeom prst="rect">
            <a:avLst/>
          </a:prstGeom>
        </p:spPr>
        <p:txBody>
          <a:bodyPr lIns="0" bIns="0" anchor="b" anchorCtr="0">
            <a:noAutofit/>
          </a:bodyPr>
          <a:lstStyle>
            <a:lvl1pPr marL="0" indent="0" algn="ctr">
              <a:lnSpc>
                <a:spcPct val="130000"/>
              </a:lnSpc>
              <a:buFontTx/>
              <a:buNone/>
              <a:defRPr sz="1200" i="1" baseline="0">
                <a:solidFill>
                  <a:schemeClr val="tx1"/>
                </a:solidFill>
              </a:defRPr>
            </a:lvl1pPr>
            <a:lvl2pPr>
              <a:defRPr sz="2400" baseline="0">
                <a:solidFill>
                  <a:schemeClr val="bg1"/>
                </a:solidFill>
              </a:defRPr>
            </a:lvl2pPr>
          </a:lstStyle>
          <a:p>
            <a:pPr lvl="0"/>
            <a:r>
              <a:rPr lang="en-GB" dirty="0"/>
              <a:t>Click to edit slide content</a:t>
            </a:r>
          </a:p>
        </p:txBody>
      </p:sp>
    </p:spTree>
    <p:extLst>
      <p:ext uri="{BB962C8B-B14F-4D97-AF65-F5344CB8AC3E}">
        <p14:creationId xmlns:p14="http://schemas.microsoft.com/office/powerpoint/2010/main" val="11074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7920000" y="1656001"/>
            <a:ext cx="3420000" cy="3960000"/>
          </a:xfrm>
          <a:prstGeom prst="rect">
            <a:avLst/>
          </a:prstGeom>
        </p:spPr>
        <p:txBody>
          <a:bodyPr/>
          <a:lstStyle/>
          <a:p>
            <a:r>
              <a:rPr lang="en-US"/>
              <a:t>Click icon to add picture</a:t>
            </a:r>
          </a:p>
        </p:txBody>
      </p:sp>
      <p:sp>
        <p:nvSpPr>
          <p:cNvPr id="6" name="Text Placeholder 7"/>
          <p:cNvSpPr>
            <a:spLocks noGrp="1"/>
          </p:cNvSpPr>
          <p:nvPr>
            <p:ph type="body" sz="quarter" idx="13" hasCustomPrompt="1"/>
          </p:nvPr>
        </p:nvSpPr>
        <p:spPr>
          <a:xfrm>
            <a:off x="4748844" y="6048000"/>
            <a:ext cx="2574312" cy="360000"/>
          </a:xfrm>
          <a:prstGeom prst="rect">
            <a:avLst/>
          </a:prstGeom>
        </p:spPr>
        <p:txBody>
          <a:bodyPr lIns="0" bIns="0" anchor="b" anchorCtr="0">
            <a:noAutofit/>
          </a:bodyPr>
          <a:lstStyle>
            <a:lvl1pPr marL="0" indent="0" algn="ctr">
              <a:lnSpc>
                <a:spcPct val="130000"/>
              </a:lnSpc>
              <a:buFontTx/>
              <a:buNone/>
              <a:defRPr sz="1200" i="1" baseline="0">
                <a:solidFill>
                  <a:schemeClr val="tx1"/>
                </a:solidFill>
              </a:defRPr>
            </a:lvl1pPr>
            <a:lvl2pPr>
              <a:defRPr sz="2400" baseline="0">
                <a:solidFill>
                  <a:schemeClr val="bg1"/>
                </a:solidFill>
              </a:defRPr>
            </a:lvl2pPr>
          </a:lstStyle>
          <a:p>
            <a:pPr lvl="0"/>
            <a:r>
              <a:rPr lang="en-GB" dirty="0"/>
              <a:t>Click to edit slide content</a:t>
            </a:r>
          </a:p>
        </p:txBody>
      </p:sp>
      <p:sp>
        <p:nvSpPr>
          <p:cNvPr id="8" name="Text Placeholder 7"/>
          <p:cNvSpPr>
            <a:spLocks noGrp="1"/>
          </p:cNvSpPr>
          <p:nvPr>
            <p:ph type="body" sz="quarter" idx="10" hasCustomPrompt="1"/>
          </p:nvPr>
        </p:nvSpPr>
        <p:spPr>
          <a:xfrm>
            <a:off x="900000" y="540000"/>
            <a:ext cx="10440000" cy="900000"/>
          </a:xfrm>
          <a:prstGeom prst="rect">
            <a:avLst/>
          </a:prstGeom>
        </p:spPr>
        <p:txBody>
          <a:bodyPr lIns="0" tIns="0" rIns="0" bIns="0" anchor="b" anchorCtr="0">
            <a:normAutofit/>
          </a:bodyPr>
          <a:lstStyle>
            <a:lvl1pPr marL="0" indent="0">
              <a:lnSpc>
                <a:spcPct val="130000"/>
              </a:lnSpc>
              <a:buFontTx/>
              <a:buNone/>
              <a:defRPr sz="2800" b="0" i="0" baseline="0">
                <a:solidFill>
                  <a:schemeClr val="tx1"/>
                </a:solidFill>
              </a:defRPr>
            </a:lvl1pPr>
            <a:lvl2pPr>
              <a:defRPr sz="2400" baseline="0">
                <a:solidFill>
                  <a:schemeClr val="bg1"/>
                </a:solidFill>
              </a:defRPr>
            </a:lvl2pPr>
          </a:lstStyle>
          <a:p>
            <a:pPr lvl="0"/>
            <a:r>
              <a:rPr lang="en-GB" dirty="0"/>
              <a:t>Click to edit slide title</a:t>
            </a:r>
          </a:p>
        </p:txBody>
      </p:sp>
      <p:sp>
        <p:nvSpPr>
          <p:cNvPr id="9" name="Text Placeholder 7"/>
          <p:cNvSpPr>
            <a:spLocks noGrp="1"/>
          </p:cNvSpPr>
          <p:nvPr>
            <p:ph type="body" sz="quarter" idx="11" hasCustomPrompt="1"/>
          </p:nvPr>
        </p:nvSpPr>
        <p:spPr>
          <a:xfrm>
            <a:off x="900001" y="1656000"/>
            <a:ext cx="6840000" cy="3960000"/>
          </a:xfrm>
          <a:prstGeom prst="rect">
            <a:avLst/>
          </a:prstGeom>
        </p:spPr>
        <p:txBody>
          <a:bodyPr lIns="0" bIns="0" numCol="1">
            <a:normAutofit/>
          </a:bodyPr>
          <a:lstStyle>
            <a:lvl1pPr marL="0" indent="0">
              <a:lnSpc>
                <a:spcPct val="130000"/>
              </a:lnSpc>
              <a:buFont typeface="Arial"/>
              <a:buNone/>
              <a:defRPr sz="2000" baseline="0">
                <a:solidFill>
                  <a:schemeClr val="tx1"/>
                </a:solidFill>
              </a:defRPr>
            </a:lvl1pPr>
            <a:lvl2pPr>
              <a:defRPr sz="2400" baseline="0">
                <a:solidFill>
                  <a:schemeClr val="bg1"/>
                </a:solidFill>
              </a:defRPr>
            </a:lvl2pPr>
          </a:lstStyle>
          <a:p>
            <a:pPr lvl="0"/>
            <a:r>
              <a:rPr lang="en-GB" dirty="0"/>
              <a:t>Click to edit content</a:t>
            </a:r>
          </a:p>
          <a:p>
            <a:pPr lvl="0"/>
            <a:endParaRPr lang="en-GB" dirty="0"/>
          </a:p>
        </p:txBody>
      </p:sp>
    </p:spTree>
    <p:extLst>
      <p:ext uri="{BB962C8B-B14F-4D97-AF65-F5344CB8AC3E}">
        <p14:creationId xmlns:p14="http://schemas.microsoft.com/office/powerpoint/2010/main" val="2485000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900000" y="1655999"/>
            <a:ext cx="10440000" cy="3960000"/>
          </a:xfrm>
          <a:prstGeom prst="rect">
            <a:avLst/>
          </a:prstGeom>
        </p:spPr>
        <p:txBody>
          <a:bodyPr vert="horz"/>
          <a:lstStyle/>
          <a:p>
            <a:r>
              <a:rPr lang="en-US"/>
              <a:t>Click icon to add picture</a:t>
            </a:r>
            <a:endParaRPr lang="en-US" dirty="0"/>
          </a:p>
        </p:txBody>
      </p:sp>
      <p:sp>
        <p:nvSpPr>
          <p:cNvPr id="5" name="Text Placeholder 7"/>
          <p:cNvSpPr>
            <a:spLocks noGrp="1"/>
          </p:cNvSpPr>
          <p:nvPr>
            <p:ph type="body" sz="quarter" idx="12" hasCustomPrompt="1"/>
          </p:nvPr>
        </p:nvSpPr>
        <p:spPr>
          <a:xfrm>
            <a:off x="4748844" y="6048000"/>
            <a:ext cx="2574312" cy="360000"/>
          </a:xfrm>
          <a:prstGeom prst="rect">
            <a:avLst/>
          </a:prstGeom>
        </p:spPr>
        <p:txBody>
          <a:bodyPr lIns="0" bIns="0" anchor="b" anchorCtr="0">
            <a:noAutofit/>
          </a:bodyPr>
          <a:lstStyle>
            <a:lvl1pPr marL="0" indent="0" algn="ctr">
              <a:lnSpc>
                <a:spcPct val="130000"/>
              </a:lnSpc>
              <a:buFontTx/>
              <a:buNone/>
              <a:defRPr sz="1200" i="1" baseline="0">
                <a:solidFill>
                  <a:schemeClr val="tx1"/>
                </a:solidFill>
              </a:defRPr>
            </a:lvl1pPr>
            <a:lvl2pPr>
              <a:defRPr sz="2400" baseline="0">
                <a:solidFill>
                  <a:schemeClr val="bg1"/>
                </a:solidFill>
              </a:defRPr>
            </a:lvl2pPr>
          </a:lstStyle>
          <a:p>
            <a:pPr lvl="0"/>
            <a:r>
              <a:rPr lang="en-GB" dirty="0"/>
              <a:t>Click to edit slide content</a:t>
            </a:r>
          </a:p>
        </p:txBody>
      </p:sp>
      <p:sp>
        <p:nvSpPr>
          <p:cNvPr id="8" name="Text Placeholder 7"/>
          <p:cNvSpPr>
            <a:spLocks noGrp="1"/>
          </p:cNvSpPr>
          <p:nvPr>
            <p:ph type="body" sz="quarter" idx="10" hasCustomPrompt="1"/>
          </p:nvPr>
        </p:nvSpPr>
        <p:spPr>
          <a:xfrm>
            <a:off x="900000" y="540000"/>
            <a:ext cx="10440000" cy="900000"/>
          </a:xfrm>
          <a:prstGeom prst="rect">
            <a:avLst/>
          </a:prstGeom>
        </p:spPr>
        <p:txBody>
          <a:bodyPr lIns="0" tIns="0" rIns="0" bIns="0" anchor="b" anchorCtr="0">
            <a:normAutofit/>
          </a:bodyPr>
          <a:lstStyle>
            <a:lvl1pPr marL="0" indent="0">
              <a:lnSpc>
                <a:spcPct val="130000"/>
              </a:lnSpc>
              <a:buFontTx/>
              <a:buNone/>
              <a:defRPr sz="2800" b="0" i="0" baseline="0">
                <a:solidFill>
                  <a:schemeClr val="tx1"/>
                </a:solidFill>
              </a:defRPr>
            </a:lvl1pPr>
            <a:lvl2pPr>
              <a:defRPr sz="2400" baseline="0">
                <a:solidFill>
                  <a:schemeClr val="bg1"/>
                </a:solidFill>
              </a:defRPr>
            </a:lvl2pPr>
          </a:lstStyle>
          <a:p>
            <a:pPr lvl="0"/>
            <a:r>
              <a:rPr lang="en-GB" dirty="0"/>
              <a:t>Click to edit slide title</a:t>
            </a:r>
          </a:p>
        </p:txBody>
      </p:sp>
    </p:spTree>
    <p:extLst>
      <p:ext uri="{BB962C8B-B14F-4D97-AF65-F5344CB8AC3E}">
        <p14:creationId xmlns:p14="http://schemas.microsoft.com/office/powerpoint/2010/main" val="328346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2" hasCustomPrompt="1"/>
          </p:nvPr>
        </p:nvSpPr>
        <p:spPr>
          <a:xfrm>
            <a:off x="4748844" y="6048000"/>
            <a:ext cx="2574312" cy="360000"/>
          </a:xfrm>
          <a:prstGeom prst="rect">
            <a:avLst/>
          </a:prstGeom>
        </p:spPr>
        <p:txBody>
          <a:bodyPr lIns="0" bIns="0" anchor="b" anchorCtr="0">
            <a:noAutofit/>
          </a:bodyPr>
          <a:lstStyle>
            <a:lvl1pPr marL="0" indent="0" algn="ctr">
              <a:lnSpc>
                <a:spcPct val="130000"/>
              </a:lnSpc>
              <a:buFontTx/>
              <a:buNone/>
              <a:defRPr sz="1200" i="1" baseline="0">
                <a:solidFill>
                  <a:schemeClr val="tx1"/>
                </a:solidFill>
              </a:defRPr>
            </a:lvl1pPr>
            <a:lvl2pPr>
              <a:defRPr sz="2400" baseline="0">
                <a:solidFill>
                  <a:schemeClr val="bg1"/>
                </a:solidFill>
              </a:defRPr>
            </a:lvl2pPr>
          </a:lstStyle>
          <a:p>
            <a:pPr lvl="0"/>
            <a:r>
              <a:rPr lang="en-GB" dirty="0"/>
              <a:t>Click to edit slide content</a:t>
            </a:r>
          </a:p>
        </p:txBody>
      </p:sp>
      <p:sp>
        <p:nvSpPr>
          <p:cNvPr id="9" name="Picture Placeholder 5"/>
          <p:cNvSpPr>
            <a:spLocks noGrp="1"/>
          </p:cNvSpPr>
          <p:nvPr>
            <p:ph type="pic" sz="quarter" idx="13"/>
          </p:nvPr>
        </p:nvSpPr>
        <p:spPr>
          <a:xfrm>
            <a:off x="900000" y="540000"/>
            <a:ext cx="10440000" cy="5075999"/>
          </a:xfrm>
          <a:prstGeom prst="rect">
            <a:avLst/>
          </a:prstGeom>
        </p:spPr>
        <p:txBody>
          <a:bodyPr vert="horz"/>
          <a:lstStyle/>
          <a:p>
            <a:r>
              <a:rPr lang="en-US"/>
              <a:t>Click icon to add picture</a:t>
            </a:r>
            <a:endParaRPr lang="en-US" dirty="0"/>
          </a:p>
        </p:txBody>
      </p:sp>
    </p:spTree>
    <p:extLst>
      <p:ext uri="{BB962C8B-B14F-4D97-AF65-F5344CB8AC3E}">
        <p14:creationId xmlns:p14="http://schemas.microsoft.com/office/powerpoint/2010/main" val="175251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900000" y="1655999"/>
            <a:ext cx="10440000" cy="3960000"/>
          </a:xfrm>
          <a:prstGeom prst="rect">
            <a:avLst/>
          </a:prstGeom>
        </p:spPr>
        <p:txBody>
          <a:bodyPr lIns="0" bIns="0" numCol="1">
            <a:normAutofit/>
          </a:bodyPr>
          <a:lstStyle>
            <a:lvl1pPr marL="342900" indent="-342900">
              <a:lnSpc>
                <a:spcPct val="130000"/>
              </a:lnSpc>
              <a:buFont typeface="Arial"/>
              <a:buChar char="•"/>
              <a:defRPr sz="2000" baseline="0">
                <a:solidFill>
                  <a:schemeClr val="tx1"/>
                </a:solidFill>
              </a:defRPr>
            </a:lvl1pPr>
            <a:lvl2pPr>
              <a:defRPr sz="2400" baseline="0">
                <a:solidFill>
                  <a:schemeClr val="bg1"/>
                </a:solidFill>
              </a:defRPr>
            </a:lvl2pPr>
          </a:lstStyle>
          <a:p>
            <a:pPr lvl="0"/>
            <a:r>
              <a:rPr lang="en-GB" dirty="0"/>
              <a:t>Click to edit content</a:t>
            </a:r>
          </a:p>
          <a:p>
            <a:pPr lvl="0"/>
            <a:endParaRPr lang="en-GB" dirty="0"/>
          </a:p>
        </p:txBody>
      </p:sp>
      <p:sp>
        <p:nvSpPr>
          <p:cNvPr id="7" name="Text Placeholder 7"/>
          <p:cNvSpPr>
            <a:spLocks noGrp="1"/>
          </p:cNvSpPr>
          <p:nvPr>
            <p:ph type="body" sz="quarter" idx="12" hasCustomPrompt="1"/>
          </p:nvPr>
        </p:nvSpPr>
        <p:spPr>
          <a:xfrm>
            <a:off x="4748844" y="6048000"/>
            <a:ext cx="2574312" cy="360000"/>
          </a:xfrm>
          <a:prstGeom prst="rect">
            <a:avLst/>
          </a:prstGeom>
        </p:spPr>
        <p:txBody>
          <a:bodyPr lIns="0" bIns="0" anchor="b" anchorCtr="0">
            <a:noAutofit/>
          </a:bodyPr>
          <a:lstStyle>
            <a:lvl1pPr marL="0" indent="0" algn="ctr">
              <a:lnSpc>
                <a:spcPct val="130000"/>
              </a:lnSpc>
              <a:buFontTx/>
              <a:buNone/>
              <a:defRPr sz="1200" i="1" baseline="0">
                <a:solidFill>
                  <a:schemeClr val="tx1"/>
                </a:solidFill>
              </a:defRPr>
            </a:lvl1pPr>
            <a:lvl2pPr>
              <a:defRPr sz="2400" baseline="0">
                <a:solidFill>
                  <a:schemeClr val="bg1"/>
                </a:solidFill>
              </a:defRPr>
            </a:lvl2pPr>
          </a:lstStyle>
          <a:p>
            <a:pPr lvl="0"/>
            <a:r>
              <a:rPr lang="en-GB" dirty="0"/>
              <a:t>Click to edit slide content</a:t>
            </a:r>
          </a:p>
        </p:txBody>
      </p:sp>
      <p:sp>
        <p:nvSpPr>
          <p:cNvPr id="8" name="Text Placeholder 7"/>
          <p:cNvSpPr>
            <a:spLocks noGrp="1"/>
          </p:cNvSpPr>
          <p:nvPr>
            <p:ph type="body" sz="quarter" idx="10" hasCustomPrompt="1"/>
          </p:nvPr>
        </p:nvSpPr>
        <p:spPr>
          <a:xfrm>
            <a:off x="900000" y="540000"/>
            <a:ext cx="10440000" cy="900000"/>
          </a:xfrm>
          <a:prstGeom prst="rect">
            <a:avLst/>
          </a:prstGeom>
        </p:spPr>
        <p:txBody>
          <a:bodyPr lIns="0" tIns="0" rIns="0" bIns="0" anchor="b" anchorCtr="0">
            <a:normAutofit/>
          </a:bodyPr>
          <a:lstStyle>
            <a:lvl1pPr marL="0" indent="0">
              <a:lnSpc>
                <a:spcPct val="130000"/>
              </a:lnSpc>
              <a:buFontTx/>
              <a:buNone/>
              <a:defRPr sz="2800" b="0" i="0" baseline="0">
                <a:solidFill>
                  <a:schemeClr val="tx1"/>
                </a:solidFill>
              </a:defRPr>
            </a:lvl1pPr>
            <a:lvl2pPr>
              <a:defRPr sz="2400" baseline="0">
                <a:solidFill>
                  <a:schemeClr val="bg1"/>
                </a:solidFill>
              </a:defRPr>
            </a:lvl2pPr>
          </a:lstStyle>
          <a:p>
            <a:pPr lvl="0"/>
            <a:r>
              <a:rPr lang="en-GB" dirty="0"/>
              <a:t>Click to edit slide title</a:t>
            </a:r>
          </a:p>
        </p:txBody>
      </p:sp>
    </p:spTree>
    <p:extLst>
      <p:ext uri="{BB962C8B-B14F-4D97-AF65-F5344CB8AC3E}">
        <p14:creationId xmlns:p14="http://schemas.microsoft.com/office/powerpoint/2010/main" val="175705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1" hasCustomPrompt="1"/>
          </p:nvPr>
        </p:nvSpPr>
        <p:spPr>
          <a:xfrm>
            <a:off x="900000" y="1655998"/>
            <a:ext cx="10440000" cy="3960001"/>
          </a:xfrm>
          <a:prstGeom prst="rect">
            <a:avLst/>
          </a:prstGeom>
        </p:spPr>
        <p:txBody>
          <a:bodyPr lIns="0" bIns="0" numCol="1">
            <a:normAutofit/>
          </a:bodyPr>
          <a:lstStyle>
            <a:lvl1pPr marL="457200" indent="-457200">
              <a:lnSpc>
                <a:spcPct val="130000"/>
              </a:lnSpc>
              <a:buFont typeface="+mj-lt"/>
              <a:buAutoNum type="arabicPeriod"/>
              <a:defRPr sz="2000" baseline="0">
                <a:solidFill>
                  <a:schemeClr val="tx1"/>
                </a:solidFill>
              </a:defRPr>
            </a:lvl1pPr>
            <a:lvl2pPr>
              <a:defRPr sz="2400" baseline="0">
                <a:solidFill>
                  <a:schemeClr val="bg1"/>
                </a:solidFill>
              </a:defRPr>
            </a:lvl2pPr>
          </a:lstStyle>
          <a:p>
            <a:pPr lvl="0"/>
            <a:r>
              <a:rPr lang="en-GB" dirty="0"/>
              <a:t>Click to edit content</a:t>
            </a:r>
          </a:p>
          <a:p>
            <a:pPr lvl="0"/>
            <a:endParaRPr lang="en-GB" dirty="0"/>
          </a:p>
        </p:txBody>
      </p:sp>
      <p:sp>
        <p:nvSpPr>
          <p:cNvPr id="7" name="Text Placeholder 7"/>
          <p:cNvSpPr>
            <a:spLocks noGrp="1"/>
          </p:cNvSpPr>
          <p:nvPr>
            <p:ph type="body" sz="quarter" idx="12" hasCustomPrompt="1"/>
          </p:nvPr>
        </p:nvSpPr>
        <p:spPr>
          <a:xfrm>
            <a:off x="4748844" y="6048000"/>
            <a:ext cx="2574312" cy="360000"/>
          </a:xfrm>
          <a:prstGeom prst="rect">
            <a:avLst/>
          </a:prstGeom>
        </p:spPr>
        <p:txBody>
          <a:bodyPr lIns="0" bIns="0" anchor="b" anchorCtr="0">
            <a:noAutofit/>
          </a:bodyPr>
          <a:lstStyle>
            <a:lvl1pPr marL="0" indent="0" algn="ctr">
              <a:lnSpc>
                <a:spcPct val="130000"/>
              </a:lnSpc>
              <a:buFontTx/>
              <a:buNone/>
              <a:defRPr sz="1200" i="1" baseline="0">
                <a:solidFill>
                  <a:schemeClr val="tx1"/>
                </a:solidFill>
              </a:defRPr>
            </a:lvl1pPr>
            <a:lvl2pPr>
              <a:defRPr sz="2400" baseline="0">
                <a:solidFill>
                  <a:schemeClr val="bg1"/>
                </a:solidFill>
              </a:defRPr>
            </a:lvl2pPr>
          </a:lstStyle>
          <a:p>
            <a:pPr lvl="0"/>
            <a:r>
              <a:rPr lang="en-GB" dirty="0"/>
              <a:t>Click to edit slide content</a:t>
            </a:r>
          </a:p>
        </p:txBody>
      </p:sp>
      <p:sp>
        <p:nvSpPr>
          <p:cNvPr id="8" name="Text Placeholder 7"/>
          <p:cNvSpPr>
            <a:spLocks noGrp="1"/>
          </p:cNvSpPr>
          <p:nvPr>
            <p:ph type="body" sz="quarter" idx="10" hasCustomPrompt="1"/>
          </p:nvPr>
        </p:nvSpPr>
        <p:spPr>
          <a:xfrm>
            <a:off x="900000" y="540000"/>
            <a:ext cx="10440000" cy="900000"/>
          </a:xfrm>
          <a:prstGeom prst="rect">
            <a:avLst/>
          </a:prstGeom>
        </p:spPr>
        <p:txBody>
          <a:bodyPr lIns="0" tIns="0" rIns="0" bIns="0" anchor="b" anchorCtr="0">
            <a:normAutofit/>
          </a:bodyPr>
          <a:lstStyle>
            <a:lvl1pPr marL="0" indent="0">
              <a:lnSpc>
                <a:spcPct val="130000"/>
              </a:lnSpc>
              <a:buFontTx/>
              <a:buNone/>
              <a:defRPr sz="2800" b="0" i="0" baseline="0">
                <a:solidFill>
                  <a:schemeClr val="tx1"/>
                </a:solidFill>
              </a:defRPr>
            </a:lvl1pPr>
            <a:lvl2pPr>
              <a:defRPr sz="2400" baseline="0">
                <a:solidFill>
                  <a:schemeClr val="bg1"/>
                </a:solidFill>
              </a:defRPr>
            </a:lvl2pPr>
          </a:lstStyle>
          <a:p>
            <a:pPr lvl="0"/>
            <a:r>
              <a:rPr lang="en-GB" dirty="0"/>
              <a:t>Click to edit slide title</a:t>
            </a:r>
          </a:p>
        </p:txBody>
      </p:sp>
    </p:spTree>
    <p:extLst>
      <p:ext uri="{BB962C8B-B14F-4D97-AF65-F5344CB8AC3E}">
        <p14:creationId xmlns:p14="http://schemas.microsoft.com/office/powerpoint/2010/main" val="231641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879702"/>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8" r:id="rId3"/>
    <p:sldLayoutId id="2147483660" r:id="rId4"/>
    <p:sldLayoutId id="2147483669" r:id="rId5"/>
    <p:sldLayoutId id="2147483670" r:id="rId6"/>
    <p:sldLayoutId id="2147483671" r:id="rId7"/>
    <p:sldLayoutId id="2147483666" r:id="rId8"/>
    <p:sldLayoutId id="2147483674" r:id="rId9"/>
    <p:sldLayoutId id="2147483667" r:id="rId10"/>
    <p:sldLayoutId id="2147483673" r:id="rId11"/>
    <p:sldLayoutId id="2147483668" r:id="rId12"/>
    <p:sldLayoutId id="2147483672" r:id="rId13"/>
    <p:sldLayoutId id="2147483676" r:id="rId14"/>
    <p:sldLayoutId id="2147483675" r:id="rId15"/>
    <p:sldLayoutId id="2147483677" r:id="rId16"/>
    <p:sldLayoutId id="2147483678" r:id="rId17"/>
    <p:sldLayoutId id="2147483662" r:id="rId18"/>
    <p:sldLayoutId id="2147483663" r:id="rId19"/>
    <p:sldLayoutId id="2147483664" r:id="rId20"/>
    <p:sldLayoutId id="2147483665" r:id="rId21"/>
    <p:sldLayoutId id="2147483679" r:id="rId22"/>
    <p:sldLayoutId id="2147483680" r:id="rId2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mailto:Julian.Elve@ssatuk.co.uk" TargetMode="External"/><Relationship Id="rId7" Type="http://schemas.openxmlformats.org/officeDocument/2006/relationships/hyperlink" Target="mailto:Fbarretto@Thunderhead.com"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www.synesthesia.co.uk/" TargetMode="External"/><Relationship Id="rId5" Type="http://schemas.openxmlformats.org/officeDocument/2006/relationships/hyperlink" Target="https://ssatuk.co.uk/" TargetMode="External"/><Relationship Id="rId4" Type="http://schemas.openxmlformats.org/officeDocument/2006/relationships/hyperlink" Target="https://twitter.com/synesthesia" TargetMode="External"/><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F3098A-A64D-4122-ABCD-3E1C5D315783}"/>
              </a:ext>
            </a:extLst>
          </p:cNvPr>
          <p:cNvSpPr>
            <a:spLocks noGrp="1"/>
          </p:cNvSpPr>
          <p:nvPr>
            <p:ph type="body" sz="quarter" idx="10"/>
          </p:nvPr>
        </p:nvSpPr>
        <p:spPr/>
        <p:txBody>
          <a:bodyPr/>
          <a:lstStyle/>
          <a:p>
            <a:r>
              <a:rPr lang="en-GB" dirty="0"/>
              <a:t>Knowing our customers</a:t>
            </a:r>
          </a:p>
        </p:txBody>
      </p:sp>
      <p:sp>
        <p:nvSpPr>
          <p:cNvPr id="3" name="Text Placeholder 2">
            <a:extLst>
              <a:ext uri="{FF2B5EF4-FFF2-40B4-BE49-F238E27FC236}">
                <a16:creationId xmlns:a16="http://schemas.microsoft.com/office/drawing/2014/main" id="{E0F82A9C-61CA-40B1-A4C0-C4464863B261}"/>
              </a:ext>
            </a:extLst>
          </p:cNvPr>
          <p:cNvSpPr>
            <a:spLocks noGrp="1"/>
          </p:cNvSpPr>
          <p:nvPr>
            <p:ph type="body" sz="quarter" idx="11"/>
          </p:nvPr>
        </p:nvSpPr>
        <p:spPr/>
        <p:txBody>
          <a:bodyPr>
            <a:normAutofit/>
          </a:bodyPr>
          <a:lstStyle/>
          <a:p>
            <a:r>
              <a:rPr lang="en-GB" dirty="0">
                <a:solidFill>
                  <a:prstClr val="white"/>
                </a:solidFill>
              </a:rPr>
              <a:t>Using Thunderhead ONE Engagement Hub and Dynamics 365</a:t>
            </a:r>
            <a:br>
              <a:rPr lang="en-GB" dirty="0">
                <a:solidFill>
                  <a:prstClr val="white"/>
                </a:solidFill>
              </a:rPr>
            </a:br>
            <a:br>
              <a:rPr lang="en-GB" dirty="0">
                <a:solidFill>
                  <a:prstClr val="white"/>
                </a:solidFill>
              </a:rPr>
            </a:br>
            <a:r>
              <a:rPr lang="en-GB" sz="1600" dirty="0"/>
              <a:t>Julian </a:t>
            </a:r>
            <a:r>
              <a:rPr lang="en-GB" sz="1600" dirty="0" err="1"/>
              <a:t>Elv</a:t>
            </a:r>
            <a:r>
              <a:rPr lang="en-GB" sz="1600" dirty="0" err="1">
                <a:latin typeface="Arial" panose="020B0604020202020204" pitchFamily="34" charset="0"/>
                <a:cs typeface="Arial" panose="020B0604020202020204" pitchFamily="34" charset="0"/>
              </a:rPr>
              <a:t>é</a:t>
            </a: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Director of Information Services</a:t>
            </a:r>
          </a:p>
          <a:p>
            <a:r>
              <a:rPr lang="en-GB" sz="1600" dirty="0">
                <a:latin typeface="Arial" panose="020B0604020202020204" pitchFamily="34" charset="0"/>
                <a:cs typeface="Arial" panose="020B0604020202020204" pitchFamily="34" charset="0"/>
              </a:rPr>
              <a:t>SSAT</a:t>
            </a:r>
            <a:endParaRPr lang="en-GB" sz="1600" dirty="0"/>
          </a:p>
          <a:p>
            <a:endParaRPr lang="en-GB" dirty="0">
              <a:solidFill>
                <a:prstClr val="white"/>
              </a:solidFill>
            </a:endParaRPr>
          </a:p>
          <a:p>
            <a:endParaRPr lang="en-GB" dirty="0"/>
          </a:p>
        </p:txBody>
      </p:sp>
      <p:sp>
        <p:nvSpPr>
          <p:cNvPr id="4" name="Text Placeholder 3">
            <a:extLst>
              <a:ext uri="{FF2B5EF4-FFF2-40B4-BE49-F238E27FC236}">
                <a16:creationId xmlns:a16="http://schemas.microsoft.com/office/drawing/2014/main" id="{45668BB7-1BF0-4F08-96EE-032CC5CC01C0}"/>
              </a:ext>
            </a:extLst>
          </p:cNvPr>
          <p:cNvSpPr>
            <a:spLocks noGrp="1"/>
          </p:cNvSpPr>
          <p:nvPr>
            <p:ph type="body" sz="quarter" idx="12"/>
          </p:nvPr>
        </p:nvSpPr>
        <p:spPr>
          <a:xfrm>
            <a:off x="4328080" y="6047740"/>
            <a:ext cx="3535840" cy="360000"/>
          </a:xfrm>
        </p:spPr>
        <p:txBody>
          <a:bodyPr/>
          <a:lstStyle/>
          <a:p>
            <a:r>
              <a:rPr lang="en-GB" dirty="0"/>
              <a:t>CC BY-NC-SA SSAT (The Schools Network) Ltd.</a:t>
            </a:r>
          </a:p>
        </p:txBody>
      </p:sp>
    </p:spTree>
    <p:extLst>
      <p:ext uri="{BB962C8B-B14F-4D97-AF65-F5344CB8AC3E}">
        <p14:creationId xmlns:p14="http://schemas.microsoft.com/office/powerpoint/2010/main" val="1780968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19D0CE-1226-4A79-AA0C-060A8BC6BBFA}"/>
              </a:ext>
            </a:extLst>
          </p:cNvPr>
          <p:cNvSpPr>
            <a:spLocks noGrp="1"/>
          </p:cNvSpPr>
          <p:nvPr>
            <p:ph type="body" sz="quarter" idx="10"/>
          </p:nvPr>
        </p:nvSpPr>
        <p:spPr/>
        <p:txBody>
          <a:bodyPr/>
          <a:lstStyle/>
          <a:p>
            <a:r>
              <a:rPr lang="en-GB" dirty="0"/>
              <a:t>Customising web content – example 1</a:t>
            </a:r>
          </a:p>
        </p:txBody>
      </p:sp>
      <p:sp>
        <p:nvSpPr>
          <p:cNvPr id="4" name="Text Placeholder 3">
            <a:extLst>
              <a:ext uri="{FF2B5EF4-FFF2-40B4-BE49-F238E27FC236}">
                <a16:creationId xmlns:a16="http://schemas.microsoft.com/office/drawing/2014/main" id="{CDDAEBB4-BDDF-4F95-8E89-BE6E9629A081}"/>
              </a:ext>
            </a:extLst>
          </p:cNvPr>
          <p:cNvSpPr>
            <a:spLocks noGrp="1"/>
          </p:cNvSpPr>
          <p:nvPr>
            <p:ph type="body" sz="quarter" idx="12"/>
          </p:nvPr>
        </p:nvSpPr>
        <p:spPr>
          <a:xfrm>
            <a:off x="4272995" y="6048000"/>
            <a:ext cx="3646009" cy="360000"/>
          </a:xfrm>
        </p:spPr>
        <p:txBody>
          <a:bodyPr/>
          <a:lstStyle/>
          <a:p>
            <a:r>
              <a:rPr lang="en-GB" dirty="0"/>
              <a:t>CC BY-NC-SA SSAT (The Schools Network) Ltd.</a:t>
            </a:r>
          </a:p>
        </p:txBody>
      </p:sp>
      <p:pic>
        <p:nvPicPr>
          <p:cNvPr id="5" name="Picture 4">
            <a:extLst>
              <a:ext uri="{FF2B5EF4-FFF2-40B4-BE49-F238E27FC236}">
                <a16:creationId xmlns:a16="http://schemas.microsoft.com/office/drawing/2014/main" id="{01886B88-C4D5-4FC8-93D4-F6B12284F147}"/>
              </a:ext>
            </a:extLst>
          </p:cNvPr>
          <p:cNvPicPr>
            <a:picLocks noChangeAspect="1"/>
          </p:cNvPicPr>
          <p:nvPr/>
        </p:nvPicPr>
        <p:blipFill>
          <a:blip r:embed="rId3"/>
          <a:stretch>
            <a:fillRect/>
          </a:stretch>
        </p:blipFill>
        <p:spPr>
          <a:xfrm>
            <a:off x="900000" y="1452301"/>
            <a:ext cx="5854423" cy="3228296"/>
          </a:xfrm>
          <a:prstGeom prst="rect">
            <a:avLst/>
          </a:prstGeom>
        </p:spPr>
      </p:pic>
      <p:pic>
        <p:nvPicPr>
          <p:cNvPr id="6" name="Picture 5">
            <a:extLst>
              <a:ext uri="{FF2B5EF4-FFF2-40B4-BE49-F238E27FC236}">
                <a16:creationId xmlns:a16="http://schemas.microsoft.com/office/drawing/2014/main" id="{5DCDBA41-140D-4467-9496-13460A9FE8E7}"/>
              </a:ext>
            </a:extLst>
          </p:cNvPr>
          <p:cNvPicPr>
            <a:picLocks noChangeAspect="1"/>
          </p:cNvPicPr>
          <p:nvPr/>
        </p:nvPicPr>
        <p:blipFill rotWithShape="1">
          <a:blip r:embed="rId4"/>
          <a:srcRect/>
          <a:stretch/>
        </p:blipFill>
        <p:spPr>
          <a:xfrm>
            <a:off x="6915803" y="3650136"/>
            <a:ext cx="4962131" cy="2060921"/>
          </a:xfrm>
          <a:prstGeom prst="rect">
            <a:avLst/>
          </a:prstGeom>
        </p:spPr>
      </p:pic>
    </p:spTree>
    <p:extLst>
      <p:ext uri="{BB962C8B-B14F-4D97-AF65-F5344CB8AC3E}">
        <p14:creationId xmlns:p14="http://schemas.microsoft.com/office/powerpoint/2010/main" val="4215729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19D0CE-1226-4A79-AA0C-060A8BC6BBFA}"/>
              </a:ext>
            </a:extLst>
          </p:cNvPr>
          <p:cNvSpPr>
            <a:spLocks noGrp="1"/>
          </p:cNvSpPr>
          <p:nvPr>
            <p:ph type="body" sz="quarter" idx="10"/>
          </p:nvPr>
        </p:nvSpPr>
        <p:spPr/>
        <p:txBody>
          <a:bodyPr/>
          <a:lstStyle/>
          <a:p>
            <a:r>
              <a:rPr lang="en-GB" dirty="0"/>
              <a:t>Customising web content – example 2</a:t>
            </a:r>
          </a:p>
        </p:txBody>
      </p:sp>
      <p:sp>
        <p:nvSpPr>
          <p:cNvPr id="4" name="Text Placeholder 3">
            <a:extLst>
              <a:ext uri="{FF2B5EF4-FFF2-40B4-BE49-F238E27FC236}">
                <a16:creationId xmlns:a16="http://schemas.microsoft.com/office/drawing/2014/main" id="{CDDAEBB4-BDDF-4F95-8E89-BE6E9629A081}"/>
              </a:ext>
            </a:extLst>
          </p:cNvPr>
          <p:cNvSpPr>
            <a:spLocks noGrp="1"/>
          </p:cNvSpPr>
          <p:nvPr>
            <p:ph type="body" sz="quarter" idx="12"/>
          </p:nvPr>
        </p:nvSpPr>
        <p:spPr>
          <a:xfrm>
            <a:off x="4223419" y="6036723"/>
            <a:ext cx="3745161" cy="360000"/>
          </a:xfrm>
        </p:spPr>
        <p:txBody>
          <a:bodyPr/>
          <a:lstStyle/>
          <a:p>
            <a:r>
              <a:rPr lang="en-GB" dirty="0"/>
              <a:t>CC BY-NC-SA SSAT (The Schools Network) Ltd.</a:t>
            </a:r>
          </a:p>
        </p:txBody>
      </p:sp>
      <p:pic>
        <p:nvPicPr>
          <p:cNvPr id="7" name="Picture 6">
            <a:extLst>
              <a:ext uri="{FF2B5EF4-FFF2-40B4-BE49-F238E27FC236}">
                <a16:creationId xmlns:a16="http://schemas.microsoft.com/office/drawing/2014/main" id="{C622AB25-5C69-4639-9A6E-1D13CC20FAAC}"/>
              </a:ext>
            </a:extLst>
          </p:cNvPr>
          <p:cNvPicPr>
            <a:picLocks noChangeAspect="1"/>
          </p:cNvPicPr>
          <p:nvPr/>
        </p:nvPicPr>
        <p:blipFill>
          <a:blip r:embed="rId3"/>
          <a:stretch>
            <a:fillRect/>
          </a:stretch>
        </p:blipFill>
        <p:spPr>
          <a:xfrm>
            <a:off x="900000" y="1503132"/>
            <a:ext cx="5752727" cy="3310531"/>
          </a:xfrm>
          <a:prstGeom prst="rect">
            <a:avLst/>
          </a:prstGeom>
        </p:spPr>
      </p:pic>
      <p:pic>
        <p:nvPicPr>
          <p:cNvPr id="8" name="Picture 7">
            <a:extLst>
              <a:ext uri="{FF2B5EF4-FFF2-40B4-BE49-F238E27FC236}">
                <a16:creationId xmlns:a16="http://schemas.microsoft.com/office/drawing/2014/main" id="{69DC0B62-6F81-4678-840C-7A17730D3838}"/>
              </a:ext>
            </a:extLst>
          </p:cNvPr>
          <p:cNvPicPr>
            <a:picLocks noChangeAspect="1"/>
          </p:cNvPicPr>
          <p:nvPr/>
        </p:nvPicPr>
        <p:blipFill>
          <a:blip r:embed="rId4"/>
          <a:stretch>
            <a:fillRect/>
          </a:stretch>
        </p:blipFill>
        <p:spPr>
          <a:xfrm>
            <a:off x="6115810" y="3916105"/>
            <a:ext cx="6076190" cy="2019048"/>
          </a:xfrm>
          <a:prstGeom prst="rect">
            <a:avLst/>
          </a:prstGeom>
        </p:spPr>
      </p:pic>
    </p:spTree>
    <p:extLst>
      <p:ext uri="{BB962C8B-B14F-4D97-AF65-F5344CB8AC3E}">
        <p14:creationId xmlns:p14="http://schemas.microsoft.com/office/powerpoint/2010/main" val="1610204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19D0CE-1226-4A79-AA0C-060A8BC6BBFA}"/>
              </a:ext>
            </a:extLst>
          </p:cNvPr>
          <p:cNvSpPr>
            <a:spLocks noGrp="1"/>
          </p:cNvSpPr>
          <p:nvPr>
            <p:ph type="body" sz="quarter" idx="10"/>
          </p:nvPr>
        </p:nvSpPr>
        <p:spPr/>
        <p:txBody>
          <a:bodyPr/>
          <a:lstStyle/>
          <a:p>
            <a:r>
              <a:rPr lang="en-GB" dirty="0"/>
              <a:t>Customising web content – example 3</a:t>
            </a:r>
          </a:p>
        </p:txBody>
      </p:sp>
      <p:sp>
        <p:nvSpPr>
          <p:cNvPr id="4" name="Text Placeholder 3">
            <a:extLst>
              <a:ext uri="{FF2B5EF4-FFF2-40B4-BE49-F238E27FC236}">
                <a16:creationId xmlns:a16="http://schemas.microsoft.com/office/drawing/2014/main" id="{CDDAEBB4-BDDF-4F95-8E89-BE6E9629A081}"/>
              </a:ext>
            </a:extLst>
          </p:cNvPr>
          <p:cNvSpPr>
            <a:spLocks noGrp="1"/>
          </p:cNvSpPr>
          <p:nvPr>
            <p:ph type="body" sz="quarter" idx="12"/>
          </p:nvPr>
        </p:nvSpPr>
        <p:spPr>
          <a:xfrm>
            <a:off x="4350113" y="6025706"/>
            <a:ext cx="3491773" cy="360000"/>
          </a:xfrm>
        </p:spPr>
        <p:txBody>
          <a:bodyPr/>
          <a:lstStyle/>
          <a:p>
            <a:r>
              <a:rPr lang="en-GB" dirty="0"/>
              <a:t>CC BY-NC-SA SSAT (The Schools Network) Ltd.</a:t>
            </a:r>
          </a:p>
        </p:txBody>
      </p:sp>
      <p:pic>
        <p:nvPicPr>
          <p:cNvPr id="7" name="Picture 6">
            <a:extLst>
              <a:ext uri="{FF2B5EF4-FFF2-40B4-BE49-F238E27FC236}">
                <a16:creationId xmlns:a16="http://schemas.microsoft.com/office/drawing/2014/main" id="{B44B652F-647E-4645-A59E-19AD7725A510}"/>
              </a:ext>
            </a:extLst>
          </p:cNvPr>
          <p:cNvPicPr>
            <a:picLocks noChangeAspect="1"/>
          </p:cNvPicPr>
          <p:nvPr/>
        </p:nvPicPr>
        <p:blipFill>
          <a:blip r:embed="rId3"/>
          <a:stretch>
            <a:fillRect/>
          </a:stretch>
        </p:blipFill>
        <p:spPr>
          <a:xfrm>
            <a:off x="900000" y="1554937"/>
            <a:ext cx="5768377" cy="3205909"/>
          </a:xfrm>
          <a:prstGeom prst="rect">
            <a:avLst/>
          </a:prstGeom>
        </p:spPr>
      </p:pic>
      <p:pic>
        <p:nvPicPr>
          <p:cNvPr id="8" name="Picture 7">
            <a:extLst>
              <a:ext uri="{FF2B5EF4-FFF2-40B4-BE49-F238E27FC236}">
                <a16:creationId xmlns:a16="http://schemas.microsoft.com/office/drawing/2014/main" id="{7CEBC8BC-FBFA-40D0-A399-F228EBA70599}"/>
              </a:ext>
            </a:extLst>
          </p:cNvPr>
          <p:cNvPicPr>
            <a:picLocks noChangeAspect="1"/>
          </p:cNvPicPr>
          <p:nvPr/>
        </p:nvPicPr>
        <p:blipFill rotWithShape="1">
          <a:blip r:embed="rId4"/>
          <a:srcRect r="11181"/>
          <a:stretch/>
        </p:blipFill>
        <p:spPr>
          <a:xfrm>
            <a:off x="6120000" y="4006101"/>
            <a:ext cx="5828211" cy="1904762"/>
          </a:xfrm>
          <a:prstGeom prst="rect">
            <a:avLst/>
          </a:prstGeom>
        </p:spPr>
      </p:pic>
    </p:spTree>
    <p:extLst>
      <p:ext uri="{BB962C8B-B14F-4D97-AF65-F5344CB8AC3E}">
        <p14:creationId xmlns:p14="http://schemas.microsoft.com/office/powerpoint/2010/main" val="1197283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070536-CADF-4DAD-B728-D8CFF227F5C1}"/>
              </a:ext>
            </a:extLst>
          </p:cNvPr>
          <p:cNvSpPr>
            <a:spLocks noGrp="1"/>
          </p:cNvSpPr>
          <p:nvPr>
            <p:ph type="body" sz="quarter" idx="10"/>
          </p:nvPr>
        </p:nvSpPr>
        <p:spPr/>
        <p:txBody>
          <a:bodyPr/>
          <a:lstStyle/>
          <a:p>
            <a:r>
              <a:rPr lang="en-GB" dirty="0"/>
              <a:t>Analysing aggregate customer journey behaviour…</a:t>
            </a:r>
          </a:p>
          <a:p>
            <a:endParaRPr lang="en-GB" dirty="0"/>
          </a:p>
        </p:txBody>
      </p:sp>
      <p:sp>
        <p:nvSpPr>
          <p:cNvPr id="4" name="Text Placeholder 3">
            <a:extLst>
              <a:ext uri="{FF2B5EF4-FFF2-40B4-BE49-F238E27FC236}">
                <a16:creationId xmlns:a16="http://schemas.microsoft.com/office/drawing/2014/main" id="{0B34520E-BB4D-45C0-A756-AAAC29B84D6F}"/>
              </a:ext>
            </a:extLst>
          </p:cNvPr>
          <p:cNvSpPr>
            <a:spLocks noGrp="1"/>
          </p:cNvSpPr>
          <p:nvPr>
            <p:ph type="body" sz="quarter" idx="12"/>
          </p:nvPr>
        </p:nvSpPr>
        <p:spPr>
          <a:xfrm>
            <a:off x="4284012" y="6048000"/>
            <a:ext cx="3623975" cy="360000"/>
          </a:xfrm>
        </p:spPr>
        <p:txBody>
          <a:bodyPr/>
          <a:lstStyle/>
          <a:p>
            <a:r>
              <a:rPr lang="en-GB" dirty="0"/>
              <a:t>CC BY-NC-SA SSAT (The Schools Network) Ltd.</a:t>
            </a:r>
          </a:p>
        </p:txBody>
      </p:sp>
      <p:pic>
        <p:nvPicPr>
          <p:cNvPr id="5" name="Picture 4">
            <a:extLst>
              <a:ext uri="{FF2B5EF4-FFF2-40B4-BE49-F238E27FC236}">
                <a16:creationId xmlns:a16="http://schemas.microsoft.com/office/drawing/2014/main" id="{C6CE5AD2-64C9-4BEC-9DAC-02D29D1DC00F}"/>
              </a:ext>
            </a:extLst>
          </p:cNvPr>
          <p:cNvPicPr>
            <a:picLocks noChangeAspect="1"/>
          </p:cNvPicPr>
          <p:nvPr/>
        </p:nvPicPr>
        <p:blipFill>
          <a:blip r:embed="rId3"/>
          <a:stretch>
            <a:fillRect/>
          </a:stretch>
        </p:blipFill>
        <p:spPr>
          <a:xfrm>
            <a:off x="1862355" y="1340034"/>
            <a:ext cx="8347290" cy="3872094"/>
          </a:xfrm>
          <a:prstGeom prst="rect">
            <a:avLst/>
          </a:prstGeom>
        </p:spPr>
      </p:pic>
    </p:spTree>
    <p:extLst>
      <p:ext uri="{BB962C8B-B14F-4D97-AF65-F5344CB8AC3E}">
        <p14:creationId xmlns:p14="http://schemas.microsoft.com/office/powerpoint/2010/main" val="3285134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ACA9F5-D67A-4132-B1A7-10B67A790DA1}"/>
              </a:ext>
            </a:extLst>
          </p:cNvPr>
          <p:cNvSpPr>
            <a:spLocks noGrp="1"/>
          </p:cNvSpPr>
          <p:nvPr>
            <p:ph type="body" sz="quarter" idx="10"/>
          </p:nvPr>
        </p:nvSpPr>
        <p:spPr/>
        <p:txBody>
          <a:bodyPr/>
          <a:lstStyle/>
          <a:p>
            <a:r>
              <a:rPr lang="en-GB" dirty="0"/>
              <a:t>How ONE codes each interaction</a:t>
            </a:r>
          </a:p>
        </p:txBody>
      </p:sp>
      <p:sp>
        <p:nvSpPr>
          <p:cNvPr id="4" name="Text Placeholder 3">
            <a:extLst>
              <a:ext uri="{FF2B5EF4-FFF2-40B4-BE49-F238E27FC236}">
                <a16:creationId xmlns:a16="http://schemas.microsoft.com/office/drawing/2014/main" id="{B2A4C980-5CBC-4DB4-83AB-9EC342A1E5DD}"/>
              </a:ext>
            </a:extLst>
          </p:cNvPr>
          <p:cNvSpPr>
            <a:spLocks noGrp="1"/>
          </p:cNvSpPr>
          <p:nvPr>
            <p:ph type="body" sz="quarter" idx="12"/>
          </p:nvPr>
        </p:nvSpPr>
        <p:spPr>
          <a:xfrm>
            <a:off x="4293707" y="6085705"/>
            <a:ext cx="3604585" cy="360000"/>
          </a:xfrm>
        </p:spPr>
        <p:txBody>
          <a:bodyPr/>
          <a:lstStyle/>
          <a:p>
            <a:r>
              <a:rPr lang="en-GB" dirty="0"/>
              <a:t>CC BY-NC-SA SSAT (The Schools Network) Ltd.</a:t>
            </a:r>
          </a:p>
        </p:txBody>
      </p:sp>
      <p:sp>
        <p:nvSpPr>
          <p:cNvPr id="5" name="TextBox 4">
            <a:extLst>
              <a:ext uri="{FF2B5EF4-FFF2-40B4-BE49-F238E27FC236}">
                <a16:creationId xmlns:a16="http://schemas.microsoft.com/office/drawing/2014/main" id="{DA23EB02-A809-456C-846F-1ED3AF1D6DEF}"/>
              </a:ext>
            </a:extLst>
          </p:cNvPr>
          <p:cNvSpPr txBox="1"/>
          <p:nvPr/>
        </p:nvSpPr>
        <p:spPr>
          <a:xfrm>
            <a:off x="5236741" y="3496725"/>
            <a:ext cx="1261884" cy="369332"/>
          </a:xfrm>
          <a:prstGeom prst="rect">
            <a:avLst/>
          </a:prstGeom>
          <a:noFill/>
        </p:spPr>
        <p:txBody>
          <a:bodyPr wrap="none" rtlCol="0">
            <a:spAutoFit/>
          </a:bodyPr>
          <a:lstStyle/>
          <a:p>
            <a:r>
              <a:rPr lang="en-GB" dirty="0"/>
              <a:t>Interaction</a:t>
            </a:r>
          </a:p>
        </p:txBody>
      </p:sp>
      <p:sp>
        <p:nvSpPr>
          <p:cNvPr id="6" name="TextBox 5">
            <a:extLst>
              <a:ext uri="{FF2B5EF4-FFF2-40B4-BE49-F238E27FC236}">
                <a16:creationId xmlns:a16="http://schemas.microsoft.com/office/drawing/2014/main" id="{D3ADAFE1-5EA5-43BD-9D60-20AB1081DB5B}"/>
              </a:ext>
            </a:extLst>
          </p:cNvPr>
          <p:cNvSpPr txBox="1"/>
          <p:nvPr/>
        </p:nvSpPr>
        <p:spPr>
          <a:xfrm>
            <a:off x="2222953" y="1741410"/>
            <a:ext cx="1937017" cy="923330"/>
          </a:xfrm>
          <a:prstGeom prst="rect">
            <a:avLst/>
          </a:prstGeom>
          <a:noFill/>
        </p:spPr>
        <p:txBody>
          <a:bodyPr wrap="square" rtlCol="0">
            <a:spAutoFit/>
          </a:bodyPr>
          <a:lstStyle/>
          <a:p>
            <a:r>
              <a:rPr lang="en-GB" dirty="0"/>
              <a:t>Customer Key and/or Thunderhead Id</a:t>
            </a:r>
          </a:p>
        </p:txBody>
      </p:sp>
      <p:cxnSp>
        <p:nvCxnSpPr>
          <p:cNvPr id="7" name="Straight Arrow Connector 6">
            <a:extLst>
              <a:ext uri="{FF2B5EF4-FFF2-40B4-BE49-F238E27FC236}">
                <a16:creationId xmlns:a16="http://schemas.microsoft.com/office/drawing/2014/main" id="{ED925F5E-FBEC-4DCD-B612-8818F7305926}"/>
              </a:ext>
            </a:extLst>
          </p:cNvPr>
          <p:cNvCxnSpPr>
            <a:cxnSpLocks/>
          </p:cNvCxnSpPr>
          <p:nvPr/>
        </p:nvCxnSpPr>
        <p:spPr>
          <a:xfrm flipH="1" flipV="1">
            <a:off x="4159971" y="3009616"/>
            <a:ext cx="1076770" cy="4856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80D786C-1EC8-464D-8662-9601429C3169}"/>
              </a:ext>
            </a:extLst>
          </p:cNvPr>
          <p:cNvSpPr txBox="1"/>
          <p:nvPr/>
        </p:nvSpPr>
        <p:spPr>
          <a:xfrm>
            <a:off x="6824834" y="2757073"/>
            <a:ext cx="1475789" cy="369332"/>
          </a:xfrm>
          <a:prstGeom prst="rect">
            <a:avLst/>
          </a:prstGeom>
          <a:noFill/>
        </p:spPr>
        <p:txBody>
          <a:bodyPr wrap="none" rtlCol="0">
            <a:spAutoFit/>
          </a:bodyPr>
          <a:lstStyle/>
          <a:p>
            <a:r>
              <a:rPr lang="en-GB" dirty="0"/>
              <a:t>Activity Type</a:t>
            </a:r>
          </a:p>
        </p:txBody>
      </p:sp>
      <p:sp>
        <p:nvSpPr>
          <p:cNvPr id="9" name="TextBox 8">
            <a:extLst>
              <a:ext uri="{FF2B5EF4-FFF2-40B4-BE49-F238E27FC236}">
                <a16:creationId xmlns:a16="http://schemas.microsoft.com/office/drawing/2014/main" id="{379B6EBB-FB4B-48BB-97AE-BAF6C6AA701F}"/>
              </a:ext>
            </a:extLst>
          </p:cNvPr>
          <p:cNvSpPr txBox="1"/>
          <p:nvPr/>
        </p:nvSpPr>
        <p:spPr>
          <a:xfrm>
            <a:off x="8353429" y="1932773"/>
            <a:ext cx="1672253" cy="369332"/>
          </a:xfrm>
          <a:prstGeom prst="rect">
            <a:avLst/>
          </a:prstGeom>
          <a:noFill/>
        </p:spPr>
        <p:txBody>
          <a:bodyPr wrap="none" rtlCol="0">
            <a:spAutoFit/>
          </a:bodyPr>
          <a:lstStyle/>
          <a:p>
            <a:r>
              <a:rPr lang="en-GB" dirty="0"/>
              <a:t>Journey Stage</a:t>
            </a:r>
          </a:p>
        </p:txBody>
      </p:sp>
      <p:cxnSp>
        <p:nvCxnSpPr>
          <p:cNvPr id="10" name="Straight Arrow Connector 9">
            <a:extLst>
              <a:ext uri="{FF2B5EF4-FFF2-40B4-BE49-F238E27FC236}">
                <a16:creationId xmlns:a16="http://schemas.microsoft.com/office/drawing/2014/main" id="{896A607C-DEC5-481C-9DF2-DD17FFC6EBA6}"/>
              </a:ext>
            </a:extLst>
          </p:cNvPr>
          <p:cNvCxnSpPr>
            <a:cxnSpLocks/>
          </p:cNvCxnSpPr>
          <p:nvPr/>
        </p:nvCxnSpPr>
        <p:spPr>
          <a:xfrm flipV="1">
            <a:off x="6570610" y="3126405"/>
            <a:ext cx="588935" cy="3688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E9C0532-7134-405B-BD11-1BB368C8A338}"/>
              </a:ext>
            </a:extLst>
          </p:cNvPr>
          <p:cNvCxnSpPr>
            <a:cxnSpLocks/>
          </p:cNvCxnSpPr>
          <p:nvPr/>
        </p:nvCxnSpPr>
        <p:spPr>
          <a:xfrm flipV="1">
            <a:off x="7764494" y="2343410"/>
            <a:ext cx="588935" cy="3688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03B813A-7EB3-4EAE-8649-82ACACF6EC7A}"/>
              </a:ext>
            </a:extLst>
          </p:cNvPr>
          <p:cNvCxnSpPr>
            <a:cxnSpLocks/>
          </p:cNvCxnSpPr>
          <p:nvPr/>
        </p:nvCxnSpPr>
        <p:spPr>
          <a:xfrm>
            <a:off x="5780486" y="4087809"/>
            <a:ext cx="0" cy="8018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E85C9D2B-3111-460D-8D01-515C86C3C031}"/>
              </a:ext>
            </a:extLst>
          </p:cNvPr>
          <p:cNvSpPr txBox="1"/>
          <p:nvPr/>
        </p:nvSpPr>
        <p:spPr>
          <a:xfrm>
            <a:off x="5308726" y="5034968"/>
            <a:ext cx="1338828" cy="369332"/>
          </a:xfrm>
          <a:prstGeom prst="rect">
            <a:avLst/>
          </a:prstGeom>
          <a:noFill/>
        </p:spPr>
        <p:txBody>
          <a:bodyPr wrap="none" rtlCol="0">
            <a:spAutoFit/>
          </a:bodyPr>
          <a:lstStyle/>
          <a:p>
            <a:r>
              <a:rPr lang="en-GB" dirty="0"/>
              <a:t>Proposition</a:t>
            </a:r>
          </a:p>
        </p:txBody>
      </p:sp>
      <p:sp>
        <p:nvSpPr>
          <p:cNvPr id="14" name="TextBox 13">
            <a:extLst>
              <a:ext uri="{FF2B5EF4-FFF2-40B4-BE49-F238E27FC236}">
                <a16:creationId xmlns:a16="http://schemas.microsoft.com/office/drawing/2014/main" id="{D4043E44-84FB-416B-BA2B-EDF6F599CCA3}"/>
              </a:ext>
            </a:extLst>
          </p:cNvPr>
          <p:cNvSpPr txBox="1"/>
          <p:nvPr/>
        </p:nvSpPr>
        <p:spPr>
          <a:xfrm>
            <a:off x="625635" y="2158489"/>
            <a:ext cx="1037463" cy="461665"/>
          </a:xfrm>
          <a:prstGeom prst="rect">
            <a:avLst/>
          </a:prstGeom>
          <a:noFill/>
        </p:spPr>
        <p:txBody>
          <a:bodyPr wrap="none" rtlCol="0">
            <a:spAutoFit/>
          </a:bodyPr>
          <a:lstStyle/>
          <a:p>
            <a:r>
              <a:rPr lang="en-GB" sz="2400" b="1" i="1" dirty="0"/>
              <a:t>Who?</a:t>
            </a:r>
          </a:p>
        </p:txBody>
      </p:sp>
      <p:sp>
        <p:nvSpPr>
          <p:cNvPr id="15" name="TextBox 14">
            <a:extLst>
              <a:ext uri="{FF2B5EF4-FFF2-40B4-BE49-F238E27FC236}">
                <a16:creationId xmlns:a16="http://schemas.microsoft.com/office/drawing/2014/main" id="{91A9A8C9-F806-4165-86AD-5C18130FBEC8}"/>
              </a:ext>
            </a:extLst>
          </p:cNvPr>
          <p:cNvSpPr txBox="1"/>
          <p:nvPr/>
        </p:nvSpPr>
        <p:spPr>
          <a:xfrm>
            <a:off x="7322617" y="4868334"/>
            <a:ext cx="2573713" cy="830997"/>
          </a:xfrm>
          <a:prstGeom prst="rect">
            <a:avLst/>
          </a:prstGeom>
          <a:noFill/>
        </p:spPr>
        <p:txBody>
          <a:bodyPr wrap="square" rtlCol="0">
            <a:spAutoFit/>
          </a:bodyPr>
          <a:lstStyle/>
          <a:p>
            <a:r>
              <a:rPr lang="en-GB" sz="2400" b="1" i="1" dirty="0"/>
              <a:t>What are they interested in?</a:t>
            </a:r>
          </a:p>
        </p:txBody>
      </p:sp>
      <p:sp>
        <p:nvSpPr>
          <p:cNvPr id="16" name="TextBox 15">
            <a:extLst>
              <a:ext uri="{FF2B5EF4-FFF2-40B4-BE49-F238E27FC236}">
                <a16:creationId xmlns:a16="http://schemas.microsoft.com/office/drawing/2014/main" id="{B3E952E8-0073-4360-A2B6-C0984DB5997B}"/>
              </a:ext>
            </a:extLst>
          </p:cNvPr>
          <p:cNvSpPr txBox="1"/>
          <p:nvPr/>
        </p:nvSpPr>
        <p:spPr>
          <a:xfrm>
            <a:off x="9517225" y="2481062"/>
            <a:ext cx="2562808" cy="830997"/>
          </a:xfrm>
          <a:prstGeom prst="rect">
            <a:avLst/>
          </a:prstGeom>
          <a:noFill/>
        </p:spPr>
        <p:txBody>
          <a:bodyPr wrap="square" rtlCol="0">
            <a:spAutoFit/>
          </a:bodyPr>
          <a:lstStyle/>
          <a:p>
            <a:r>
              <a:rPr lang="en-GB" sz="2400" b="1" i="1" dirty="0"/>
              <a:t>Where are they on the journey?</a:t>
            </a:r>
          </a:p>
        </p:txBody>
      </p:sp>
    </p:spTree>
    <p:extLst>
      <p:ext uri="{BB962C8B-B14F-4D97-AF65-F5344CB8AC3E}">
        <p14:creationId xmlns:p14="http://schemas.microsoft.com/office/powerpoint/2010/main" val="3614256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8873B4-B1E6-465B-8EF9-F464B218487B}"/>
              </a:ext>
            </a:extLst>
          </p:cNvPr>
          <p:cNvSpPr>
            <a:spLocks noGrp="1"/>
          </p:cNvSpPr>
          <p:nvPr>
            <p:ph type="body" sz="quarter" idx="10"/>
          </p:nvPr>
        </p:nvSpPr>
        <p:spPr/>
        <p:txBody>
          <a:bodyPr/>
          <a:lstStyle/>
          <a:p>
            <a:r>
              <a:rPr lang="en-GB" dirty="0"/>
              <a:t>Who? – Customer Key</a:t>
            </a:r>
          </a:p>
        </p:txBody>
      </p:sp>
      <p:sp>
        <p:nvSpPr>
          <p:cNvPr id="3" name="Text Placeholder 2">
            <a:extLst>
              <a:ext uri="{FF2B5EF4-FFF2-40B4-BE49-F238E27FC236}">
                <a16:creationId xmlns:a16="http://schemas.microsoft.com/office/drawing/2014/main" id="{753BB1E4-C801-4B37-889E-ECF06E8E4CF2}"/>
              </a:ext>
            </a:extLst>
          </p:cNvPr>
          <p:cNvSpPr>
            <a:spLocks noGrp="1"/>
          </p:cNvSpPr>
          <p:nvPr>
            <p:ph type="body" sz="quarter" idx="11"/>
          </p:nvPr>
        </p:nvSpPr>
        <p:spPr/>
        <p:txBody>
          <a:bodyPr/>
          <a:lstStyle/>
          <a:p>
            <a:pPr marL="342900" indent="-342900">
              <a:buFont typeface="Arial" panose="020B0604020202020204" pitchFamily="34" charset="0"/>
              <a:buChar char="•"/>
            </a:pPr>
            <a:r>
              <a:rPr lang="en-GB" dirty="0"/>
              <a:t>Mapped to Contact Id from CRM</a:t>
            </a:r>
          </a:p>
          <a:p>
            <a:pPr marL="342900" indent="-342900">
              <a:buFont typeface="Arial" panose="020B0604020202020204" pitchFamily="34" charset="0"/>
              <a:buChar char="•"/>
            </a:pPr>
            <a:r>
              <a:rPr lang="en-GB" dirty="0"/>
              <a:t>Critical to design journeys with “identification events”</a:t>
            </a:r>
          </a:p>
          <a:p>
            <a:pPr marL="342900" indent="-342900">
              <a:buFont typeface="Arial" panose="020B0604020202020204" pitchFamily="34" charset="0"/>
              <a:buChar char="•"/>
            </a:pPr>
            <a:r>
              <a:rPr lang="en-GB" dirty="0"/>
              <a:t>ONE can capture from cookies, query string or in data pushed to API</a:t>
            </a:r>
            <a:br>
              <a:rPr lang="en-GB" dirty="0"/>
            </a:br>
            <a:r>
              <a:rPr lang="en-GB" dirty="0"/>
              <a:t>e.g.</a:t>
            </a:r>
          </a:p>
          <a:p>
            <a:pPr marL="1085850" lvl="1" indent="-342900">
              <a:buFont typeface="Arial" panose="020B0604020202020204" pitchFamily="34" charset="0"/>
              <a:buChar char="•"/>
            </a:pPr>
            <a:r>
              <a:rPr lang="en-GB" sz="2000" dirty="0">
                <a:solidFill>
                  <a:schemeClr val="tx1"/>
                </a:solidFill>
              </a:rPr>
              <a:t>When customer logs in we place a cookie with Contact Id</a:t>
            </a:r>
          </a:p>
          <a:p>
            <a:pPr marL="1085850" lvl="1" indent="-342900">
              <a:buFont typeface="Arial" panose="020B0604020202020204" pitchFamily="34" charset="0"/>
              <a:buChar char="•"/>
            </a:pPr>
            <a:r>
              <a:rPr lang="en-GB" sz="2000" dirty="0">
                <a:solidFill>
                  <a:schemeClr val="tx1"/>
                </a:solidFill>
              </a:rPr>
              <a:t>On outbound email marketing we insert a merge tag on links with the </a:t>
            </a:r>
            <a:r>
              <a:rPr lang="en-GB" sz="2000" dirty="0" err="1">
                <a:solidFill>
                  <a:schemeClr val="tx1"/>
                </a:solidFill>
              </a:rPr>
              <a:t>ContactId</a:t>
            </a:r>
            <a:endParaRPr lang="en-GB" sz="2000" dirty="0">
              <a:solidFill>
                <a:schemeClr val="tx1"/>
              </a:solidFill>
            </a:endParaRPr>
          </a:p>
          <a:p>
            <a:endParaRPr lang="en-GB" dirty="0"/>
          </a:p>
        </p:txBody>
      </p:sp>
      <p:sp>
        <p:nvSpPr>
          <p:cNvPr id="4" name="Text Placeholder 3">
            <a:extLst>
              <a:ext uri="{FF2B5EF4-FFF2-40B4-BE49-F238E27FC236}">
                <a16:creationId xmlns:a16="http://schemas.microsoft.com/office/drawing/2014/main" id="{0DB322C0-A68E-490D-9788-C5C62EBDB529}"/>
              </a:ext>
            </a:extLst>
          </p:cNvPr>
          <p:cNvSpPr>
            <a:spLocks noGrp="1"/>
          </p:cNvSpPr>
          <p:nvPr>
            <p:ph type="body" sz="quarter" idx="12"/>
          </p:nvPr>
        </p:nvSpPr>
        <p:spPr>
          <a:xfrm>
            <a:off x="4377656" y="6059017"/>
            <a:ext cx="3458722" cy="360000"/>
          </a:xfrm>
        </p:spPr>
        <p:txBody>
          <a:bodyPr/>
          <a:lstStyle/>
          <a:p>
            <a:r>
              <a:rPr lang="en-GB" dirty="0"/>
              <a:t>CC BY-NC-SA SSAT (The Schools Network) Ltd.</a:t>
            </a:r>
          </a:p>
        </p:txBody>
      </p:sp>
    </p:spTree>
    <p:extLst>
      <p:ext uri="{BB962C8B-B14F-4D97-AF65-F5344CB8AC3E}">
        <p14:creationId xmlns:p14="http://schemas.microsoft.com/office/powerpoint/2010/main" val="2890455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D91196-24AF-4685-BB6C-8289454DB9ED}"/>
              </a:ext>
            </a:extLst>
          </p:cNvPr>
          <p:cNvSpPr>
            <a:spLocks noGrp="1"/>
          </p:cNvSpPr>
          <p:nvPr>
            <p:ph type="body" sz="quarter" idx="10"/>
          </p:nvPr>
        </p:nvSpPr>
        <p:spPr/>
        <p:txBody>
          <a:bodyPr/>
          <a:lstStyle/>
          <a:p>
            <a:r>
              <a:rPr lang="en-GB" dirty="0"/>
              <a:t>What are they interested in? - Propositions</a:t>
            </a:r>
          </a:p>
        </p:txBody>
      </p:sp>
      <p:sp>
        <p:nvSpPr>
          <p:cNvPr id="4" name="Text Placeholder 3">
            <a:extLst>
              <a:ext uri="{FF2B5EF4-FFF2-40B4-BE49-F238E27FC236}">
                <a16:creationId xmlns:a16="http://schemas.microsoft.com/office/drawing/2014/main" id="{130C7147-ABFC-456D-B808-39EAA2299C42}"/>
              </a:ext>
            </a:extLst>
          </p:cNvPr>
          <p:cNvSpPr>
            <a:spLocks noGrp="1"/>
          </p:cNvSpPr>
          <p:nvPr>
            <p:ph type="body" sz="quarter" idx="12"/>
          </p:nvPr>
        </p:nvSpPr>
        <p:spPr>
          <a:xfrm>
            <a:off x="4368605" y="6058757"/>
            <a:ext cx="3502790" cy="360000"/>
          </a:xfrm>
        </p:spPr>
        <p:txBody>
          <a:bodyPr/>
          <a:lstStyle/>
          <a:p>
            <a:r>
              <a:rPr lang="en-GB" dirty="0"/>
              <a:t>CC BY-NC-SA SSAT (The Schools Network) Ltd.</a:t>
            </a:r>
          </a:p>
        </p:txBody>
      </p:sp>
      <p:pic>
        <p:nvPicPr>
          <p:cNvPr id="5" name="Picture 4">
            <a:extLst>
              <a:ext uri="{FF2B5EF4-FFF2-40B4-BE49-F238E27FC236}">
                <a16:creationId xmlns:a16="http://schemas.microsoft.com/office/drawing/2014/main" id="{EB707277-EB88-43F4-9CA6-1AC0E7D1E225}"/>
              </a:ext>
            </a:extLst>
          </p:cNvPr>
          <p:cNvPicPr>
            <a:picLocks noChangeAspect="1"/>
          </p:cNvPicPr>
          <p:nvPr/>
        </p:nvPicPr>
        <p:blipFill rotWithShape="1">
          <a:blip r:embed="rId3"/>
          <a:srcRect t="1620" b="8131"/>
          <a:stretch/>
        </p:blipFill>
        <p:spPr>
          <a:xfrm>
            <a:off x="2439551" y="1623528"/>
            <a:ext cx="6079298" cy="4058816"/>
          </a:xfrm>
          <a:prstGeom prst="rect">
            <a:avLst/>
          </a:prstGeom>
        </p:spPr>
      </p:pic>
    </p:spTree>
    <p:extLst>
      <p:ext uri="{BB962C8B-B14F-4D97-AF65-F5344CB8AC3E}">
        <p14:creationId xmlns:p14="http://schemas.microsoft.com/office/powerpoint/2010/main" val="1751669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12E51E-C3B0-42D1-B550-998FA7C8E1F5}"/>
              </a:ext>
            </a:extLst>
          </p:cNvPr>
          <p:cNvSpPr>
            <a:spLocks noGrp="1"/>
          </p:cNvSpPr>
          <p:nvPr>
            <p:ph type="body" sz="quarter" idx="10"/>
          </p:nvPr>
        </p:nvSpPr>
        <p:spPr/>
        <p:txBody>
          <a:bodyPr/>
          <a:lstStyle/>
          <a:p>
            <a:r>
              <a:rPr lang="en-GB" dirty="0"/>
              <a:t>What does our customer journey look like?</a:t>
            </a:r>
          </a:p>
        </p:txBody>
      </p:sp>
      <p:sp>
        <p:nvSpPr>
          <p:cNvPr id="4" name="Text Placeholder 3">
            <a:extLst>
              <a:ext uri="{FF2B5EF4-FFF2-40B4-BE49-F238E27FC236}">
                <a16:creationId xmlns:a16="http://schemas.microsoft.com/office/drawing/2014/main" id="{C230140D-3B6C-4F24-A920-5EFDC436C27B}"/>
              </a:ext>
            </a:extLst>
          </p:cNvPr>
          <p:cNvSpPr>
            <a:spLocks noGrp="1"/>
          </p:cNvSpPr>
          <p:nvPr>
            <p:ph type="body" sz="quarter" idx="12"/>
          </p:nvPr>
        </p:nvSpPr>
        <p:spPr>
          <a:xfrm>
            <a:off x="4296190" y="6048000"/>
            <a:ext cx="3647619" cy="360000"/>
          </a:xfrm>
        </p:spPr>
        <p:txBody>
          <a:bodyPr/>
          <a:lstStyle/>
          <a:p>
            <a:r>
              <a:rPr lang="en-GB" dirty="0"/>
              <a:t>CC BY-NC-SA SSAT (The Schools Network) Ltd.</a:t>
            </a:r>
          </a:p>
        </p:txBody>
      </p:sp>
      <p:pic>
        <p:nvPicPr>
          <p:cNvPr id="5" name="Picture 4">
            <a:extLst>
              <a:ext uri="{FF2B5EF4-FFF2-40B4-BE49-F238E27FC236}">
                <a16:creationId xmlns:a16="http://schemas.microsoft.com/office/drawing/2014/main" id="{DFA042A3-2AC6-4DC8-8BD3-CD4F58E78C1E}"/>
              </a:ext>
            </a:extLst>
          </p:cNvPr>
          <p:cNvPicPr>
            <a:picLocks noChangeAspect="1"/>
          </p:cNvPicPr>
          <p:nvPr/>
        </p:nvPicPr>
        <p:blipFill>
          <a:blip r:embed="rId3"/>
          <a:stretch>
            <a:fillRect/>
          </a:stretch>
        </p:blipFill>
        <p:spPr>
          <a:xfrm>
            <a:off x="4042423" y="1839238"/>
            <a:ext cx="3647619" cy="3809524"/>
          </a:xfrm>
          <a:prstGeom prst="rect">
            <a:avLst/>
          </a:prstGeom>
        </p:spPr>
      </p:pic>
    </p:spTree>
    <p:extLst>
      <p:ext uri="{BB962C8B-B14F-4D97-AF65-F5344CB8AC3E}">
        <p14:creationId xmlns:p14="http://schemas.microsoft.com/office/powerpoint/2010/main" val="154782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165A1A-62D6-4E31-A97E-734BFDC782D7}"/>
              </a:ext>
            </a:extLst>
          </p:cNvPr>
          <p:cNvSpPr>
            <a:spLocks noGrp="1"/>
          </p:cNvSpPr>
          <p:nvPr>
            <p:ph type="body" sz="quarter" idx="10"/>
          </p:nvPr>
        </p:nvSpPr>
        <p:spPr/>
        <p:txBody>
          <a:bodyPr/>
          <a:lstStyle/>
          <a:p>
            <a:r>
              <a:rPr lang="en-GB" dirty="0"/>
              <a:t>Where are they on the journey (activity type)?</a:t>
            </a:r>
          </a:p>
        </p:txBody>
      </p:sp>
      <p:sp>
        <p:nvSpPr>
          <p:cNvPr id="4" name="Text Placeholder 3">
            <a:extLst>
              <a:ext uri="{FF2B5EF4-FFF2-40B4-BE49-F238E27FC236}">
                <a16:creationId xmlns:a16="http://schemas.microsoft.com/office/drawing/2014/main" id="{695E7251-C874-4C19-8CC0-87D200D0EA28}"/>
              </a:ext>
            </a:extLst>
          </p:cNvPr>
          <p:cNvSpPr>
            <a:spLocks noGrp="1"/>
          </p:cNvSpPr>
          <p:nvPr>
            <p:ph type="body" sz="quarter" idx="12"/>
          </p:nvPr>
        </p:nvSpPr>
        <p:spPr>
          <a:xfrm>
            <a:off x="4250675" y="6048000"/>
            <a:ext cx="3690650" cy="360000"/>
          </a:xfrm>
        </p:spPr>
        <p:txBody>
          <a:bodyPr/>
          <a:lstStyle/>
          <a:p>
            <a:r>
              <a:rPr lang="en-GB" dirty="0"/>
              <a:t>CC BY-NC-SA SSAT (The Schools Network) Ltd.</a:t>
            </a:r>
          </a:p>
        </p:txBody>
      </p:sp>
      <p:pic>
        <p:nvPicPr>
          <p:cNvPr id="5" name="Picture 4">
            <a:extLst>
              <a:ext uri="{FF2B5EF4-FFF2-40B4-BE49-F238E27FC236}">
                <a16:creationId xmlns:a16="http://schemas.microsoft.com/office/drawing/2014/main" id="{4D02FDBA-CE09-467F-BC78-705114F790A2}"/>
              </a:ext>
            </a:extLst>
          </p:cNvPr>
          <p:cNvPicPr>
            <a:picLocks noChangeAspect="1"/>
          </p:cNvPicPr>
          <p:nvPr/>
        </p:nvPicPr>
        <p:blipFill rotWithShape="1">
          <a:blip r:embed="rId3"/>
          <a:srcRect b="12085"/>
          <a:stretch/>
        </p:blipFill>
        <p:spPr>
          <a:xfrm>
            <a:off x="2717476" y="1481200"/>
            <a:ext cx="5295514" cy="4173152"/>
          </a:xfrm>
          <a:prstGeom prst="rect">
            <a:avLst/>
          </a:prstGeom>
        </p:spPr>
      </p:pic>
    </p:spTree>
    <p:extLst>
      <p:ext uri="{BB962C8B-B14F-4D97-AF65-F5344CB8AC3E}">
        <p14:creationId xmlns:p14="http://schemas.microsoft.com/office/powerpoint/2010/main" val="2676139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7197F7-BB70-4D96-A4ED-D199D4370E6F}"/>
              </a:ext>
            </a:extLst>
          </p:cNvPr>
          <p:cNvSpPr>
            <a:spLocks noGrp="1"/>
          </p:cNvSpPr>
          <p:nvPr>
            <p:ph type="body" sz="quarter" idx="10"/>
          </p:nvPr>
        </p:nvSpPr>
        <p:spPr/>
        <p:txBody>
          <a:bodyPr/>
          <a:lstStyle/>
          <a:p>
            <a:r>
              <a:rPr lang="en-GB" dirty="0"/>
              <a:t>Insight within Dynamics context…</a:t>
            </a:r>
          </a:p>
        </p:txBody>
      </p:sp>
      <p:sp>
        <p:nvSpPr>
          <p:cNvPr id="4" name="Text Placeholder 3">
            <a:extLst>
              <a:ext uri="{FF2B5EF4-FFF2-40B4-BE49-F238E27FC236}">
                <a16:creationId xmlns:a16="http://schemas.microsoft.com/office/drawing/2014/main" id="{AB3AEE29-169E-4CD6-9493-CB35514D9315}"/>
              </a:ext>
            </a:extLst>
          </p:cNvPr>
          <p:cNvSpPr>
            <a:spLocks noGrp="1"/>
          </p:cNvSpPr>
          <p:nvPr>
            <p:ph type="body" sz="quarter" idx="12"/>
          </p:nvPr>
        </p:nvSpPr>
        <p:spPr>
          <a:xfrm>
            <a:off x="4330046" y="6079525"/>
            <a:ext cx="3579908" cy="360000"/>
          </a:xfrm>
        </p:spPr>
        <p:txBody>
          <a:bodyPr/>
          <a:lstStyle/>
          <a:p>
            <a:r>
              <a:rPr lang="en-GB" dirty="0"/>
              <a:t>CC BY-NC-SA SSAT (The Schools Network) Ltd.</a:t>
            </a:r>
          </a:p>
        </p:txBody>
      </p:sp>
      <p:pic>
        <p:nvPicPr>
          <p:cNvPr id="5" name="Picture 4">
            <a:extLst>
              <a:ext uri="{FF2B5EF4-FFF2-40B4-BE49-F238E27FC236}">
                <a16:creationId xmlns:a16="http://schemas.microsoft.com/office/drawing/2014/main" id="{A772B13C-B142-46D3-98ED-8E2EC1BF5D48}"/>
              </a:ext>
            </a:extLst>
          </p:cNvPr>
          <p:cNvPicPr>
            <a:picLocks noChangeAspect="1"/>
          </p:cNvPicPr>
          <p:nvPr/>
        </p:nvPicPr>
        <p:blipFill>
          <a:blip r:embed="rId3"/>
          <a:stretch>
            <a:fillRect/>
          </a:stretch>
        </p:blipFill>
        <p:spPr>
          <a:xfrm>
            <a:off x="900000" y="2438457"/>
            <a:ext cx="8247619" cy="3466667"/>
          </a:xfrm>
          <a:prstGeom prst="rect">
            <a:avLst/>
          </a:prstGeom>
        </p:spPr>
      </p:pic>
      <p:pic>
        <p:nvPicPr>
          <p:cNvPr id="6" name="Picture 5">
            <a:extLst>
              <a:ext uri="{FF2B5EF4-FFF2-40B4-BE49-F238E27FC236}">
                <a16:creationId xmlns:a16="http://schemas.microsoft.com/office/drawing/2014/main" id="{4B7B282F-7963-424D-B6B2-76E2E80F41B6}"/>
              </a:ext>
            </a:extLst>
          </p:cNvPr>
          <p:cNvPicPr>
            <a:picLocks noChangeAspect="1"/>
          </p:cNvPicPr>
          <p:nvPr/>
        </p:nvPicPr>
        <p:blipFill rotWithShape="1">
          <a:blip r:embed="rId4"/>
          <a:srcRect b="43331"/>
          <a:stretch/>
        </p:blipFill>
        <p:spPr>
          <a:xfrm>
            <a:off x="900000" y="1440000"/>
            <a:ext cx="3142857" cy="998457"/>
          </a:xfrm>
          <a:prstGeom prst="rect">
            <a:avLst/>
          </a:prstGeom>
        </p:spPr>
      </p:pic>
      <p:sp>
        <p:nvSpPr>
          <p:cNvPr id="7" name="TextBox 6">
            <a:extLst>
              <a:ext uri="{FF2B5EF4-FFF2-40B4-BE49-F238E27FC236}">
                <a16:creationId xmlns:a16="http://schemas.microsoft.com/office/drawing/2014/main" id="{19ECF9E3-DF4F-46F6-836B-17706C833A85}"/>
              </a:ext>
            </a:extLst>
          </p:cNvPr>
          <p:cNvSpPr txBox="1"/>
          <p:nvPr/>
        </p:nvSpPr>
        <p:spPr>
          <a:xfrm>
            <a:off x="7010595" y="1904056"/>
            <a:ext cx="4124131" cy="923330"/>
          </a:xfrm>
          <a:prstGeom prst="rect">
            <a:avLst/>
          </a:prstGeom>
          <a:noFill/>
        </p:spPr>
        <p:txBody>
          <a:bodyPr wrap="square" rtlCol="0">
            <a:spAutoFit/>
          </a:bodyPr>
          <a:lstStyle/>
          <a:p>
            <a:r>
              <a:rPr lang="en-GB" dirty="0"/>
              <a:t>… allowing a sales agent to see up to date overview of customer behaviour, within the Contact Form …</a:t>
            </a:r>
          </a:p>
        </p:txBody>
      </p:sp>
    </p:spTree>
    <p:extLst>
      <p:ext uri="{BB962C8B-B14F-4D97-AF65-F5344CB8AC3E}">
        <p14:creationId xmlns:p14="http://schemas.microsoft.com/office/powerpoint/2010/main" val="3471241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9877D98-9F9F-4A0B-AFC8-4EBE7F75F1AC}"/>
              </a:ext>
            </a:extLst>
          </p:cNvPr>
          <p:cNvSpPr>
            <a:spLocks noGrp="1"/>
          </p:cNvSpPr>
          <p:nvPr>
            <p:ph type="body" sz="quarter" idx="12"/>
          </p:nvPr>
        </p:nvSpPr>
        <p:spPr>
          <a:xfrm>
            <a:off x="4289521" y="6036723"/>
            <a:ext cx="3612958" cy="360000"/>
          </a:xfrm>
        </p:spPr>
        <p:txBody>
          <a:bodyPr/>
          <a:lstStyle/>
          <a:p>
            <a:r>
              <a:rPr lang="en-GB" dirty="0"/>
              <a:t>CC BY-NC-SA SSAT (The Schools Network) Ltd.</a:t>
            </a:r>
          </a:p>
        </p:txBody>
      </p:sp>
      <p:sp>
        <p:nvSpPr>
          <p:cNvPr id="8" name="Rectangle: Rounded Corners 7">
            <a:extLst>
              <a:ext uri="{FF2B5EF4-FFF2-40B4-BE49-F238E27FC236}">
                <a16:creationId xmlns:a16="http://schemas.microsoft.com/office/drawing/2014/main" id="{39AB6C28-B24E-42F5-A035-50847CCF9F46}"/>
              </a:ext>
            </a:extLst>
          </p:cNvPr>
          <p:cNvSpPr/>
          <p:nvPr/>
        </p:nvSpPr>
        <p:spPr>
          <a:xfrm>
            <a:off x="1166661" y="483891"/>
            <a:ext cx="2437210" cy="1589437"/>
          </a:xfrm>
          <a:prstGeom prst="roundRect">
            <a:avLst/>
          </a:prstGeom>
          <a:gradFill flip="none" rotWithShape="1">
            <a:gsLst>
              <a:gs pos="47000">
                <a:srgbClr val="A50034"/>
              </a:gs>
              <a:gs pos="100000">
                <a:srgbClr val="FF3374"/>
              </a:gs>
            </a:gsLst>
            <a:lin ang="135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2000" b="1" dirty="0">
                <a:solidFill>
                  <a:prstClr val="white"/>
                </a:solidFill>
              </a:rPr>
              <a:t>Knowledge</a:t>
            </a:r>
          </a:p>
          <a:p>
            <a:pPr lvl="0" algn="ctr">
              <a:defRPr/>
            </a:pPr>
            <a:r>
              <a:rPr lang="en-US" sz="1400" dirty="0">
                <a:solidFill>
                  <a:prstClr val="white"/>
                </a:solidFill>
              </a:rPr>
              <a:t>Experience of what works in great schools</a:t>
            </a:r>
            <a:endParaRPr lang="en-GB" sz="1400" dirty="0">
              <a:solidFill>
                <a:prstClr val="white"/>
              </a:solidFill>
            </a:endParaRPr>
          </a:p>
        </p:txBody>
      </p:sp>
      <p:sp>
        <p:nvSpPr>
          <p:cNvPr id="9" name="Rectangle: Rounded Corners 8">
            <a:extLst>
              <a:ext uri="{FF2B5EF4-FFF2-40B4-BE49-F238E27FC236}">
                <a16:creationId xmlns:a16="http://schemas.microsoft.com/office/drawing/2014/main" id="{C570C3E1-787F-4E94-90FB-759EFE6C5890}"/>
              </a:ext>
            </a:extLst>
          </p:cNvPr>
          <p:cNvSpPr/>
          <p:nvPr/>
        </p:nvSpPr>
        <p:spPr>
          <a:xfrm>
            <a:off x="4817394" y="500723"/>
            <a:ext cx="2437210" cy="1589437"/>
          </a:xfrm>
          <a:prstGeom prst="roundRect">
            <a:avLst/>
          </a:prstGeom>
          <a:gradFill flip="none" rotWithShape="1">
            <a:gsLst>
              <a:gs pos="47000">
                <a:srgbClr val="A50034"/>
              </a:gs>
              <a:gs pos="100000">
                <a:srgbClr val="FF3374"/>
              </a:gs>
            </a:gsLst>
            <a:lin ang="135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2000" b="1" dirty="0">
                <a:solidFill>
                  <a:prstClr val="white"/>
                </a:solidFill>
              </a:rPr>
              <a:t>Learning</a:t>
            </a:r>
            <a:endParaRPr lang="en-US" sz="2000" dirty="0">
              <a:solidFill>
                <a:prstClr val="white"/>
              </a:solidFill>
            </a:endParaRPr>
          </a:p>
          <a:p>
            <a:pPr lvl="0" algn="ctr">
              <a:defRPr/>
            </a:pPr>
            <a:r>
              <a:rPr lang="en-US" sz="1400" dirty="0">
                <a:solidFill>
                  <a:prstClr val="white"/>
                </a:solidFill>
              </a:rPr>
              <a:t>School improvement beyond quick fixes</a:t>
            </a:r>
            <a:endParaRPr lang="en-GB" sz="1400" dirty="0">
              <a:solidFill>
                <a:prstClr val="white"/>
              </a:solidFill>
            </a:endParaRPr>
          </a:p>
        </p:txBody>
      </p:sp>
      <p:sp>
        <p:nvSpPr>
          <p:cNvPr id="10" name="Rectangle: Rounded Corners 9">
            <a:extLst>
              <a:ext uri="{FF2B5EF4-FFF2-40B4-BE49-F238E27FC236}">
                <a16:creationId xmlns:a16="http://schemas.microsoft.com/office/drawing/2014/main" id="{7ED14885-5787-4806-A605-61F39DCB69C1}"/>
              </a:ext>
            </a:extLst>
          </p:cNvPr>
          <p:cNvSpPr/>
          <p:nvPr/>
        </p:nvSpPr>
        <p:spPr>
          <a:xfrm>
            <a:off x="8504643" y="483891"/>
            <a:ext cx="2437210" cy="1589437"/>
          </a:xfrm>
          <a:prstGeom prst="roundRect">
            <a:avLst/>
          </a:prstGeom>
          <a:gradFill flip="none" rotWithShape="1">
            <a:gsLst>
              <a:gs pos="47000">
                <a:srgbClr val="A50034"/>
              </a:gs>
              <a:gs pos="100000">
                <a:srgbClr val="FF3374"/>
              </a:gs>
            </a:gsLst>
            <a:lin ang="135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2000" b="1" dirty="0">
                <a:solidFill>
                  <a:prstClr val="white"/>
                </a:solidFill>
              </a:rPr>
              <a:t>Collaboration</a:t>
            </a:r>
            <a:endParaRPr lang="en-US" sz="2000" dirty="0">
              <a:solidFill>
                <a:prstClr val="white"/>
              </a:solidFill>
            </a:endParaRPr>
          </a:p>
          <a:p>
            <a:pPr lvl="0" algn="ctr">
              <a:defRPr/>
            </a:pPr>
            <a:r>
              <a:rPr lang="en-US" sz="1400" dirty="0">
                <a:solidFill>
                  <a:prstClr val="white"/>
                </a:solidFill>
              </a:rPr>
              <a:t>Mobilizing longest standing network in the country</a:t>
            </a:r>
            <a:endParaRPr lang="en-GB" sz="1400" dirty="0">
              <a:solidFill>
                <a:prstClr val="white"/>
              </a:solidFill>
            </a:endParaRPr>
          </a:p>
        </p:txBody>
      </p:sp>
      <p:sp>
        <p:nvSpPr>
          <p:cNvPr id="11" name="Rectangle: Rounded Corners 10">
            <a:extLst>
              <a:ext uri="{FF2B5EF4-FFF2-40B4-BE49-F238E27FC236}">
                <a16:creationId xmlns:a16="http://schemas.microsoft.com/office/drawing/2014/main" id="{AF4599E7-7232-4FEB-88AD-1826B02E4E12}"/>
              </a:ext>
            </a:extLst>
          </p:cNvPr>
          <p:cNvSpPr/>
          <p:nvPr/>
        </p:nvSpPr>
        <p:spPr>
          <a:xfrm>
            <a:off x="1409692" y="2403528"/>
            <a:ext cx="1878119" cy="3405470"/>
          </a:xfrm>
          <a:prstGeom prst="roundRect">
            <a:avLst/>
          </a:prstGeom>
          <a:gradFill flip="none" rotWithShape="1">
            <a:gsLst>
              <a:gs pos="47000">
                <a:srgbClr val="A50034"/>
              </a:gs>
              <a:gs pos="100000">
                <a:srgbClr val="FF3374"/>
              </a:gs>
            </a:gsLst>
            <a:lin ang="135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prstClr val="white"/>
                </a:solidFill>
                <a:latin typeface="Arial"/>
              </a:rPr>
              <a:t>Framework for Exceptional Education</a:t>
            </a:r>
          </a:p>
          <a:p>
            <a:pPr algn="ctr"/>
            <a:endParaRPr lang="en-GB" sz="1400" dirty="0">
              <a:solidFill>
                <a:prstClr val="white"/>
              </a:solidFill>
              <a:latin typeface="Arial"/>
            </a:endParaRPr>
          </a:p>
          <a:p>
            <a:pPr algn="ctr"/>
            <a:r>
              <a:rPr lang="en-GB" sz="1400" dirty="0">
                <a:solidFill>
                  <a:prstClr val="white"/>
                </a:solidFill>
                <a:latin typeface="Arial"/>
              </a:rPr>
              <a:t>The Exchange</a:t>
            </a:r>
          </a:p>
          <a:p>
            <a:pPr algn="ctr"/>
            <a:endParaRPr lang="en-GB" sz="1400" dirty="0">
              <a:solidFill>
                <a:prstClr val="white"/>
              </a:solidFill>
              <a:latin typeface="Arial"/>
            </a:endParaRPr>
          </a:p>
          <a:p>
            <a:pPr algn="ctr"/>
            <a:r>
              <a:rPr lang="en-GB" sz="1400" dirty="0">
                <a:solidFill>
                  <a:prstClr val="white"/>
                </a:solidFill>
                <a:latin typeface="Arial"/>
              </a:rPr>
              <a:t>Student Leadership Accreditation</a:t>
            </a:r>
          </a:p>
          <a:p>
            <a:pPr algn="ctr"/>
            <a:endParaRPr lang="en-GB" sz="1400" dirty="0">
              <a:solidFill>
                <a:prstClr val="white"/>
              </a:solidFill>
              <a:latin typeface="Arial"/>
            </a:endParaRPr>
          </a:p>
          <a:p>
            <a:pPr algn="ctr"/>
            <a:r>
              <a:rPr lang="en-GB" sz="1400" dirty="0">
                <a:solidFill>
                  <a:prstClr val="white"/>
                </a:solidFill>
                <a:latin typeface="Arial"/>
              </a:rPr>
              <a:t>Expert consultants</a:t>
            </a:r>
          </a:p>
          <a:p>
            <a:pPr algn="ctr"/>
            <a:endParaRPr lang="en-GB" sz="1400" dirty="0">
              <a:solidFill>
                <a:prstClr val="white"/>
              </a:solidFill>
              <a:latin typeface="Arial"/>
            </a:endParaRPr>
          </a:p>
        </p:txBody>
      </p:sp>
      <p:sp>
        <p:nvSpPr>
          <p:cNvPr id="12" name="Rectangle: Rounded Corners 11">
            <a:extLst>
              <a:ext uri="{FF2B5EF4-FFF2-40B4-BE49-F238E27FC236}">
                <a16:creationId xmlns:a16="http://schemas.microsoft.com/office/drawing/2014/main" id="{D74FB76A-B26B-4BB0-9EEF-F6F6CE510DE6}"/>
              </a:ext>
            </a:extLst>
          </p:cNvPr>
          <p:cNvSpPr/>
          <p:nvPr/>
        </p:nvSpPr>
        <p:spPr>
          <a:xfrm>
            <a:off x="5096940" y="2437192"/>
            <a:ext cx="1878119" cy="3405470"/>
          </a:xfrm>
          <a:prstGeom prst="roundRect">
            <a:avLst/>
          </a:prstGeom>
          <a:gradFill flip="none" rotWithShape="1">
            <a:gsLst>
              <a:gs pos="47000">
                <a:srgbClr val="A50034"/>
              </a:gs>
              <a:gs pos="100000">
                <a:srgbClr val="FF3374"/>
              </a:gs>
            </a:gsLst>
            <a:lin ang="135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1400" dirty="0">
                <a:solidFill>
                  <a:prstClr val="white"/>
                </a:solidFill>
              </a:rPr>
              <a:t>High quality CPD </a:t>
            </a:r>
            <a:r>
              <a:rPr lang="en-US" sz="1400" dirty="0" err="1">
                <a:solidFill>
                  <a:prstClr val="white"/>
                </a:solidFill>
              </a:rPr>
              <a:t>programmes</a:t>
            </a:r>
            <a:endParaRPr lang="en-US" sz="1400" dirty="0">
              <a:solidFill>
                <a:prstClr val="white"/>
              </a:solidFill>
            </a:endParaRPr>
          </a:p>
          <a:p>
            <a:pPr lvl="0" algn="ctr">
              <a:defRPr/>
            </a:pPr>
            <a:endParaRPr lang="en-GB" sz="1400" dirty="0">
              <a:solidFill>
                <a:prstClr val="white"/>
              </a:solidFill>
            </a:endParaRPr>
          </a:p>
          <a:p>
            <a:pPr lvl="0" algn="ctr">
              <a:defRPr/>
            </a:pPr>
            <a:r>
              <a:rPr lang="en-GB" sz="1400" dirty="0">
                <a:solidFill>
                  <a:prstClr val="white"/>
                </a:solidFill>
              </a:rPr>
              <a:t>National Conference</a:t>
            </a:r>
          </a:p>
          <a:p>
            <a:pPr lvl="0" algn="ctr">
              <a:defRPr/>
            </a:pPr>
            <a:endParaRPr lang="en-GB" sz="1400" dirty="0">
              <a:solidFill>
                <a:prstClr val="white"/>
              </a:solidFill>
            </a:endParaRPr>
          </a:p>
          <a:p>
            <a:pPr lvl="0" algn="ctr">
              <a:defRPr/>
            </a:pPr>
            <a:r>
              <a:rPr lang="en-US" sz="1400" dirty="0">
                <a:solidFill>
                  <a:prstClr val="white"/>
                </a:solidFill>
              </a:rPr>
              <a:t>Sunday Supplement</a:t>
            </a:r>
          </a:p>
          <a:p>
            <a:pPr marL="171450" lvl="0" indent="-171450" algn="ctr">
              <a:buFont typeface="Arial" panose="020B0604020202020204" pitchFamily="34" charset="0"/>
              <a:buChar char="•"/>
              <a:defRPr/>
            </a:pPr>
            <a:endParaRPr lang="en-US" sz="1400" dirty="0">
              <a:solidFill>
                <a:prstClr val="white"/>
              </a:solidFill>
            </a:endParaRPr>
          </a:p>
          <a:p>
            <a:pPr lvl="0" algn="ctr">
              <a:defRPr/>
            </a:pPr>
            <a:r>
              <a:rPr lang="en-GB" sz="1400" dirty="0">
                <a:solidFill>
                  <a:prstClr val="white"/>
                </a:solidFill>
              </a:rPr>
              <a:t>SSAT Journal</a:t>
            </a:r>
          </a:p>
          <a:p>
            <a:pPr algn="ctr"/>
            <a:endParaRPr lang="en-GB" sz="1400" dirty="0">
              <a:solidFill>
                <a:prstClr val="white"/>
              </a:solidFill>
              <a:latin typeface="Arial"/>
            </a:endParaRPr>
          </a:p>
        </p:txBody>
      </p:sp>
      <p:sp>
        <p:nvSpPr>
          <p:cNvPr id="13" name="Rectangle: Rounded Corners 12">
            <a:extLst>
              <a:ext uri="{FF2B5EF4-FFF2-40B4-BE49-F238E27FC236}">
                <a16:creationId xmlns:a16="http://schemas.microsoft.com/office/drawing/2014/main" id="{59E49E0F-89AA-4559-A604-19E54EF66BC0}"/>
              </a:ext>
            </a:extLst>
          </p:cNvPr>
          <p:cNvSpPr/>
          <p:nvPr/>
        </p:nvSpPr>
        <p:spPr>
          <a:xfrm>
            <a:off x="8784188" y="2437192"/>
            <a:ext cx="1878119" cy="3405470"/>
          </a:xfrm>
          <a:prstGeom prst="roundRect">
            <a:avLst/>
          </a:prstGeom>
          <a:gradFill flip="none" rotWithShape="1">
            <a:gsLst>
              <a:gs pos="47000">
                <a:srgbClr val="A50034"/>
              </a:gs>
              <a:gs pos="100000">
                <a:srgbClr val="FF3374"/>
              </a:gs>
            </a:gsLst>
            <a:lin ang="135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1400" dirty="0">
                <a:solidFill>
                  <a:prstClr val="white"/>
                </a:solidFill>
              </a:rPr>
              <a:t>Relationship Manager visit and ongoing support</a:t>
            </a:r>
          </a:p>
          <a:p>
            <a:pPr marL="171450" lvl="0" indent="-171450">
              <a:buFont typeface="Arial" panose="020B0604020202020204" pitchFamily="34" charset="0"/>
              <a:buChar char="•"/>
              <a:defRPr/>
            </a:pPr>
            <a:endParaRPr lang="en-US" sz="1400" dirty="0">
              <a:solidFill>
                <a:prstClr val="white"/>
              </a:solidFill>
            </a:endParaRPr>
          </a:p>
          <a:p>
            <a:pPr lvl="0" algn="ctr">
              <a:defRPr/>
            </a:pPr>
            <a:r>
              <a:rPr lang="en-US" sz="1400" dirty="0">
                <a:solidFill>
                  <a:prstClr val="white"/>
                </a:solidFill>
              </a:rPr>
              <a:t>Member email forums</a:t>
            </a:r>
          </a:p>
          <a:p>
            <a:pPr marL="171450" lvl="0" indent="-171450">
              <a:buFont typeface="Arial" panose="020B0604020202020204" pitchFamily="34" charset="0"/>
              <a:buChar char="•"/>
              <a:defRPr/>
            </a:pPr>
            <a:endParaRPr lang="en-US" sz="1400" dirty="0">
              <a:solidFill>
                <a:prstClr val="white"/>
              </a:solidFill>
            </a:endParaRPr>
          </a:p>
          <a:p>
            <a:pPr lvl="0" algn="ctr">
              <a:defRPr/>
            </a:pPr>
            <a:r>
              <a:rPr lang="en-GB" sz="1400" dirty="0">
                <a:solidFill>
                  <a:prstClr val="white"/>
                </a:solidFill>
              </a:rPr>
              <a:t>Educational Outcomes database</a:t>
            </a:r>
            <a:endParaRPr lang="en-US" sz="1400" dirty="0">
              <a:solidFill>
                <a:prstClr val="white"/>
              </a:solidFill>
            </a:endParaRPr>
          </a:p>
          <a:p>
            <a:pPr algn="ctr"/>
            <a:endParaRPr lang="en-GB" sz="1400" dirty="0">
              <a:solidFill>
                <a:prstClr val="white"/>
              </a:solidFill>
              <a:latin typeface="Arial"/>
            </a:endParaRPr>
          </a:p>
        </p:txBody>
      </p:sp>
    </p:spTree>
    <p:extLst>
      <p:ext uri="{BB962C8B-B14F-4D97-AF65-F5344CB8AC3E}">
        <p14:creationId xmlns:p14="http://schemas.microsoft.com/office/powerpoint/2010/main" val="307978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D8DEF2-C436-4DF6-99FD-81F22A7A415E}"/>
              </a:ext>
            </a:extLst>
          </p:cNvPr>
          <p:cNvSpPr>
            <a:spLocks noGrp="1"/>
          </p:cNvSpPr>
          <p:nvPr>
            <p:ph type="body" sz="quarter" idx="12"/>
          </p:nvPr>
        </p:nvSpPr>
        <p:spPr>
          <a:xfrm>
            <a:off x="4350113" y="6063463"/>
            <a:ext cx="3491773" cy="360000"/>
          </a:xfrm>
        </p:spPr>
        <p:txBody>
          <a:bodyPr/>
          <a:lstStyle/>
          <a:p>
            <a:r>
              <a:rPr lang="en-GB" dirty="0"/>
              <a:t>CC BY-NC-SA SSAT (The Schools Network) Ltd.</a:t>
            </a:r>
          </a:p>
        </p:txBody>
      </p:sp>
      <p:pic>
        <p:nvPicPr>
          <p:cNvPr id="5" name="Picture 4">
            <a:extLst>
              <a:ext uri="{FF2B5EF4-FFF2-40B4-BE49-F238E27FC236}">
                <a16:creationId xmlns:a16="http://schemas.microsoft.com/office/drawing/2014/main" id="{FCD49D0A-8CF8-4E55-B119-1EA6259E23CC}"/>
              </a:ext>
            </a:extLst>
          </p:cNvPr>
          <p:cNvPicPr>
            <a:picLocks noChangeAspect="1"/>
          </p:cNvPicPr>
          <p:nvPr/>
        </p:nvPicPr>
        <p:blipFill>
          <a:blip r:embed="rId3"/>
          <a:stretch>
            <a:fillRect/>
          </a:stretch>
        </p:blipFill>
        <p:spPr>
          <a:xfrm>
            <a:off x="1691109" y="2008963"/>
            <a:ext cx="3247619" cy="2742857"/>
          </a:xfrm>
          <a:prstGeom prst="rect">
            <a:avLst/>
          </a:prstGeom>
        </p:spPr>
      </p:pic>
      <p:pic>
        <p:nvPicPr>
          <p:cNvPr id="6" name="Picture 5">
            <a:extLst>
              <a:ext uri="{FF2B5EF4-FFF2-40B4-BE49-F238E27FC236}">
                <a16:creationId xmlns:a16="http://schemas.microsoft.com/office/drawing/2014/main" id="{127C1992-4F50-447D-B27E-0D1F88139EAF}"/>
              </a:ext>
            </a:extLst>
          </p:cNvPr>
          <p:cNvPicPr>
            <a:picLocks noChangeAspect="1"/>
          </p:cNvPicPr>
          <p:nvPr/>
        </p:nvPicPr>
        <p:blipFill rotWithShape="1">
          <a:blip r:embed="rId4"/>
          <a:srcRect b="14714"/>
          <a:stretch/>
        </p:blipFill>
        <p:spPr>
          <a:xfrm>
            <a:off x="1691109" y="506303"/>
            <a:ext cx="3247619" cy="1502660"/>
          </a:xfrm>
          <a:prstGeom prst="rect">
            <a:avLst/>
          </a:prstGeom>
        </p:spPr>
      </p:pic>
      <p:sp>
        <p:nvSpPr>
          <p:cNvPr id="7" name="TextBox 6">
            <a:extLst>
              <a:ext uri="{FF2B5EF4-FFF2-40B4-BE49-F238E27FC236}">
                <a16:creationId xmlns:a16="http://schemas.microsoft.com/office/drawing/2014/main" id="{2CEDFDB5-B3E0-419A-9B0A-668C130F3C44}"/>
              </a:ext>
            </a:extLst>
          </p:cNvPr>
          <p:cNvSpPr txBox="1"/>
          <p:nvPr/>
        </p:nvSpPr>
        <p:spPr>
          <a:xfrm>
            <a:off x="5831634" y="2471314"/>
            <a:ext cx="4366726" cy="646331"/>
          </a:xfrm>
          <a:prstGeom prst="rect">
            <a:avLst/>
          </a:prstGeom>
          <a:noFill/>
        </p:spPr>
        <p:txBody>
          <a:bodyPr wrap="square" rtlCol="0">
            <a:spAutoFit/>
          </a:bodyPr>
          <a:lstStyle/>
          <a:p>
            <a:r>
              <a:rPr lang="en-GB" dirty="0"/>
              <a:t>… guiding agent behaviour, again in context of Dynamics Contact form …</a:t>
            </a:r>
          </a:p>
        </p:txBody>
      </p:sp>
    </p:spTree>
    <p:extLst>
      <p:ext uri="{BB962C8B-B14F-4D97-AF65-F5344CB8AC3E}">
        <p14:creationId xmlns:p14="http://schemas.microsoft.com/office/powerpoint/2010/main" val="10141559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5EB3E2-F664-4B32-969E-0DCC67FF817F}"/>
              </a:ext>
            </a:extLst>
          </p:cNvPr>
          <p:cNvSpPr>
            <a:spLocks noGrp="1"/>
          </p:cNvSpPr>
          <p:nvPr>
            <p:ph type="body" sz="quarter" idx="10"/>
          </p:nvPr>
        </p:nvSpPr>
        <p:spPr/>
        <p:txBody>
          <a:bodyPr/>
          <a:lstStyle/>
          <a:p>
            <a:r>
              <a:rPr lang="en-GB" dirty="0"/>
              <a:t>Our challenge as B2B…</a:t>
            </a:r>
          </a:p>
        </p:txBody>
      </p:sp>
      <p:sp>
        <p:nvSpPr>
          <p:cNvPr id="3" name="Text Placeholder 2">
            <a:extLst>
              <a:ext uri="{FF2B5EF4-FFF2-40B4-BE49-F238E27FC236}">
                <a16:creationId xmlns:a16="http://schemas.microsoft.com/office/drawing/2014/main" id="{A0A09D49-F923-4B0C-99E0-3FEE1A5D720C}"/>
              </a:ext>
            </a:extLst>
          </p:cNvPr>
          <p:cNvSpPr>
            <a:spLocks noGrp="1"/>
          </p:cNvSpPr>
          <p:nvPr>
            <p:ph type="body" sz="quarter" idx="11"/>
          </p:nvPr>
        </p:nvSpPr>
        <p:spPr/>
        <p:txBody>
          <a:bodyPr/>
          <a:lstStyle/>
          <a:p>
            <a:r>
              <a:rPr lang="en-GB" dirty="0"/>
              <a:t>We also want to see what all contacts at a given organisation are doing…</a:t>
            </a:r>
          </a:p>
          <a:p>
            <a:r>
              <a:rPr lang="en-GB" dirty="0"/>
              <a:t>With the help of:</a:t>
            </a:r>
          </a:p>
          <a:p>
            <a:pPr marL="342900" indent="-342900">
              <a:buFont typeface="Arial" panose="020B0604020202020204" pitchFamily="34" charset="0"/>
              <a:buChar char="•"/>
            </a:pPr>
            <a:r>
              <a:rPr lang="en-GB" dirty="0"/>
              <a:t>ONE interface to push data into Azure blob,</a:t>
            </a:r>
          </a:p>
          <a:p>
            <a:pPr marL="342900" indent="-342900">
              <a:buFont typeface="Arial" panose="020B0604020202020204" pitchFamily="34" charset="0"/>
              <a:buChar char="•"/>
            </a:pPr>
            <a:r>
              <a:rPr lang="en-GB" dirty="0"/>
              <a:t>ONE API</a:t>
            </a:r>
          </a:p>
          <a:p>
            <a:pPr marL="342900" indent="-342900">
              <a:buFont typeface="Arial" panose="020B0604020202020204" pitchFamily="34" charset="0"/>
              <a:buChar char="•"/>
            </a:pPr>
            <a:r>
              <a:rPr lang="en-GB" dirty="0"/>
              <a:t>some code in Azure Functions</a:t>
            </a:r>
          </a:p>
          <a:p>
            <a:pPr marL="342900" indent="-342900">
              <a:buFont typeface="Arial" panose="020B0604020202020204" pitchFamily="34" charset="0"/>
              <a:buChar char="•"/>
            </a:pPr>
            <a:r>
              <a:rPr lang="en-GB" dirty="0"/>
              <a:t>an instance of </a:t>
            </a:r>
            <a:r>
              <a:rPr lang="en-GB" dirty="0" err="1"/>
              <a:t>CosmosDB</a:t>
            </a:r>
            <a:r>
              <a:rPr lang="en-GB" dirty="0"/>
              <a:t> </a:t>
            </a:r>
          </a:p>
          <a:p>
            <a:r>
              <a:rPr lang="en-GB" dirty="0"/>
              <a:t>we were able to create a simple account-level aggregator</a:t>
            </a:r>
          </a:p>
          <a:p>
            <a:r>
              <a:rPr lang="en-GB" dirty="0"/>
              <a:t>And expose via a popup within Dynamics….</a:t>
            </a:r>
          </a:p>
          <a:p>
            <a:endParaRPr lang="en-GB" dirty="0"/>
          </a:p>
        </p:txBody>
      </p:sp>
      <p:sp>
        <p:nvSpPr>
          <p:cNvPr id="4" name="Text Placeholder 3">
            <a:extLst>
              <a:ext uri="{FF2B5EF4-FFF2-40B4-BE49-F238E27FC236}">
                <a16:creationId xmlns:a16="http://schemas.microsoft.com/office/drawing/2014/main" id="{75D61116-C55F-4809-B1F4-C846CEA49051}"/>
              </a:ext>
            </a:extLst>
          </p:cNvPr>
          <p:cNvSpPr>
            <a:spLocks noGrp="1"/>
          </p:cNvSpPr>
          <p:nvPr>
            <p:ph type="body" sz="quarter" idx="12"/>
          </p:nvPr>
        </p:nvSpPr>
        <p:spPr>
          <a:xfrm>
            <a:off x="4361130" y="6048000"/>
            <a:ext cx="3469739" cy="360000"/>
          </a:xfrm>
        </p:spPr>
        <p:txBody>
          <a:bodyPr/>
          <a:lstStyle/>
          <a:p>
            <a:r>
              <a:rPr lang="en-GB" dirty="0"/>
              <a:t>CC BY-NC-SA SSAT (The Schools Network) Ltd.</a:t>
            </a:r>
          </a:p>
        </p:txBody>
      </p:sp>
    </p:spTree>
    <p:extLst>
      <p:ext uri="{BB962C8B-B14F-4D97-AF65-F5344CB8AC3E}">
        <p14:creationId xmlns:p14="http://schemas.microsoft.com/office/powerpoint/2010/main" val="1831662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3911731-2B22-4DF9-87F8-5A09AEB36796}"/>
              </a:ext>
            </a:extLst>
          </p:cNvPr>
          <p:cNvSpPr>
            <a:spLocks noGrp="1"/>
          </p:cNvSpPr>
          <p:nvPr>
            <p:ph type="body" sz="quarter" idx="12"/>
          </p:nvPr>
        </p:nvSpPr>
        <p:spPr>
          <a:xfrm>
            <a:off x="4289521" y="6048000"/>
            <a:ext cx="3612958" cy="360000"/>
          </a:xfrm>
        </p:spPr>
        <p:txBody>
          <a:bodyPr/>
          <a:lstStyle/>
          <a:p>
            <a:r>
              <a:rPr lang="en-GB" dirty="0"/>
              <a:t>CC BY-NC-SA SSAT (The Schools Network) Ltd.</a:t>
            </a:r>
          </a:p>
        </p:txBody>
      </p:sp>
      <p:pic>
        <p:nvPicPr>
          <p:cNvPr id="5" name="Picture 4">
            <a:extLst>
              <a:ext uri="{FF2B5EF4-FFF2-40B4-BE49-F238E27FC236}">
                <a16:creationId xmlns:a16="http://schemas.microsoft.com/office/drawing/2014/main" id="{05646560-9E11-4DC2-80F0-8BAE70DC58F0}"/>
              </a:ext>
            </a:extLst>
          </p:cNvPr>
          <p:cNvPicPr>
            <a:picLocks noChangeAspect="1"/>
          </p:cNvPicPr>
          <p:nvPr/>
        </p:nvPicPr>
        <p:blipFill>
          <a:blip r:embed="rId3"/>
          <a:stretch>
            <a:fillRect/>
          </a:stretch>
        </p:blipFill>
        <p:spPr>
          <a:xfrm>
            <a:off x="1010500" y="451342"/>
            <a:ext cx="10050999" cy="5342208"/>
          </a:xfrm>
          <a:prstGeom prst="rect">
            <a:avLst/>
          </a:prstGeom>
        </p:spPr>
      </p:pic>
    </p:spTree>
    <p:extLst>
      <p:ext uri="{BB962C8B-B14F-4D97-AF65-F5344CB8AC3E}">
        <p14:creationId xmlns:p14="http://schemas.microsoft.com/office/powerpoint/2010/main" val="813605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5A7BA8-03F2-4679-B129-3361F2D9FD53}"/>
              </a:ext>
            </a:extLst>
          </p:cNvPr>
          <p:cNvSpPr>
            <a:spLocks noGrp="1"/>
          </p:cNvSpPr>
          <p:nvPr>
            <p:ph type="body" sz="quarter" idx="10"/>
          </p:nvPr>
        </p:nvSpPr>
        <p:spPr/>
        <p:txBody>
          <a:bodyPr/>
          <a:lstStyle/>
          <a:p>
            <a:r>
              <a:rPr lang="en-GB" dirty="0"/>
              <a:t>We want to create leads based on customer interest…</a:t>
            </a:r>
          </a:p>
        </p:txBody>
      </p:sp>
      <p:sp>
        <p:nvSpPr>
          <p:cNvPr id="3" name="Text Placeholder 2">
            <a:extLst>
              <a:ext uri="{FF2B5EF4-FFF2-40B4-BE49-F238E27FC236}">
                <a16:creationId xmlns:a16="http://schemas.microsoft.com/office/drawing/2014/main" id="{C678FDCC-9BB0-4AFD-997F-262F07D8C765}"/>
              </a:ext>
            </a:extLst>
          </p:cNvPr>
          <p:cNvSpPr>
            <a:spLocks noGrp="1"/>
          </p:cNvSpPr>
          <p:nvPr>
            <p:ph type="body" sz="quarter" idx="11"/>
          </p:nvPr>
        </p:nvSpPr>
        <p:spPr/>
        <p:txBody>
          <a:bodyPr/>
          <a:lstStyle/>
          <a:p>
            <a:r>
              <a:rPr lang="en-GB" dirty="0"/>
              <a:t>We send weekly outbound marketing where each message covers several propositions (to reduce the volume)…</a:t>
            </a:r>
          </a:p>
          <a:p>
            <a:endParaRPr lang="en-GB" dirty="0"/>
          </a:p>
          <a:p>
            <a:r>
              <a:rPr lang="en-GB" dirty="0"/>
              <a:t>And from each message steer actions to several landing pages…</a:t>
            </a:r>
          </a:p>
          <a:p>
            <a:endParaRPr lang="en-GB" dirty="0"/>
          </a:p>
          <a:p>
            <a:r>
              <a:rPr lang="en-GB" dirty="0"/>
              <a:t>We want to create a lead when an individual demonstrates their interest in a specific proposition via a combination of opens, click-throughs and further web exploration…</a:t>
            </a:r>
          </a:p>
          <a:p>
            <a:endParaRPr lang="en-GB" dirty="0"/>
          </a:p>
        </p:txBody>
      </p:sp>
      <p:sp>
        <p:nvSpPr>
          <p:cNvPr id="4" name="Text Placeholder 3">
            <a:extLst>
              <a:ext uri="{FF2B5EF4-FFF2-40B4-BE49-F238E27FC236}">
                <a16:creationId xmlns:a16="http://schemas.microsoft.com/office/drawing/2014/main" id="{7510702F-9A3B-4047-8863-A125852B589D}"/>
              </a:ext>
            </a:extLst>
          </p:cNvPr>
          <p:cNvSpPr>
            <a:spLocks noGrp="1"/>
          </p:cNvSpPr>
          <p:nvPr>
            <p:ph type="body" sz="quarter" idx="12"/>
          </p:nvPr>
        </p:nvSpPr>
        <p:spPr>
          <a:xfrm>
            <a:off x="4291487" y="6025706"/>
            <a:ext cx="3657026" cy="360000"/>
          </a:xfrm>
        </p:spPr>
        <p:txBody>
          <a:bodyPr/>
          <a:lstStyle/>
          <a:p>
            <a:r>
              <a:rPr lang="en-GB" dirty="0"/>
              <a:t>CC BY-NC-SA SSAT (The Schools Network) Ltd.</a:t>
            </a:r>
          </a:p>
        </p:txBody>
      </p:sp>
    </p:spTree>
    <p:extLst>
      <p:ext uri="{BB962C8B-B14F-4D97-AF65-F5344CB8AC3E}">
        <p14:creationId xmlns:p14="http://schemas.microsoft.com/office/powerpoint/2010/main" val="1706844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7D848C-69E6-44E4-BF2A-BF3B392742C3}"/>
              </a:ext>
            </a:extLst>
          </p:cNvPr>
          <p:cNvSpPr>
            <a:spLocks noGrp="1"/>
          </p:cNvSpPr>
          <p:nvPr>
            <p:ph type="body" sz="quarter" idx="12"/>
          </p:nvPr>
        </p:nvSpPr>
        <p:spPr>
          <a:xfrm>
            <a:off x="3880183" y="6048000"/>
            <a:ext cx="3646583" cy="360000"/>
          </a:xfrm>
        </p:spPr>
        <p:txBody>
          <a:bodyPr/>
          <a:lstStyle/>
          <a:p>
            <a:r>
              <a:rPr lang="en-GB" dirty="0"/>
              <a:t>CC BY-NC-SA SSAT (The Schools Network) Ltd.</a:t>
            </a:r>
          </a:p>
        </p:txBody>
      </p:sp>
      <p:pic>
        <p:nvPicPr>
          <p:cNvPr id="5" name="Picture 4">
            <a:extLst>
              <a:ext uri="{FF2B5EF4-FFF2-40B4-BE49-F238E27FC236}">
                <a16:creationId xmlns:a16="http://schemas.microsoft.com/office/drawing/2014/main" id="{D24E1E91-49F0-4AA1-AC18-EA876288AA06}"/>
              </a:ext>
            </a:extLst>
          </p:cNvPr>
          <p:cNvPicPr>
            <a:picLocks noChangeAspect="1"/>
          </p:cNvPicPr>
          <p:nvPr/>
        </p:nvPicPr>
        <p:blipFill>
          <a:blip r:embed="rId3"/>
          <a:stretch>
            <a:fillRect/>
          </a:stretch>
        </p:blipFill>
        <p:spPr>
          <a:xfrm>
            <a:off x="1754684" y="2195303"/>
            <a:ext cx="6800000" cy="2133333"/>
          </a:xfrm>
          <a:prstGeom prst="rect">
            <a:avLst/>
          </a:prstGeom>
        </p:spPr>
      </p:pic>
      <p:pic>
        <p:nvPicPr>
          <p:cNvPr id="6" name="Picture 5">
            <a:extLst>
              <a:ext uri="{FF2B5EF4-FFF2-40B4-BE49-F238E27FC236}">
                <a16:creationId xmlns:a16="http://schemas.microsoft.com/office/drawing/2014/main" id="{A4EA7B60-2779-49A1-88EC-2339B755ECB4}"/>
              </a:ext>
            </a:extLst>
          </p:cNvPr>
          <p:cNvPicPr>
            <a:picLocks noChangeAspect="1"/>
          </p:cNvPicPr>
          <p:nvPr/>
        </p:nvPicPr>
        <p:blipFill>
          <a:blip r:embed="rId4"/>
          <a:stretch>
            <a:fillRect/>
          </a:stretch>
        </p:blipFill>
        <p:spPr>
          <a:xfrm>
            <a:off x="446866" y="475939"/>
            <a:ext cx="5823431" cy="1256034"/>
          </a:xfrm>
          <a:prstGeom prst="rect">
            <a:avLst/>
          </a:prstGeom>
        </p:spPr>
      </p:pic>
      <p:pic>
        <p:nvPicPr>
          <p:cNvPr id="7" name="Picture 6">
            <a:extLst>
              <a:ext uri="{FF2B5EF4-FFF2-40B4-BE49-F238E27FC236}">
                <a16:creationId xmlns:a16="http://schemas.microsoft.com/office/drawing/2014/main" id="{A55A7EAA-D8A3-4ABB-A7F8-C7ABDF120E35}"/>
              </a:ext>
            </a:extLst>
          </p:cNvPr>
          <p:cNvPicPr>
            <a:picLocks noChangeAspect="1"/>
          </p:cNvPicPr>
          <p:nvPr/>
        </p:nvPicPr>
        <p:blipFill>
          <a:blip r:embed="rId5"/>
          <a:stretch>
            <a:fillRect/>
          </a:stretch>
        </p:blipFill>
        <p:spPr>
          <a:xfrm>
            <a:off x="5703475" y="4526413"/>
            <a:ext cx="5980952" cy="1323810"/>
          </a:xfrm>
          <a:prstGeom prst="rect">
            <a:avLst/>
          </a:prstGeom>
        </p:spPr>
      </p:pic>
    </p:spTree>
    <p:extLst>
      <p:ext uri="{BB962C8B-B14F-4D97-AF65-F5344CB8AC3E}">
        <p14:creationId xmlns:p14="http://schemas.microsoft.com/office/powerpoint/2010/main" val="8881864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426CDC-BF42-4EFE-B812-A53C51F1CF5C}"/>
              </a:ext>
            </a:extLst>
          </p:cNvPr>
          <p:cNvSpPr>
            <a:spLocks noGrp="1"/>
          </p:cNvSpPr>
          <p:nvPr>
            <p:ph type="body" sz="quarter" idx="12"/>
          </p:nvPr>
        </p:nvSpPr>
        <p:spPr>
          <a:xfrm>
            <a:off x="4267487" y="6048000"/>
            <a:ext cx="3657026" cy="360000"/>
          </a:xfrm>
        </p:spPr>
        <p:txBody>
          <a:bodyPr/>
          <a:lstStyle/>
          <a:p>
            <a:r>
              <a:rPr lang="en-GB" dirty="0"/>
              <a:t>CC BY-NC-SA SSAT (The Schools Network) Ltd.</a:t>
            </a:r>
          </a:p>
        </p:txBody>
      </p:sp>
      <p:pic>
        <p:nvPicPr>
          <p:cNvPr id="5" name="Picture 4">
            <a:extLst>
              <a:ext uri="{FF2B5EF4-FFF2-40B4-BE49-F238E27FC236}">
                <a16:creationId xmlns:a16="http://schemas.microsoft.com/office/drawing/2014/main" id="{A82D5CDC-BCF1-4CBF-BCDF-085E5ED16C61}"/>
              </a:ext>
            </a:extLst>
          </p:cNvPr>
          <p:cNvPicPr>
            <a:picLocks noChangeAspect="1"/>
          </p:cNvPicPr>
          <p:nvPr/>
        </p:nvPicPr>
        <p:blipFill rotWithShape="1">
          <a:blip r:embed="rId3"/>
          <a:srcRect r="46896"/>
          <a:stretch/>
        </p:blipFill>
        <p:spPr>
          <a:xfrm>
            <a:off x="720725" y="1692919"/>
            <a:ext cx="6309431" cy="1503725"/>
          </a:xfrm>
          <a:prstGeom prst="rect">
            <a:avLst/>
          </a:prstGeom>
        </p:spPr>
      </p:pic>
      <p:pic>
        <p:nvPicPr>
          <p:cNvPr id="6" name="Picture 5">
            <a:extLst>
              <a:ext uri="{FF2B5EF4-FFF2-40B4-BE49-F238E27FC236}">
                <a16:creationId xmlns:a16="http://schemas.microsoft.com/office/drawing/2014/main" id="{A9B94E7C-86CF-43B4-9315-E9F46D876E7A}"/>
              </a:ext>
            </a:extLst>
          </p:cNvPr>
          <p:cNvPicPr>
            <a:picLocks noChangeAspect="1"/>
          </p:cNvPicPr>
          <p:nvPr/>
        </p:nvPicPr>
        <p:blipFill rotWithShape="1">
          <a:blip r:embed="rId3"/>
          <a:srcRect l="53116" t="52947"/>
          <a:stretch/>
        </p:blipFill>
        <p:spPr>
          <a:xfrm>
            <a:off x="4879295" y="3584061"/>
            <a:ext cx="5570434" cy="707543"/>
          </a:xfrm>
          <a:prstGeom prst="rect">
            <a:avLst/>
          </a:prstGeom>
        </p:spPr>
      </p:pic>
    </p:spTree>
    <p:extLst>
      <p:ext uri="{BB962C8B-B14F-4D97-AF65-F5344CB8AC3E}">
        <p14:creationId xmlns:p14="http://schemas.microsoft.com/office/powerpoint/2010/main" val="1043915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38A8A6-B3CC-4F15-9963-30124B014069}"/>
              </a:ext>
            </a:extLst>
          </p:cNvPr>
          <p:cNvSpPr>
            <a:spLocks noGrp="1"/>
          </p:cNvSpPr>
          <p:nvPr>
            <p:ph type="body" sz="quarter" idx="10"/>
          </p:nvPr>
        </p:nvSpPr>
        <p:spPr/>
        <p:txBody>
          <a:bodyPr/>
          <a:lstStyle/>
          <a:p>
            <a:r>
              <a:rPr lang="en-GB" dirty="0"/>
              <a:t>We are also developing insight to aggregate behaviour…</a:t>
            </a:r>
          </a:p>
        </p:txBody>
      </p:sp>
      <p:sp>
        <p:nvSpPr>
          <p:cNvPr id="4" name="Text Placeholder 3">
            <a:extLst>
              <a:ext uri="{FF2B5EF4-FFF2-40B4-BE49-F238E27FC236}">
                <a16:creationId xmlns:a16="http://schemas.microsoft.com/office/drawing/2014/main" id="{2B9D41C7-C483-4CAE-AF5E-C4AB112A7897}"/>
              </a:ext>
            </a:extLst>
          </p:cNvPr>
          <p:cNvSpPr>
            <a:spLocks noGrp="1"/>
          </p:cNvSpPr>
          <p:nvPr>
            <p:ph type="body" sz="quarter" idx="12"/>
          </p:nvPr>
        </p:nvSpPr>
        <p:spPr>
          <a:xfrm>
            <a:off x="4208860" y="6048000"/>
            <a:ext cx="3822279" cy="360000"/>
          </a:xfrm>
        </p:spPr>
        <p:txBody>
          <a:bodyPr/>
          <a:lstStyle/>
          <a:p>
            <a:r>
              <a:rPr lang="en-GB" dirty="0"/>
              <a:t>CC BY-NC-SA SSAT (The Schools Network) Ltd.</a:t>
            </a:r>
          </a:p>
        </p:txBody>
      </p:sp>
      <p:pic>
        <p:nvPicPr>
          <p:cNvPr id="5" name="Picture 4">
            <a:extLst>
              <a:ext uri="{FF2B5EF4-FFF2-40B4-BE49-F238E27FC236}">
                <a16:creationId xmlns:a16="http://schemas.microsoft.com/office/drawing/2014/main" id="{1DF54877-31FF-4D4C-A891-9154CD1D1AC8}"/>
              </a:ext>
            </a:extLst>
          </p:cNvPr>
          <p:cNvPicPr>
            <a:picLocks noChangeAspect="1"/>
          </p:cNvPicPr>
          <p:nvPr/>
        </p:nvPicPr>
        <p:blipFill>
          <a:blip r:embed="rId3"/>
          <a:stretch>
            <a:fillRect/>
          </a:stretch>
        </p:blipFill>
        <p:spPr>
          <a:xfrm>
            <a:off x="3802609" y="1840753"/>
            <a:ext cx="7537391" cy="4207247"/>
          </a:xfrm>
          <a:prstGeom prst="rect">
            <a:avLst/>
          </a:prstGeom>
        </p:spPr>
      </p:pic>
      <p:sp>
        <p:nvSpPr>
          <p:cNvPr id="6" name="TextBox 5">
            <a:extLst>
              <a:ext uri="{FF2B5EF4-FFF2-40B4-BE49-F238E27FC236}">
                <a16:creationId xmlns:a16="http://schemas.microsoft.com/office/drawing/2014/main" id="{DBC10E17-5300-4344-BA3E-37C2667DC905}"/>
              </a:ext>
            </a:extLst>
          </p:cNvPr>
          <p:cNvSpPr txBox="1"/>
          <p:nvPr/>
        </p:nvSpPr>
        <p:spPr>
          <a:xfrm>
            <a:off x="606489" y="2192694"/>
            <a:ext cx="3498979" cy="1754326"/>
          </a:xfrm>
          <a:prstGeom prst="rect">
            <a:avLst/>
          </a:prstGeom>
          <a:noFill/>
        </p:spPr>
        <p:txBody>
          <a:bodyPr wrap="square" rtlCol="0">
            <a:spAutoFit/>
          </a:bodyPr>
          <a:lstStyle/>
          <a:p>
            <a:r>
              <a:rPr lang="en-GB" dirty="0"/>
              <a:t>Scheduled data export from ONE</a:t>
            </a:r>
          </a:p>
          <a:p>
            <a:endParaRPr lang="en-GB" dirty="0"/>
          </a:p>
          <a:p>
            <a:r>
              <a:rPr lang="en-GB" dirty="0"/>
              <a:t>Thunderhead provide “starter template” for Power BI…</a:t>
            </a:r>
          </a:p>
          <a:p>
            <a:endParaRPr lang="en-GB" dirty="0"/>
          </a:p>
        </p:txBody>
      </p:sp>
    </p:spTree>
    <p:extLst>
      <p:ext uri="{BB962C8B-B14F-4D97-AF65-F5344CB8AC3E}">
        <p14:creationId xmlns:p14="http://schemas.microsoft.com/office/powerpoint/2010/main" val="2235745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A45EF4-9227-457E-BCFD-988FCB0F927E}"/>
              </a:ext>
            </a:extLst>
          </p:cNvPr>
          <p:cNvSpPr>
            <a:spLocks noGrp="1"/>
          </p:cNvSpPr>
          <p:nvPr>
            <p:ph type="body" sz="quarter" idx="10"/>
          </p:nvPr>
        </p:nvSpPr>
        <p:spPr/>
        <p:txBody>
          <a:bodyPr/>
          <a:lstStyle/>
          <a:p>
            <a:r>
              <a:rPr lang="en-GB" dirty="0"/>
              <a:t>Main integrations implemented</a:t>
            </a:r>
          </a:p>
        </p:txBody>
      </p:sp>
      <p:sp>
        <p:nvSpPr>
          <p:cNvPr id="3" name="Text Placeholder 2">
            <a:extLst>
              <a:ext uri="{FF2B5EF4-FFF2-40B4-BE49-F238E27FC236}">
                <a16:creationId xmlns:a16="http://schemas.microsoft.com/office/drawing/2014/main" id="{071B7E8F-E367-4C7C-9A27-A82F52D3BE75}"/>
              </a:ext>
            </a:extLst>
          </p:cNvPr>
          <p:cNvSpPr>
            <a:spLocks noGrp="1"/>
          </p:cNvSpPr>
          <p:nvPr>
            <p:ph type="body" sz="quarter" idx="11"/>
          </p:nvPr>
        </p:nvSpPr>
        <p:spPr/>
        <p:txBody>
          <a:bodyPr/>
          <a:lstStyle/>
          <a:p>
            <a:endParaRPr lang="en-GB" dirty="0"/>
          </a:p>
        </p:txBody>
      </p:sp>
      <p:sp>
        <p:nvSpPr>
          <p:cNvPr id="4" name="Text Placeholder 3">
            <a:extLst>
              <a:ext uri="{FF2B5EF4-FFF2-40B4-BE49-F238E27FC236}">
                <a16:creationId xmlns:a16="http://schemas.microsoft.com/office/drawing/2014/main" id="{C261A0C5-61FB-4763-BE91-80DA0906D4BC}"/>
              </a:ext>
            </a:extLst>
          </p:cNvPr>
          <p:cNvSpPr>
            <a:spLocks noGrp="1"/>
          </p:cNvSpPr>
          <p:nvPr>
            <p:ph type="body" sz="quarter" idx="12"/>
          </p:nvPr>
        </p:nvSpPr>
        <p:spPr>
          <a:xfrm>
            <a:off x="4225386" y="6093480"/>
            <a:ext cx="3789228" cy="360000"/>
          </a:xfrm>
        </p:spPr>
        <p:txBody>
          <a:bodyPr/>
          <a:lstStyle/>
          <a:p>
            <a:r>
              <a:rPr lang="en-GB" dirty="0"/>
              <a:t>CC BY-NC-SA SSAT (The Schools Network) Ltd.</a:t>
            </a:r>
          </a:p>
        </p:txBody>
      </p:sp>
      <p:graphicFrame>
        <p:nvGraphicFramePr>
          <p:cNvPr id="5" name="Table 4">
            <a:extLst>
              <a:ext uri="{FF2B5EF4-FFF2-40B4-BE49-F238E27FC236}">
                <a16:creationId xmlns:a16="http://schemas.microsoft.com/office/drawing/2014/main" id="{94CAB7FB-449B-4A0C-9078-9AC5705EF74F}"/>
              </a:ext>
            </a:extLst>
          </p:cNvPr>
          <p:cNvGraphicFramePr>
            <a:graphicFrameLocks noGrp="1"/>
          </p:cNvGraphicFramePr>
          <p:nvPr>
            <p:extLst>
              <p:ext uri="{D42A27DB-BD31-4B8C-83A1-F6EECF244321}">
                <p14:modId xmlns:p14="http://schemas.microsoft.com/office/powerpoint/2010/main" val="728424586"/>
              </p:ext>
            </p:extLst>
          </p:nvPr>
        </p:nvGraphicFramePr>
        <p:xfrm>
          <a:off x="900000" y="1656000"/>
          <a:ext cx="10440000" cy="4221480"/>
        </p:xfrm>
        <a:graphic>
          <a:graphicData uri="http://schemas.openxmlformats.org/drawingml/2006/table">
            <a:tbl>
              <a:tblPr firstRow="1" bandRow="1">
                <a:tableStyleId>{21E4AEA4-8DFA-4A89-87EB-49C32662AFE0}</a:tableStyleId>
              </a:tblPr>
              <a:tblGrid>
                <a:gridCol w="5220000">
                  <a:extLst>
                    <a:ext uri="{9D8B030D-6E8A-4147-A177-3AD203B41FA5}">
                      <a16:colId xmlns:a16="http://schemas.microsoft.com/office/drawing/2014/main" val="2155280986"/>
                    </a:ext>
                  </a:extLst>
                </a:gridCol>
                <a:gridCol w="5220000">
                  <a:extLst>
                    <a:ext uri="{9D8B030D-6E8A-4147-A177-3AD203B41FA5}">
                      <a16:colId xmlns:a16="http://schemas.microsoft.com/office/drawing/2014/main" val="1009414952"/>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Touchpoint / data flow</a:t>
                      </a:r>
                    </a:p>
                  </a:txBody>
                  <a:tcPr/>
                </a:tc>
                <a:tc>
                  <a:txBody>
                    <a:bodyPr/>
                    <a:lstStyle/>
                    <a:p>
                      <a:r>
                        <a:rPr lang="en-GB" dirty="0"/>
                        <a:t>Technologies</a:t>
                      </a:r>
                    </a:p>
                  </a:txBody>
                  <a:tcPr/>
                </a:tc>
                <a:extLst>
                  <a:ext uri="{0D108BD9-81ED-4DB2-BD59-A6C34878D82A}">
                    <a16:rowId xmlns:a16="http://schemas.microsoft.com/office/drawing/2014/main" val="29014282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Listening to website</a:t>
                      </a:r>
                    </a:p>
                  </a:txBody>
                  <a:tcPr>
                    <a:solidFill>
                      <a:srgbClr val="B1D0DB"/>
                    </a:solidFill>
                  </a:tcPr>
                </a:tc>
                <a:tc>
                  <a:txBody>
                    <a:bodyPr/>
                    <a:lstStyle/>
                    <a:p>
                      <a:r>
                        <a:rPr lang="en-GB" dirty="0"/>
                        <a:t>“ONE Tag” script</a:t>
                      </a:r>
                    </a:p>
                    <a:p>
                      <a:r>
                        <a:rPr lang="en-GB" dirty="0"/>
                        <a:t>WordPress customisations  (PHP and JS)</a:t>
                      </a:r>
                    </a:p>
                  </a:txBody>
                  <a:tcPr>
                    <a:solidFill>
                      <a:srgbClr val="B1D0DB"/>
                    </a:solidFill>
                  </a:tcPr>
                </a:tc>
                <a:extLst>
                  <a:ext uri="{0D108BD9-81ED-4DB2-BD59-A6C34878D82A}">
                    <a16:rowId xmlns:a16="http://schemas.microsoft.com/office/drawing/2014/main" val="130598749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Pulling data from CRM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ONE native functionality</a:t>
                      </a:r>
                    </a:p>
                  </a:txBody>
                  <a:tcPr/>
                </a:tc>
                <a:extLst>
                  <a:ext uri="{0D108BD9-81ED-4DB2-BD59-A6C34878D82A}">
                    <a16:rowId xmlns:a16="http://schemas.microsoft.com/office/drawing/2014/main" val="205065304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Pushing data to CRM (e.g. leads)</a:t>
                      </a:r>
                    </a:p>
                  </a:txBody>
                  <a:tcPr>
                    <a:solidFill>
                      <a:srgbClr val="B1D0DB"/>
                    </a:solidFill>
                  </a:tcPr>
                </a:tc>
                <a:tc>
                  <a:txBody>
                    <a:bodyPr/>
                    <a:lstStyle/>
                    <a:p>
                      <a:r>
                        <a:rPr lang="en-GB" dirty="0"/>
                        <a:t>Direct ONE </a:t>
                      </a:r>
                      <a:r>
                        <a:rPr lang="en-GB" dirty="0">
                          <a:sym typeface="Wingdings" panose="05000000000000000000" pitchFamily="2" charset="2"/>
                        </a:rPr>
                        <a:t></a:t>
                      </a:r>
                      <a:r>
                        <a:rPr lang="en-GB" dirty="0"/>
                        <a:t> CRM</a:t>
                      </a:r>
                    </a:p>
                    <a:p>
                      <a:r>
                        <a:rPr lang="en-GB" dirty="0"/>
                        <a:t>ONE </a:t>
                      </a:r>
                      <a:r>
                        <a:rPr lang="en-GB" dirty="0">
                          <a:sym typeface="Wingdings" panose="05000000000000000000" pitchFamily="2" charset="2"/>
                        </a:rPr>
                        <a:t></a:t>
                      </a:r>
                      <a:r>
                        <a:rPr lang="en-GB" dirty="0"/>
                        <a:t> </a:t>
                      </a:r>
                      <a:r>
                        <a:rPr lang="en-GB" dirty="0" err="1"/>
                        <a:t>Webhook</a:t>
                      </a:r>
                      <a:r>
                        <a:rPr lang="en-GB" dirty="0"/>
                        <a:t> </a:t>
                      </a:r>
                      <a:r>
                        <a:rPr lang="en-GB" dirty="0">
                          <a:sym typeface="Wingdings" panose="05000000000000000000" pitchFamily="2" charset="2"/>
                        </a:rPr>
                        <a:t></a:t>
                      </a:r>
                      <a:r>
                        <a:rPr lang="en-GB" dirty="0"/>
                        <a:t> Azure </a:t>
                      </a:r>
                      <a:r>
                        <a:rPr lang="en-GB" dirty="0">
                          <a:sym typeface="Wingdings" panose="05000000000000000000" pitchFamily="2" charset="2"/>
                        </a:rPr>
                        <a:t> </a:t>
                      </a:r>
                      <a:r>
                        <a:rPr lang="en-GB" dirty="0"/>
                        <a:t>CRM</a:t>
                      </a:r>
                    </a:p>
                  </a:txBody>
                  <a:tcPr>
                    <a:solidFill>
                      <a:srgbClr val="B1D0DB"/>
                    </a:solidFill>
                  </a:tcPr>
                </a:tc>
                <a:extLst>
                  <a:ext uri="{0D108BD9-81ED-4DB2-BD59-A6C34878D82A}">
                    <a16:rowId xmlns:a16="http://schemas.microsoft.com/office/drawing/2014/main" val="268953595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Marketing email events</a:t>
                      </a:r>
                    </a:p>
                  </a:txBody>
                  <a:tcPr/>
                </a:tc>
                <a:tc>
                  <a:txBody>
                    <a:bodyPr/>
                    <a:lstStyle/>
                    <a:p>
                      <a:r>
                        <a:rPr lang="en-GB" dirty="0"/>
                        <a:t>PowerMailChimp </a:t>
                      </a:r>
                      <a:r>
                        <a:rPr lang="en-GB" dirty="0">
                          <a:sym typeface="Wingdings" panose="05000000000000000000" pitchFamily="2" charset="2"/>
                        </a:rPr>
                        <a:t> M</a:t>
                      </a:r>
                      <a:r>
                        <a:rPr lang="en-GB" dirty="0"/>
                        <a:t>ailChimp</a:t>
                      </a:r>
                    </a:p>
                    <a:p>
                      <a:r>
                        <a:rPr lang="en-GB" dirty="0"/>
                        <a:t>CRM customisations </a:t>
                      </a:r>
                      <a:r>
                        <a:rPr lang="en-GB" dirty="0">
                          <a:sym typeface="Wingdings" panose="05000000000000000000" pitchFamily="2" charset="2"/>
                        </a:rPr>
                        <a:t></a:t>
                      </a:r>
                      <a:r>
                        <a:rPr lang="en-GB" dirty="0"/>
                        <a:t> ONE</a:t>
                      </a:r>
                    </a:p>
                  </a:txBody>
                  <a:tcPr/>
                </a:tc>
                <a:extLst>
                  <a:ext uri="{0D108BD9-81ED-4DB2-BD59-A6C34878D82A}">
                    <a16:rowId xmlns:a16="http://schemas.microsoft.com/office/drawing/2014/main" val="11638636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Displaying journeys and NBC for contact</a:t>
                      </a:r>
                    </a:p>
                  </a:txBody>
                  <a:tcPr>
                    <a:solidFill>
                      <a:srgbClr val="B1D0D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CRM customisation </a:t>
                      </a:r>
                      <a:r>
                        <a:rPr lang="en-GB" dirty="0">
                          <a:sym typeface="Wingdings" panose="05000000000000000000" pitchFamily="2" charset="2"/>
                        </a:rPr>
                        <a:t> ONE API</a:t>
                      </a:r>
                      <a:endParaRPr lang="en-GB" dirty="0"/>
                    </a:p>
                  </a:txBody>
                  <a:tcPr>
                    <a:solidFill>
                      <a:srgbClr val="B1D0DB"/>
                    </a:solidFill>
                  </a:tcPr>
                </a:tc>
                <a:extLst>
                  <a:ext uri="{0D108BD9-81ED-4DB2-BD59-A6C34878D82A}">
                    <a16:rowId xmlns:a16="http://schemas.microsoft.com/office/drawing/2014/main" val="384414079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Displaying aggregated account journeys</a:t>
                      </a:r>
                    </a:p>
                  </a:txBody>
                  <a:tcPr/>
                </a:tc>
                <a:tc>
                  <a:txBody>
                    <a:bodyPr/>
                    <a:lstStyle/>
                    <a:p>
                      <a:r>
                        <a:rPr lang="en-GB" dirty="0"/>
                        <a:t>ONE </a:t>
                      </a:r>
                      <a:r>
                        <a:rPr lang="en-GB" dirty="0">
                          <a:sym typeface="Wingdings" panose="05000000000000000000" pitchFamily="2" charset="2"/>
                        </a:rPr>
                        <a:t></a:t>
                      </a:r>
                      <a:r>
                        <a:rPr lang="en-GB" dirty="0"/>
                        <a:t> Azure Blob</a:t>
                      </a:r>
                    </a:p>
                    <a:p>
                      <a:r>
                        <a:rPr lang="en-GB" dirty="0"/>
                        <a:t>Azure Functions / </a:t>
                      </a:r>
                      <a:r>
                        <a:rPr lang="en-GB" dirty="0" err="1"/>
                        <a:t>CosmosDB</a:t>
                      </a:r>
                      <a:endParaRPr lang="en-GB" dirty="0"/>
                    </a:p>
                    <a:p>
                      <a:r>
                        <a:rPr lang="en-GB" dirty="0"/>
                        <a:t>CRM customisation (Web resource)</a:t>
                      </a:r>
                    </a:p>
                    <a:p>
                      <a:endParaRPr lang="en-GB" dirty="0"/>
                    </a:p>
                  </a:txBody>
                  <a:tcPr/>
                </a:tc>
                <a:extLst>
                  <a:ext uri="{0D108BD9-81ED-4DB2-BD59-A6C34878D82A}">
                    <a16:rowId xmlns:a16="http://schemas.microsoft.com/office/drawing/2014/main" val="1760914409"/>
                  </a:ext>
                </a:extLst>
              </a:tr>
            </a:tbl>
          </a:graphicData>
        </a:graphic>
      </p:graphicFrame>
    </p:spTree>
    <p:extLst>
      <p:ext uri="{BB962C8B-B14F-4D97-AF65-F5344CB8AC3E}">
        <p14:creationId xmlns:p14="http://schemas.microsoft.com/office/powerpoint/2010/main" val="3073773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10533-54AA-4DFF-ACB4-D7365BEDE72D}"/>
              </a:ext>
            </a:extLst>
          </p:cNvPr>
          <p:cNvSpPr>
            <a:spLocks noGrp="1"/>
          </p:cNvSpPr>
          <p:nvPr>
            <p:ph type="body" sz="quarter" idx="10"/>
          </p:nvPr>
        </p:nvSpPr>
        <p:spPr/>
        <p:txBody>
          <a:bodyPr/>
          <a:lstStyle/>
          <a:p>
            <a:r>
              <a:rPr lang="en-GB" dirty="0"/>
              <a:t>Thank you for listening!</a:t>
            </a:r>
          </a:p>
        </p:txBody>
      </p:sp>
      <p:sp>
        <p:nvSpPr>
          <p:cNvPr id="4" name="Text Placeholder 3">
            <a:extLst>
              <a:ext uri="{FF2B5EF4-FFF2-40B4-BE49-F238E27FC236}">
                <a16:creationId xmlns:a16="http://schemas.microsoft.com/office/drawing/2014/main" id="{BC7C4CA8-A1B3-416C-823B-E98FAD58D16A}"/>
              </a:ext>
            </a:extLst>
          </p:cNvPr>
          <p:cNvSpPr>
            <a:spLocks noGrp="1"/>
          </p:cNvSpPr>
          <p:nvPr>
            <p:ph type="body" sz="quarter" idx="12"/>
          </p:nvPr>
        </p:nvSpPr>
        <p:spPr>
          <a:xfrm>
            <a:off x="4341063" y="6058757"/>
            <a:ext cx="3557874" cy="360000"/>
          </a:xfrm>
        </p:spPr>
        <p:txBody>
          <a:bodyPr/>
          <a:lstStyle/>
          <a:p>
            <a:r>
              <a:rPr lang="en-GB" dirty="0"/>
              <a:t>CC BY-NC-SA SSAT (The Schools Network) Ltd.</a:t>
            </a:r>
          </a:p>
        </p:txBody>
      </p:sp>
      <p:sp>
        <p:nvSpPr>
          <p:cNvPr id="5" name="TextBox 4">
            <a:extLst>
              <a:ext uri="{FF2B5EF4-FFF2-40B4-BE49-F238E27FC236}">
                <a16:creationId xmlns:a16="http://schemas.microsoft.com/office/drawing/2014/main" id="{CA832BE3-274C-4687-B40B-14620997E03A}"/>
              </a:ext>
            </a:extLst>
          </p:cNvPr>
          <p:cNvSpPr txBox="1"/>
          <p:nvPr/>
        </p:nvSpPr>
        <p:spPr>
          <a:xfrm>
            <a:off x="1522880" y="3640554"/>
            <a:ext cx="3268070" cy="1477328"/>
          </a:xfrm>
          <a:prstGeom prst="rect">
            <a:avLst/>
          </a:prstGeom>
          <a:noFill/>
        </p:spPr>
        <p:txBody>
          <a:bodyPr wrap="square" rtlCol="0">
            <a:spAutoFit/>
          </a:bodyPr>
          <a:lstStyle/>
          <a:p>
            <a:pPr algn="ctr"/>
            <a:r>
              <a:rPr lang="en-GB" dirty="0"/>
              <a:t>Julian </a:t>
            </a:r>
            <a:r>
              <a:rPr lang="en-GB" dirty="0" err="1"/>
              <a:t>Elv</a:t>
            </a:r>
            <a:r>
              <a:rPr lang="en-GB" dirty="0" err="1">
                <a:latin typeface="Arial" panose="020B0604020202020204" pitchFamily="34" charset="0"/>
                <a:cs typeface="Arial" panose="020B0604020202020204" pitchFamily="34" charset="0"/>
              </a:rPr>
              <a:t>é</a:t>
            </a:r>
            <a:endParaRPr lang="en-GB" dirty="0"/>
          </a:p>
          <a:p>
            <a:pPr algn="ctr"/>
            <a:r>
              <a:rPr lang="en-GB" dirty="0">
                <a:hlinkClick r:id="rId3"/>
              </a:rPr>
              <a:t>Julian.Elve@ssatuk.co.uk</a:t>
            </a:r>
            <a:endParaRPr lang="en-GB" dirty="0"/>
          </a:p>
          <a:p>
            <a:pPr algn="ctr"/>
            <a:r>
              <a:rPr lang="en-GB" dirty="0">
                <a:hlinkClick r:id="rId4"/>
              </a:rPr>
              <a:t>@</a:t>
            </a:r>
            <a:r>
              <a:rPr lang="en-GB" dirty="0" err="1">
                <a:hlinkClick r:id="rId4"/>
              </a:rPr>
              <a:t>synesthesia</a:t>
            </a:r>
            <a:br>
              <a:rPr lang="en-GB" dirty="0"/>
            </a:br>
            <a:r>
              <a:rPr lang="en-GB" dirty="0">
                <a:hlinkClick r:id="rId5"/>
              </a:rPr>
              <a:t>https://ssatuk.co.uk</a:t>
            </a:r>
            <a:endParaRPr lang="en-GB" dirty="0"/>
          </a:p>
          <a:p>
            <a:pPr algn="ctr"/>
            <a:r>
              <a:rPr lang="en-GB" dirty="0">
                <a:hlinkClick r:id="rId6"/>
              </a:rPr>
              <a:t>http://www.synesthesia.co.uk</a:t>
            </a:r>
            <a:r>
              <a:rPr lang="en-GB" dirty="0"/>
              <a:t>  </a:t>
            </a:r>
          </a:p>
        </p:txBody>
      </p:sp>
      <p:sp>
        <p:nvSpPr>
          <p:cNvPr id="6" name="Rectangle 5">
            <a:extLst>
              <a:ext uri="{FF2B5EF4-FFF2-40B4-BE49-F238E27FC236}">
                <a16:creationId xmlns:a16="http://schemas.microsoft.com/office/drawing/2014/main" id="{D945698C-A704-4CBD-9CA4-DE50086C50B9}"/>
              </a:ext>
            </a:extLst>
          </p:cNvPr>
          <p:cNvSpPr/>
          <p:nvPr/>
        </p:nvSpPr>
        <p:spPr>
          <a:xfrm>
            <a:off x="7225295" y="3640554"/>
            <a:ext cx="3366889" cy="646331"/>
          </a:xfrm>
          <a:prstGeom prst="rect">
            <a:avLst/>
          </a:prstGeom>
        </p:spPr>
        <p:txBody>
          <a:bodyPr wrap="square">
            <a:spAutoFit/>
          </a:bodyPr>
          <a:lstStyle/>
          <a:p>
            <a:pPr algn="ctr"/>
            <a:r>
              <a:rPr lang="en-GB" dirty="0"/>
              <a:t>Fernando Barretto </a:t>
            </a:r>
          </a:p>
          <a:p>
            <a:pPr algn="ctr"/>
            <a:r>
              <a:rPr lang="en-GB" dirty="0">
                <a:hlinkClick r:id="rId7"/>
              </a:rPr>
              <a:t>Fbarretto@Thunderhead.com</a:t>
            </a:r>
            <a:r>
              <a:rPr lang="en-GB" dirty="0"/>
              <a:t> </a:t>
            </a:r>
          </a:p>
        </p:txBody>
      </p:sp>
      <p:pic>
        <p:nvPicPr>
          <p:cNvPr id="7" name="Picture 3" descr="image001">
            <a:extLst>
              <a:ext uri="{FF2B5EF4-FFF2-40B4-BE49-F238E27FC236}">
                <a16:creationId xmlns:a16="http://schemas.microsoft.com/office/drawing/2014/main" id="{6BEE56FC-6D2E-430E-9C1E-F62E14C286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7918" y="2044187"/>
            <a:ext cx="2439138" cy="117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BA230F1-02D8-4721-8A97-B96EE303FDD9}"/>
              </a:ext>
            </a:extLst>
          </p:cNvPr>
          <p:cNvPicPr>
            <a:picLocks noChangeAspect="1"/>
          </p:cNvPicPr>
          <p:nvPr/>
        </p:nvPicPr>
        <p:blipFill>
          <a:blip r:embed="rId9"/>
          <a:stretch>
            <a:fillRect/>
          </a:stretch>
        </p:blipFill>
        <p:spPr>
          <a:xfrm>
            <a:off x="1144667" y="2259825"/>
            <a:ext cx="4024497" cy="873111"/>
          </a:xfrm>
          <a:prstGeom prst="rect">
            <a:avLst/>
          </a:prstGeom>
        </p:spPr>
      </p:pic>
    </p:spTree>
    <p:extLst>
      <p:ext uri="{BB962C8B-B14F-4D97-AF65-F5344CB8AC3E}">
        <p14:creationId xmlns:p14="http://schemas.microsoft.com/office/powerpoint/2010/main" val="1623678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318020-3126-49BA-A6EB-1AB01BA44B3A}"/>
              </a:ext>
            </a:extLst>
          </p:cNvPr>
          <p:cNvSpPr>
            <a:spLocks noGrp="1"/>
          </p:cNvSpPr>
          <p:nvPr>
            <p:ph type="body" sz="quarter" idx="10"/>
          </p:nvPr>
        </p:nvSpPr>
        <p:spPr/>
        <p:txBody>
          <a:bodyPr/>
          <a:lstStyle/>
          <a:p>
            <a:r>
              <a:rPr lang="en-GB" dirty="0"/>
              <a:t>Dynamics 365</a:t>
            </a:r>
          </a:p>
        </p:txBody>
      </p:sp>
      <p:sp>
        <p:nvSpPr>
          <p:cNvPr id="3" name="Text Placeholder 2">
            <a:extLst>
              <a:ext uri="{FF2B5EF4-FFF2-40B4-BE49-F238E27FC236}">
                <a16:creationId xmlns:a16="http://schemas.microsoft.com/office/drawing/2014/main" id="{7DBCDE48-D26E-4010-995B-EF55E984967F}"/>
              </a:ext>
            </a:extLst>
          </p:cNvPr>
          <p:cNvSpPr>
            <a:spLocks noGrp="1"/>
          </p:cNvSpPr>
          <p:nvPr>
            <p:ph type="body" sz="quarter" idx="11"/>
          </p:nvPr>
        </p:nvSpPr>
        <p:spPr/>
        <p:txBody>
          <a:bodyPr/>
          <a:lstStyle/>
          <a:p>
            <a:pPr>
              <a:lnSpc>
                <a:spcPct val="100000"/>
              </a:lnSpc>
            </a:pPr>
            <a:r>
              <a:rPr lang="en-GB" dirty="0"/>
              <a:t>Primary “source of truth” about customers</a:t>
            </a:r>
          </a:p>
          <a:p>
            <a:pPr>
              <a:lnSpc>
                <a:spcPct val="100000"/>
              </a:lnSpc>
            </a:pPr>
            <a:r>
              <a:rPr lang="en-GB" dirty="0"/>
              <a:t>Mixture of Sales / Team Members</a:t>
            </a:r>
          </a:p>
          <a:p>
            <a:pPr>
              <a:lnSpc>
                <a:spcPct val="100000"/>
              </a:lnSpc>
            </a:pPr>
            <a:r>
              <a:rPr lang="en-GB" dirty="0"/>
              <a:t>66 licences</a:t>
            </a:r>
          </a:p>
          <a:p>
            <a:pPr>
              <a:lnSpc>
                <a:spcPct val="100000"/>
              </a:lnSpc>
            </a:pPr>
            <a:r>
              <a:rPr lang="en-GB" dirty="0"/>
              <a:t>Migrated from legacy CRM in 2013</a:t>
            </a:r>
          </a:p>
          <a:p>
            <a:pPr>
              <a:lnSpc>
                <a:spcPct val="100000"/>
              </a:lnSpc>
            </a:pPr>
            <a:r>
              <a:rPr lang="en-GB" dirty="0"/>
              <a:t>In-house customisation</a:t>
            </a:r>
          </a:p>
          <a:p>
            <a:pPr>
              <a:lnSpc>
                <a:spcPct val="100000"/>
              </a:lnSpc>
            </a:pPr>
            <a:r>
              <a:rPr lang="en-GB" dirty="0"/>
              <a:t>Key integrations:</a:t>
            </a:r>
          </a:p>
          <a:p>
            <a:endParaRPr lang="en-GB" dirty="0"/>
          </a:p>
        </p:txBody>
      </p:sp>
      <p:sp>
        <p:nvSpPr>
          <p:cNvPr id="4" name="Text Placeholder 3">
            <a:extLst>
              <a:ext uri="{FF2B5EF4-FFF2-40B4-BE49-F238E27FC236}">
                <a16:creationId xmlns:a16="http://schemas.microsoft.com/office/drawing/2014/main" id="{7491F7C6-3EAC-4336-9935-DBAB8D0DDA8C}"/>
              </a:ext>
            </a:extLst>
          </p:cNvPr>
          <p:cNvSpPr>
            <a:spLocks noGrp="1"/>
          </p:cNvSpPr>
          <p:nvPr>
            <p:ph type="body" sz="quarter" idx="12"/>
          </p:nvPr>
        </p:nvSpPr>
        <p:spPr>
          <a:xfrm>
            <a:off x="4173843" y="5971142"/>
            <a:ext cx="3844313" cy="436858"/>
          </a:xfrm>
        </p:spPr>
        <p:txBody>
          <a:bodyPr/>
          <a:lstStyle/>
          <a:p>
            <a:r>
              <a:rPr lang="en-GB" dirty="0"/>
              <a:t>CC BY-NC-SA SSAT (The Schools Network) Ltd.</a:t>
            </a:r>
          </a:p>
        </p:txBody>
      </p:sp>
      <p:graphicFrame>
        <p:nvGraphicFramePr>
          <p:cNvPr id="5" name="Table 4">
            <a:extLst>
              <a:ext uri="{FF2B5EF4-FFF2-40B4-BE49-F238E27FC236}">
                <a16:creationId xmlns:a16="http://schemas.microsoft.com/office/drawing/2014/main" id="{64A32E9D-423B-4888-BB30-DA42B6959AD1}"/>
              </a:ext>
            </a:extLst>
          </p:cNvPr>
          <p:cNvGraphicFramePr>
            <a:graphicFrameLocks noGrp="1"/>
          </p:cNvGraphicFramePr>
          <p:nvPr>
            <p:extLst>
              <p:ext uri="{D42A27DB-BD31-4B8C-83A1-F6EECF244321}">
                <p14:modId xmlns:p14="http://schemas.microsoft.com/office/powerpoint/2010/main" val="429089883"/>
              </p:ext>
            </p:extLst>
          </p:nvPr>
        </p:nvGraphicFramePr>
        <p:xfrm>
          <a:off x="900000" y="3995526"/>
          <a:ext cx="8128000" cy="1752600"/>
        </p:xfrm>
        <a:graphic>
          <a:graphicData uri="http://schemas.openxmlformats.org/drawingml/2006/table">
            <a:tbl>
              <a:tblPr bandRow="1">
                <a:tableStyleId>{21E4AEA4-8DFA-4A89-87EB-49C32662AFE0}</a:tableStyleId>
              </a:tblPr>
              <a:tblGrid>
                <a:gridCol w="4064000">
                  <a:extLst>
                    <a:ext uri="{9D8B030D-6E8A-4147-A177-3AD203B41FA5}">
                      <a16:colId xmlns:a16="http://schemas.microsoft.com/office/drawing/2014/main" val="821364870"/>
                    </a:ext>
                  </a:extLst>
                </a:gridCol>
                <a:gridCol w="4064000">
                  <a:extLst>
                    <a:ext uri="{9D8B030D-6E8A-4147-A177-3AD203B41FA5}">
                      <a16:colId xmlns:a16="http://schemas.microsoft.com/office/drawing/2014/main" val="1834507273"/>
                    </a:ext>
                  </a:extLst>
                </a:gridCol>
              </a:tblGrid>
              <a:tr h="370840">
                <a:tc>
                  <a:txBody>
                    <a:bodyPr/>
                    <a:lstStyle/>
                    <a:p>
                      <a:r>
                        <a:rPr lang="en-GB" dirty="0"/>
                        <a:t>MailChimp</a:t>
                      </a:r>
                    </a:p>
                  </a:txBody>
                  <a:tcPr>
                    <a:solidFill>
                      <a:srgbClr val="B1D0D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via PowerMailChimp</a:t>
                      </a:r>
                    </a:p>
                  </a:txBody>
                  <a:tcPr>
                    <a:solidFill>
                      <a:srgbClr val="B1D0DB"/>
                    </a:solidFill>
                  </a:tcPr>
                </a:tc>
                <a:extLst>
                  <a:ext uri="{0D108BD9-81ED-4DB2-BD59-A6C34878D82A}">
                    <a16:rowId xmlns:a16="http://schemas.microsoft.com/office/drawing/2014/main" val="3916704059"/>
                  </a:ext>
                </a:extLst>
              </a:tr>
              <a:tr h="370840">
                <a:tc>
                  <a:txBody>
                    <a:bodyPr/>
                    <a:lstStyle/>
                    <a:p>
                      <a:r>
                        <a:rPr lang="en-GB" dirty="0"/>
                        <a:t>Xero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custom code integration</a:t>
                      </a:r>
                    </a:p>
                  </a:txBody>
                  <a:tcPr/>
                </a:tc>
                <a:extLst>
                  <a:ext uri="{0D108BD9-81ED-4DB2-BD59-A6C34878D82A}">
                    <a16:rowId xmlns:a16="http://schemas.microsoft.com/office/drawing/2014/main" val="4143053962"/>
                  </a:ext>
                </a:extLst>
              </a:tr>
              <a:tr h="370840">
                <a:tc>
                  <a:txBody>
                    <a:bodyPr/>
                    <a:lstStyle/>
                    <a:p>
                      <a:r>
                        <a:rPr lang="en-GB" dirty="0"/>
                        <a:t>SSO</a:t>
                      </a:r>
                    </a:p>
                  </a:txBody>
                  <a:tcPr>
                    <a:solidFill>
                      <a:srgbClr val="B1D0D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custom code integration</a:t>
                      </a:r>
                    </a:p>
                  </a:txBody>
                  <a:tcPr>
                    <a:solidFill>
                      <a:srgbClr val="B1D0DB"/>
                    </a:solidFill>
                  </a:tcPr>
                </a:tc>
                <a:extLst>
                  <a:ext uri="{0D108BD9-81ED-4DB2-BD59-A6C34878D82A}">
                    <a16:rowId xmlns:a16="http://schemas.microsoft.com/office/drawing/2014/main" val="1827642935"/>
                  </a:ext>
                </a:extLst>
              </a:tr>
              <a:tr h="370840">
                <a:tc>
                  <a:txBody>
                    <a:bodyPr/>
                    <a:lstStyle/>
                    <a:p>
                      <a:r>
                        <a:rPr lang="en-GB" dirty="0"/>
                        <a:t>Thunderhead ONE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mixture of Thunderhead features and custom integration code</a:t>
                      </a:r>
                    </a:p>
                  </a:txBody>
                  <a:tcPr/>
                </a:tc>
                <a:extLst>
                  <a:ext uri="{0D108BD9-81ED-4DB2-BD59-A6C34878D82A}">
                    <a16:rowId xmlns:a16="http://schemas.microsoft.com/office/drawing/2014/main" val="2493912520"/>
                  </a:ext>
                </a:extLst>
              </a:tr>
            </a:tbl>
          </a:graphicData>
        </a:graphic>
      </p:graphicFrame>
    </p:spTree>
    <p:extLst>
      <p:ext uri="{BB962C8B-B14F-4D97-AF65-F5344CB8AC3E}">
        <p14:creationId xmlns:p14="http://schemas.microsoft.com/office/powerpoint/2010/main" val="769684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07F1A0-6504-4059-B135-7C2B881A5C75}"/>
              </a:ext>
            </a:extLst>
          </p:cNvPr>
          <p:cNvSpPr>
            <a:spLocks noGrp="1"/>
          </p:cNvSpPr>
          <p:nvPr>
            <p:ph type="body" sz="quarter" idx="10"/>
          </p:nvPr>
        </p:nvSpPr>
        <p:spPr/>
        <p:txBody>
          <a:bodyPr/>
          <a:lstStyle/>
          <a:p>
            <a:r>
              <a:rPr lang="en-GB" dirty="0"/>
              <a:t>Our goal for customer knowledge</a:t>
            </a:r>
          </a:p>
        </p:txBody>
      </p:sp>
      <p:sp>
        <p:nvSpPr>
          <p:cNvPr id="3" name="Text Placeholder 2">
            <a:extLst>
              <a:ext uri="{FF2B5EF4-FFF2-40B4-BE49-F238E27FC236}">
                <a16:creationId xmlns:a16="http://schemas.microsoft.com/office/drawing/2014/main" id="{19BC9097-E74A-4219-9F5D-5627A99BC1AE}"/>
              </a:ext>
            </a:extLst>
          </p:cNvPr>
          <p:cNvSpPr>
            <a:spLocks noGrp="1"/>
          </p:cNvSpPr>
          <p:nvPr>
            <p:ph type="body" sz="quarter" idx="11"/>
          </p:nvPr>
        </p:nvSpPr>
        <p:spPr/>
        <p:txBody>
          <a:bodyPr>
            <a:normAutofit fontScale="85000" lnSpcReduction="10000"/>
          </a:bodyPr>
          <a:lstStyle/>
          <a:p>
            <a:r>
              <a:rPr lang="en-GB" b="1" dirty="0"/>
              <a:t>“Every interaction we have with a customer to be informed by every other interaction we have had with that customer”</a:t>
            </a:r>
          </a:p>
          <a:p>
            <a:r>
              <a:rPr lang="en-GB" dirty="0"/>
              <a:t>For example:</a:t>
            </a:r>
          </a:p>
          <a:p>
            <a:pPr marL="342900" indent="-342900">
              <a:buFont typeface="Arial" panose="020B0604020202020204" pitchFamily="34" charset="0"/>
              <a:buChar char="•"/>
            </a:pPr>
            <a:r>
              <a:rPr lang="en-GB" dirty="0"/>
              <a:t>Face-to-face conversations</a:t>
            </a:r>
          </a:p>
          <a:p>
            <a:pPr marL="342900" indent="-342900">
              <a:buFont typeface="Arial" panose="020B0604020202020204" pitchFamily="34" charset="0"/>
              <a:buChar char="•"/>
            </a:pPr>
            <a:r>
              <a:rPr lang="en-GB" dirty="0"/>
              <a:t>Calls</a:t>
            </a:r>
          </a:p>
          <a:p>
            <a:pPr marL="342900" indent="-342900">
              <a:buFont typeface="Arial" panose="020B0604020202020204" pitchFamily="34" charset="0"/>
              <a:buChar char="•"/>
            </a:pPr>
            <a:r>
              <a:rPr lang="en-GB" dirty="0"/>
              <a:t>Emails</a:t>
            </a:r>
          </a:p>
          <a:p>
            <a:pPr marL="342900" indent="-342900">
              <a:buFont typeface="Arial" panose="020B0604020202020204" pitchFamily="34" charset="0"/>
              <a:buChar char="•"/>
            </a:pPr>
            <a:r>
              <a:rPr lang="en-GB" dirty="0"/>
              <a:t>Booking an event</a:t>
            </a:r>
          </a:p>
          <a:p>
            <a:pPr marL="342900" indent="-342900">
              <a:buFont typeface="Arial" panose="020B0604020202020204" pitchFamily="34" charset="0"/>
              <a:buChar char="•"/>
            </a:pPr>
            <a:r>
              <a:rPr lang="en-GB" dirty="0"/>
              <a:t>Attending an event</a:t>
            </a:r>
          </a:p>
          <a:p>
            <a:pPr marL="342900" indent="-342900">
              <a:buFont typeface="Arial" panose="020B0604020202020204" pitchFamily="34" charset="0"/>
              <a:buChar char="•"/>
            </a:pPr>
            <a:r>
              <a:rPr lang="en-GB" dirty="0"/>
              <a:t>School becomes a member</a:t>
            </a:r>
          </a:p>
          <a:p>
            <a:pPr marL="342900" indent="-342900">
              <a:buFont typeface="Arial" panose="020B0604020202020204" pitchFamily="34" charset="0"/>
              <a:buChar char="•"/>
            </a:pPr>
            <a:r>
              <a:rPr lang="en-GB" dirty="0"/>
              <a:t>Web browsing</a:t>
            </a:r>
          </a:p>
          <a:p>
            <a:pPr marL="342900" indent="-342900">
              <a:buFont typeface="Arial" panose="020B0604020202020204" pitchFamily="34" charset="0"/>
              <a:buChar char="•"/>
            </a:pPr>
            <a:r>
              <a:rPr lang="en-GB" dirty="0"/>
              <a:t>Opening marketing emails</a:t>
            </a:r>
          </a:p>
          <a:p>
            <a:endParaRPr lang="en-GB" dirty="0"/>
          </a:p>
        </p:txBody>
      </p:sp>
      <p:sp>
        <p:nvSpPr>
          <p:cNvPr id="4" name="Text Placeholder 3">
            <a:extLst>
              <a:ext uri="{FF2B5EF4-FFF2-40B4-BE49-F238E27FC236}">
                <a16:creationId xmlns:a16="http://schemas.microsoft.com/office/drawing/2014/main" id="{D8EEB922-FDF1-4776-8B80-3703843F156D}"/>
              </a:ext>
            </a:extLst>
          </p:cNvPr>
          <p:cNvSpPr>
            <a:spLocks noGrp="1"/>
          </p:cNvSpPr>
          <p:nvPr>
            <p:ph type="body" sz="quarter" idx="12"/>
          </p:nvPr>
        </p:nvSpPr>
        <p:spPr>
          <a:xfrm>
            <a:off x="4274962" y="6048000"/>
            <a:ext cx="3690076" cy="360000"/>
          </a:xfrm>
        </p:spPr>
        <p:txBody>
          <a:bodyPr/>
          <a:lstStyle/>
          <a:p>
            <a:r>
              <a:rPr lang="en-GB" dirty="0"/>
              <a:t>CC BY-NC-SA SSAT (The Schools Network) Ltd.</a:t>
            </a:r>
          </a:p>
        </p:txBody>
      </p:sp>
    </p:spTree>
    <p:extLst>
      <p:ext uri="{BB962C8B-B14F-4D97-AF65-F5344CB8AC3E}">
        <p14:creationId xmlns:p14="http://schemas.microsoft.com/office/powerpoint/2010/main" val="2976029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628587" y="2613349"/>
            <a:ext cx="4923109" cy="1743566"/>
          </a:xfrm>
        </p:spPr>
        <p:txBody>
          <a:bodyPr/>
          <a:lstStyle/>
          <a:p>
            <a:r>
              <a:rPr lang="en-US" b="0" dirty="0"/>
              <a:t>The ONE Engagement Hub </a:t>
            </a:r>
          </a:p>
        </p:txBody>
      </p:sp>
      <p:sp>
        <p:nvSpPr>
          <p:cNvPr id="2" name="TextBox 1">
            <a:extLst>
              <a:ext uri="{FF2B5EF4-FFF2-40B4-BE49-F238E27FC236}">
                <a16:creationId xmlns:a16="http://schemas.microsoft.com/office/drawing/2014/main" id="{4D1A9EAA-6499-4159-B782-8757D1CC5AF3}"/>
              </a:ext>
            </a:extLst>
          </p:cNvPr>
          <p:cNvSpPr txBox="1"/>
          <p:nvPr/>
        </p:nvSpPr>
        <p:spPr>
          <a:xfrm>
            <a:off x="1905741" y="751032"/>
            <a:ext cx="3187083" cy="123110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800" dirty="0"/>
              <a:t>Key addition to the mix….</a:t>
            </a:r>
          </a:p>
          <a:p>
            <a:endParaRPr lang="en-GB" dirty="0"/>
          </a:p>
        </p:txBody>
      </p:sp>
    </p:spTree>
    <p:extLst>
      <p:ext uri="{BB962C8B-B14F-4D97-AF65-F5344CB8AC3E}">
        <p14:creationId xmlns:p14="http://schemas.microsoft.com/office/powerpoint/2010/main" val="2139127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5085" y="5145995"/>
            <a:ext cx="6513046" cy="773076"/>
          </a:xfrm>
          <a:prstGeom prst="rect">
            <a:avLst/>
          </a:prstGeom>
          <a:solidFill>
            <a:srgbClr val="312D3C"/>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456653"/>
            <a:endParaRPr lang="en-US">
              <a:solidFill>
                <a:srgbClr val="FFFFFF"/>
              </a:solidFill>
              <a:latin typeface="Georgia"/>
            </a:endParaRPr>
          </a:p>
        </p:txBody>
      </p:sp>
      <p:sp>
        <p:nvSpPr>
          <p:cNvPr id="3" name="Rectangle 2"/>
          <p:cNvSpPr/>
          <p:nvPr/>
        </p:nvSpPr>
        <p:spPr>
          <a:xfrm>
            <a:off x="3187257" y="4147467"/>
            <a:ext cx="6270509" cy="763905"/>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456653"/>
            <a:endParaRPr lang="en-US">
              <a:solidFill>
                <a:srgbClr val="FFFFFF"/>
              </a:solidFill>
              <a:latin typeface="Georgia"/>
            </a:endParaRPr>
          </a:p>
        </p:txBody>
      </p:sp>
      <p:sp>
        <p:nvSpPr>
          <p:cNvPr id="4" name="Rectangle 3"/>
          <p:cNvSpPr/>
          <p:nvPr/>
        </p:nvSpPr>
        <p:spPr>
          <a:xfrm>
            <a:off x="3178053" y="3931440"/>
            <a:ext cx="6292412" cy="23928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456653"/>
            <a:endParaRPr lang="en-US">
              <a:solidFill>
                <a:srgbClr val="FFFFFF"/>
              </a:solidFill>
              <a:latin typeface="Georgia"/>
            </a:endParaRPr>
          </a:p>
        </p:txBody>
      </p:sp>
      <p:sp>
        <p:nvSpPr>
          <p:cNvPr id="5" name="Rectangle 4"/>
          <p:cNvSpPr/>
          <p:nvPr/>
        </p:nvSpPr>
        <p:spPr>
          <a:xfrm>
            <a:off x="5090073" y="3922244"/>
            <a:ext cx="2351926" cy="230832"/>
          </a:xfrm>
          <a:prstGeom prst="rect">
            <a:avLst/>
          </a:prstGeom>
        </p:spPr>
        <p:txBody>
          <a:bodyPr wrap="none">
            <a:spAutoFit/>
          </a:bodyPr>
          <a:lstStyle/>
          <a:p>
            <a:pPr algn="ctr" defTabSz="456653"/>
            <a:r>
              <a:rPr lang="en-US" sz="900" b="1">
                <a:solidFill>
                  <a:srgbClr val="FFFFFF"/>
                </a:solidFill>
                <a:latin typeface="Georgia"/>
              </a:rPr>
              <a:t>OMNI-CHANNEL CUSTOMER VIEW</a:t>
            </a:r>
          </a:p>
        </p:txBody>
      </p:sp>
      <p:sp>
        <p:nvSpPr>
          <p:cNvPr id="6" name="Rectangle 5"/>
          <p:cNvSpPr/>
          <p:nvPr/>
        </p:nvSpPr>
        <p:spPr>
          <a:xfrm>
            <a:off x="3178053" y="1777572"/>
            <a:ext cx="6279712" cy="23928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456653"/>
            <a:endParaRPr lang="en-US">
              <a:solidFill>
                <a:srgbClr val="FFFFFF"/>
              </a:solidFill>
              <a:latin typeface="Georgia"/>
            </a:endParaRPr>
          </a:p>
        </p:txBody>
      </p:sp>
      <p:sp>
        <p:nvSpPr>
          <p:cNvPr id="7" name="Rectangle 6"/>
          <p:cNvSpPr/>
          <p:nvPr/>
        </p:nvSpPr>
        <p:spPr>
          <a:xfrm>
            <a:off x="3187257" y="3101420"/>
            <a:ext cx="6270509" cy="763905"/>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456653"/>
            <a:endParaRPr lang="en-US">
              <a:solidFill>
                <a:srgbClr val="FFFFFF"/>
              </a:solidFill>
              <a:latin typeface="Georgia"/>
            </a:endParaRPr>
          </a:p>
        </p:txBody>
      </p:sp>
      <p:sp>
        <p:nvSpPr>
          <p:cNvPr id="8" name="Rectangle 7"/>
          <p:cNvSpPr/>
          <p:nvPr/>
        </p:nvSpPr>
        <p:spPr>
          <a:xfrm>
            <a:off x="3187257" y="2016858"/>
            <a:ext cx="6270509" cy="76388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456653"/>
            <a:endParaRPr lang="en-US">
              <a:solidFill>
                <a:srgbClr val="FFFFFF"/>
              </a:solidFill>
              <a:latin typeface="Georgia"/>
            </a:endParaRPr>
          </a:p>
        </p:txBody>
      </p:sp>
      <p:sp>
        <p:nvSpPr>
          <p:cNvPr id="9" name="TextBox 8"/>
          <p:cNvSpPr txBox="1"/>
          <p:nvPr/>
        </p:nvSpPr>
        <p:spPr>
          <a:xfrm>
            <a:off x="1657215" y="4378018"/>
            <a:ext cx="1325044" cy="338552"/>
          </a:xfrm>
          <a:prstGeom prst="rect">
            <a:avLst/>
          </a:prstGeom>
          <a:noFill/>
        </p:spPr>
        <p:txBody>
          <a:bodyPr wrap="square" lIns="91438" tIns="45719" rIns="91438" bIns="45719" rtlCol="0">
            <a:spAutoFit/>
          </a:bodyPr>
          <a:lstStyle/>
          <a:p>
            <a:pPr defTabSz="456653"/>
            <a:r>
              <a:rPr lang="en-US" sz="1600" i="1">
                <a:solidFill>
                  <a:srgbClr val="FFFFFF"/>
                </a:solidFill>
                <a:latin typeface="Georgia"/>
              </a:rPr>
              <a:t>Recognise</a:t>
            </a:r>
          </a:p>
        </p:txBody>
      </p:sp>
      <p:sp>
        <p:nvSpPr>
          <p:cNvPr id="10" name="TextBox 9"/>
          <p:cNvSpPr txBox="1"/>
          <p:nvPr/>
        </p:nvSpPr>
        <p:spPr>
          <a:xfrm>
            <a:off x="1657215" y="3318521"/>
            <a:ext cx="1325044" cy="338552"/>
          </a:xfrm>
          <a:prstGeom prst="rect">
            <a:avLst/>
          </a:prstGeom>
          <a:noFill/>
        </p:spPr>
        <p:txBody>
          <a:bodyPr wrap="square" lIns="91438" tIns="45719" rIns="91438" bIns="45719" rtlCol="0">
            <a:spAutoFit/>
          </a:bodyPr>
          <a:lstStyle/>
          <a:p>
            <a:pPr defTabSz="456653"/>
            <a:r>
              <a:rPr lang="en-US" sz="1600" i="1">
                <a:solidFill>
                  <a:srgbClr val="FFFFFF"/>
                </a:solidFill>
                <a:latin typeface="Georgia"/>
              </a:rPr>
              <a:t>Analyse</a:t>
            </a:r>
          </a:p>
        </p:txBody>
      </p:sp>
      <p:sp>
        <p:nvSpPr>
          <p:cNvPr id="11" name="TextBox 10"/>
          <p:cNvSpPr txBox="1"/>
          <p:nvPr/>
        </p:nvSpPr>
        <p:spPr>
          <a:xfrm>
            <a:off x="1657215" y="2207527"/>
            <a:ext cx="1325044" cy="338552"/>
          </a:xfrm>
          <a:prstGeom prst="rect">
            <a:avLst/>
          </a:prstGeom>
          <a:noFill/>
        </p:spPr>
        <p:txBody>
          <a:bodyPr wrap="square" lIns="91438" tIns="45719" rIns="91438" bIns="45719" rtlCol="0">
            <a:spAutoFit/>
          </a:bodyPr>
          <a:lstStyle/>
          <a:p>
            <a:pPr defTabSz="456653"/>
            <a:r>
              <a:rPr lang="en-US" sz="1600" i="1" err="1">
                <a:solidFill>
                  <a:srgbClr val="FFFFFF"/>
                </a:solidFill>
                <a:latin typeface="Georgia"/>
              </a:rPr>
              <a:t>Personalise</a:t>
            </a:r>
            <a:endParaRPr lang="en-US" sz="1600" i="1">
              <a:solidFill>
                <a:srgbClr val="FFFFFF"/>
              </a:solidFill>
              <a:latin typeface="Georgia"/>
            </a:endParaRPr>
          </a:p>
        </p:txBody>
      </p:sp>
      <p:sp>
        <p:nvSpPr>
          <p:cNvPr id="12" name="Rectangle 11"/>
          <p:cNvSpPr/>
          <p:nvPr/>
        </p:nvSpPr>
        <p:spPr>
          <a:xfrm>
            <a:off x="3373364" y="4253553"/>
            <a:ext cx="5949714" cy="260927"/>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456653"/>
            <a:r>
              <a:rPr lang="en-US" sz="1400" b="1">
                <a:solidFill>
                  <a:srgbClr val="FFFFFF"/>
                </a:solidFill>
                <a:latin typeface="Georgia"/>
              </a:rPr>
              <a:t>Cross-channel recognition</a:t>
            </a:r>
          </a:p>
        </p:txBody>
      </p:sp>
      <p:sp>
        <p:nvSpPr>
          <p:cNvPr id="13" name="Rectangle 12"/>
          <p:cNvSpPr/>
          <p:nvPr/>
        </p:nvSpPr>
        <p:spPr>
          <a:xfrm>
            <a:off x="3373365" y="4584039"/>
            <a:ext cx="5949715" cy="258245"/>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456653"/>
            <a:r>
              <a:rPr lang="en-US" sz="1400" b="1">
                <a:solidFill>
                  <a:srgbClr val="FFFFFF"/>
                </a:solidFill>
                <a:latin typeface="Georgia"/>
              </a:rPr>
              <a:t>Listening</a:t>
            </a:r>
          </a:p>
        </p:txBody>
      </p:sp>
      <p:sp>
        <p:nvSpPr>
          <p:cNvPr id="14" name="Rectangle 13"/>
          <p:cNvSpPr/>
          <p:nvPr/>
        </p:nvSpPr>
        <p:spPr>
          <a:xfrm>
            <a:off x="3373365" y="3216495"/>
            <a:ext cx="1915835" cy="54279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456653"/>
            <a:r>
              <a:rPr lang="en-US" sz="1400" b="1">
                <a:solidFill>
                  <a:srgbClr val="FFFFFF"/>
                </a:solidFill>
                <a:latin typeface="Georgia"/>
              </a:rPr>
              <a:t>Customer</a:t>
            </a:r>
          </a:p>
        </p:txBody>
      </p:sp>
      <p:sp>
        <p:nvSpPr>
          <p:cNvPr id="15" name="Rectangle 14"/>
          <p:cNvSpPr/>
          <p:nvPr/>
        </p:nvSpPr>
        <p:spPr>
          <a:xfrm>
            <a:off x="5387786" y="3216495"/>
            <a:ext cx="1915835" cy="54279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456653"/>
            <a:r>
              <a:rPr lang="en-US" sz="1400" b="1">
                <a:solidFill>
                  <a:srgbClr val="FFFFFF"/>
                </a:solidFill>
                <a:latin typeface="Georgia"/>
              </a:rPr>
              <a:t>Journey</a:t>
            </a:r>
          </a:p>
        </p:txBody>
      </p:sp>
      <p:sp>
        <p:nvSpPr>
          <p:cNvPr id="16" name="Rectangle 15"/>
          <p:cNvSpPr/>
          <p:nvPr/>
        </p:nvSpPr>
        <p:spPr>
          <a:xfrm>
            <a:off x="7407244" y="3216495"/>
            <a:ext cx="1915835" cy="54279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456653"/>
            <a:r>
              <a:rPr lang="en-US" sz="1400" b="1">
                <a:solidFill>
                  <a:srgbClr val="FFFFFF"/>
                </a:solidFill>
                <a:latin typeface="Georgia"/>
              </a:rPr>
              <a:t>Conversation</a:t>
            </a:r>
          </a:p>
        </p:txBody>
      </p:sp>
      <p:sp>
        <p:nvSpPr>
          <p:cNvPr id="17" name="Rectangle 16"/>
          <p:cNvSpPr/>
          <p:nvPr/>
        </p:nvSpPr>
        <p:spPr>
          <a:xfrm>
            <a:off x="3373365" y="2116972"/>
            <a:ext cx="1915835" cy="542714"/>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456653"/>
            <a:r>
              <a:rPr lang="en-US" sz="1400" b="1">
                <a:solidFill>
                  <a:srgbClr val="FFFFFF"/>
                </a:solidFill>
                <a:latin typeface="Georgia"/>
              </a:rPr>
              <a:t>Descriptive</a:t>
            </a:r>
          </a:p>
        </p:txBody>
      </p:sp>
      <p:sp>
        <p:nvSpPr>
          <p:cNvPr id="18" name="Rectangle 17"/>
          <p:cNvSpPr/>
          <p:nvPr/>
        </p:nvSpPr>
        <p:spPr>
          <a:xfrm>
            <a:off x="5387786" y="2116973"/>
            <a:ext cx="1915835" cy="54271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456653"/>
            <a:r>
              <a:rPr lang="en-US" sz="1400" b="1">
                <a:solidFill>
                  <a:srgbClr val="FFFFFF"/>
                </a:solidFill>
                <a:latin typeface="Georgia"/>
              </a:rPr>
              <a:t>Predictive	</a:t>
            </a:r>
          </a:p>
        </p:txBody>
      </p:sp>
      <p:sp>
        <p:nvSpPr>
          <p:cNvPr id="19" name="Rectangle 18"/>
          <p:cNvSpPr/>
          <p:nvPr/>
        </p:nvSpPr>
        <p:spPr>
          <a:xfrm>
            <a:off x="7407244" y="2116973"/>
            <a:ext cx="1915835" cy="54271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456653"/>
            <a:r>
              <a:rPr lang="en-US" sz="1400" b="1">
                <a:solidFill>
                  <a:srgbClr val="FFFFFF"/>
                </a:solidFill>
                <a:latin typeface="Georgia"/>
              </a:rPr>
              <a:t>Journey-based</a:t>
            </a:r>
          </a:p>
        </p:txBody>
      </p:sp>
      <p:grpSp>
        <p:nvGrpSpPr>
          <p:cNvPr id="20" name="Group 19"/>
          <p:cNvGrpSpPr/>
          <p:nvPr/>
        </p:nvGrpSpPr>
        <p:grpSpPr>
          <a:xfrm>
            <a:off x="4885788" y="5301839"/>
            <a:ext cx="451572" cy="451572"/>
            <a:chOff x="7601199" y="3355016"/>
            <a:chExt cx="744556" cy="744556"/>
          </a:xfrm>
        </p:grpSpPr>
        <p:sp>
          <p:nvSpPr>
            <p:cNvPr id="21" name="Oval 20"/>
            <p:cNvSpPr>
              <a:spLocks noChangeAspect="1"/>
            </p:cNvSpPr>
            <p:nvPr/>
          </p:nvSpPr>
          <p:spPr>
            <a:xfrm>
              <a:off x="7601199" y="3355016"/>
              <a:ext cx="744556" cy="744556"/>
            </a:xfrm>
            <a:prstGeom prst="ellipse">
              <a:avLst/>
            </a:prstGeom>
            <a:solidFill>
              <a:schemeClr val="bg1"/>
            </a:solidFill>
            <a:ln w="349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75" eaLnBrk="0" fontAlgn="base" hangingPunct="0">
                <a:spcBef>
                  <a:spcPct val="0"/>
                </a:spcBef>
                <a:spcAft>
                  <a:spcPct val="0"/>
                </a:spcAft>
              </a:pPr>
              <a:endParaRPr lang="en-US">
                <a:solidFill>
                  <a:prstClr val="white"/>
                </a:solidFill>
                <a:latin typeface="Georgia"/>
              </a:endParaRPr>
            </a:p>
          </p:txBody>
        </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4265" y="3395132"/>
              <a:ext cx="670846" cy="670847"/>
            </a:xfrm>
            <a:prstGeom prst="rect">
              <a:avLst/>
            </a:prstGeom>
          </p:spPr>
        </p:pic>
      </p:grpSp>
      <p:grpSp>
        <p:nvGrpSpPr>
          <p:cNvPr id="23" name="Group 22"/>
          <p:cNvGrpSpPr/>
          <p:nvPr/>
        </p:nvGrpSpPr>
        <p:grpSpPr>
          <a:xfrm>
            <a:off x="8231875" y="5301839"/>
            <a:ext cx="451572" cy="451572"/>
            <a:chOff x="6427308" y="3999246"/>
            <a:chExt cx="744556" cy="744556"/>
          </a:xfrm>
        </p:grpSpPr>
        <p:sp>
          <p:nvSpPr>
            <p:cNvPr id="24" name="Oval 23"/>
            <p:cNvSpPr>
              <a:spLocks noChangeAspect="1"/>
            </p:cNvSpPr>
            <p:nvPr/>
          </p:nvSpPr>
          <p:spPr>
            <a:xfrm>
              <a:off x="6427308" y="3999246"/>
              <a:ext cx="744556" cy="744556"/>
            </a:xfrm>
            <a:prstGeom prst="ellipse">
              <a:avLst/>
            </a:prstGeom>
            <a:solidFill>
              <a:schemeClr val="bg1"/>
            </a:solidFill>
            <a:ln w="349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75" eaLnBrk="0" fontAlgn="base" hangingPunct="0">
                <a:spcBef>
                  <a:spcPct val="0"/>
                </a:spcBef>
                <a:spcAft>
                  <a:spcPct val="0"/>
                </a:spcAft>
              </a:pPr>
              <a:endParaRPr lang="en-US">
                <a:solidFill>
                  <a:prstClr val="white"/>
                </a:solidFill>
                <a:latin typeface="Georgia"/>
              </a:endParaRPr>
            </a:p>
          </p:txBody>
        </p:sp>
        <p:pic>
          <p:nvPicPr>
            <p:cNvPr id="25" name="Pictur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7896" y="4036264"/>
              <a:ext cx="670846" cy="670847"/>
            </a:xfrm>
            <a:prstGeom prst="rect">
              <a:avLst/>
            </a:prstGeom>
          </p:spPr>
        </p:pic>
      </p:grpSp>
      <p:grpSp>
        <p:nvGrpSpPr>
          <p:cNvPr id="26" name="Group 25"/>
          <p:cNvGrpSpPr/>
          <p:nvPr/>
        </p:nvGrpSpPr>
        <p:grpSpPr>
          <a:xfrm>
            <a:off x="6558832" y="5307982"/>
            <a:ext cx="451572" cy="451572"/>
            <a:chOff x="7579654" y="1872998"/>
            <a:chExt cx="744556" cy="744556"/>
          </a:xfrm>
        </p:grpSpPr>
        <p:sp>
          <p:nvSpPr>
            <p:cNvPr id="27" name="Oval 26"/>
            <p:cNvSpPr>
              <a:spLocks noChangeAspect="1"/>
            </p:cNvSpPr>
            <p:nvPr/>
          </p:nvSpPr>
          <p:spPr>
            <a:xfrm>
              <a:off x="7579654" y="1872998"/>
              <a:ext cx="744556" cy="744556"/>
            </a:xfrm>
            <a:prstGeom prst="ellipse">
              <a:avLst/>
            </a:prstGeom>
            <a:solidFill>
              <a:schemeClr val="bg1"/>
            </a:solidFill>
            <a:ln w="349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75" eaLnBrk="0" fontAlgn="base" hangingPunct="0">
                <a:spcBef>
                  <a:spcPct val="0"/>
                </a:spcBef>
                <a:spcAft>
                  <a:spcPct val="0"/>
                </a:spcAft>
              </a:pPr>
              <a:endParaRPr lang="en-US">
                <a:solidFill>
                  <a:prstClr val="white"/>
                </a:solidFill>
                <a:latin typeface="Georgia"/>
              </a:endParaRPr>
            </a:p>
          </p:txBody>
        </p:sp>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5005" y="1908895"/>
              <a:ext cx="670846" cy="670847"/>
            </a:xfrm>
            <a:prstGeom prst="rect">
              <a:avLst/>
            </a:prstGeom>
          </p:spPr>
        </p:pic>
      </p:grpSp>
      <p:grpSp>
        <p:nvGrpSpPr>
          <p:cNvPr id="29" name="Group 28"/>
          <p:cNvGrpSpPr/>
          <p:nvPr/>
        </p:nvGrpSpPr>
        <p:grpSpPr>
          <a:xfrm>
            <a:off x="4049266" y="5307982"/>
            <a:ext cx="451572" cy="451572"/>
            <a:chOff x="5250033" y="3359704"/>
            <a:chExt cx="744556" cy="744556"/>
          </a:xfrm>
        </p:grpSpPr>
        <p:sp>
          <p:nvSpPr>
            <p:cNvPr id="30" name="Oval 29"/>
            <p:cNvSpPr>
              <a:spLocks noChangeAspect="1"/>
            </p:cNvSpPr>
            <p:nvPr/>
          </p:nvSpPr>
          <p:spPr>
            <a:xfrm>
              <a:off x="5250033" y="3359704"/>
              <a:ext cx="744556" cy="744556"/>
            </a:xfrm>
            <a:prstGeom prst="ellipse">
              <a:avLst/>
            </a:prstGeom>
            <a:solidFill>
              <a:schemeClr val="bg1"/>
            </a:solidFill>
            <a:ln w="349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75" eaLnBrk="0" fontAlgn="base" hangingPunct="0">
                <a:spcBef>
                  <a:spcPct val="0"/>
                </a:spcBef>
                <a:spcAft>
                  <a:spcPct val="0"/>
                </a:spcAft>
              </a:pPr>
              <a:endParaRPr lang="en-US">
                <a:solidFill>
                  <a:prstClr val="white"/>
                </a:solidFill>
                <a:latin typeface="Georgia"/>
              </a:endParaRPr>
            </a:p>
          </p:txBody>
        </p:sp>
        <p:pic>
          <p:nvPicPr>
            <p:cNvPr id="31" name="Picture 3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84486" y="3392612"/>
              <a:ext cx="670846" cy="670847"/>
            </a:xfrm>
            <a:prstGeom prst="rect">
              <a:avLst/>
            </a:prstGeom>
          </p:spPr>
        </p:pic>
      </p:grpSp>
      <p:grpSp>
        <p:nvGrpSpPr>
          <p:cNvPr id="32" name="Group 31"/>
          <p:cNvGrpSpPr/>
          <p:nvPr/>
        </p:nvGrpSpPr>
        <p:grpSpPr>
          <a:xfrm>
            <a:off x="5722310" y="5301839"/>
            <a:ext cx="451572" cy="451572"/>
            <a:chOff x="6434427" y="1199160"/>
            <a:chExt cx="744556" cy="744556"/>
          </a:xfrm>
        </p:grpSpPr>
        <p:sp>
          <p:nvSpPr>
            <p:cNvPr id="33" name="Oval 32"/>
            <p:cNvSpPr>
              <a:spLocks noChangeAspect="1"/>
            </p:cNvSpPr>
            <p:nvPr/>
          </p:nvSpPr>
          <p:spPr>
            <a:xfrm>
              <a:off x="6434427" y="1199160"/>
              <a:ext cx="744556" cy="744556"/>
            </a:xfrm>
            <a:prstGeom prst="ellipse">
              <a:avLst/>
            </a:prstGeom>
            <a:solidFill>
              <a:schemeClr val="bg1"/>
            </a:solidFill>
            <a:ln w="349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75" eaLnBrk="0" fontAlgn="base" hangingPunct="0">
                <a:spcBef>
                  <a:spcPct val="0"/>
                </a:spcBef>
                <a:spcAft>
                  <a:spcPct val="0"/>
                </a:spcAft>
              </a:pPr>
              <a:endParaRPr lang="en-US">
                <a:solidFill>
                  <a:prstClr val="white"/>
                </a:solidFill>
                <a:latin typeface="Georgia"/>
              </a:endParaRPr>
            </a:p>
          </p:txBody>
        </p:sp>
        <p:pic>
          <p:nvPicPr>
            <p:cNvPr id="34" name="Picture 3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71915" y="1238600"/>
              <a:ext cx="676691" cy="676691"/>
            </a:xfrm>
            <a:prstGeom prst="rect">
              <a:avLst/>
            </a:prstGeom>
          </p:spPr>
        </p:pic>
      </p:grpSp>
      <p:grpSp>
        <p:nvGrpSpPr>
          <p:cNvPr id="35" name="Group 34"/>
          <p:cNvGrpSpPr/>
          <p:nvPr/>
        </p:nvGrpSpPr>
        <p:grpSpPr>
          <a:xfrm>
            <a:off x="7395354" y="5307982"/>
            <a:ext cx="451572" cy="451572"/>
            <a:chOff x="10082619" y="1521132"/>
            <a:chExt cx="744556" cy="744556"/>
          </a:xfrm>
        </p:grpSpPr>
        <p:sp>
          <p:nvSpPr>
            <p:cNvPr id="36" name="Oval 35"/>
            <p:cNvSpPr>
              <a:spLocks noChangeAspect="1"/>
            </p:cNvSpPr>
            <p:nvPr/>
          </p:nvSpPr>
          <p:spPr>
            <a:xfrm>
              <a:off x="10082619" y="1521132"/>
              <a:ext cx="744556" cy="744556"/>
            </a:xfrm>
            <a:prstGeom prst="ellipse">
              <a:avLst/>
            </a:prstGeom>
            <a:solidFill>
              <a:schemeClr val="bg1"/>
            </a:solidFill>
            <a:ln w="349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175" eaLnBrk="0" fontAlgn="base" hangingPunct="0">
                <a:spcBef>
                  <a:spcPct val="0"/>
                </a:spcBef>
                <a:spcAft>
                  <a:spcPct val="0"/>
                </a:spcAft>
              </a:pPr>
              <a:endParaRPr lang="en-US">
                <a:solidFill>
                  <a:prstClr val="white"/>
                </a:solidFill>
                <a:latin typeface="Georgia"/>
              </a:endParaRPr>
            </a:p>
          </p:txBody>
        </p:sp>
        <p:pic>
          <p:nvPicPr>
            <p:cNvPr id="37" name="Picture 3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17725" y="1557136"/>
              <a:ext cx="676691" cy="676691"/>
            </a:xfrm>
            <a:prstGeom prst="rect">
              <a:avLst/>
            </a:prstGeom>
          </p:spPr>
        </p:pic>
      </p:grpSp>
      <p:sp>
        <p:nvSpPr>
          <p:cNvPr id="38" name="Rectangle 37"/>
          <p:cNvSpPr/>
          <p:nvPr/>
        </p:nvSpPr>
        <p:spPr>
          <a:xfrm>
            <a:off x="5625466" y="1768376"/>
            <a:ext cx="1281121" cy="230832"/>
          </a:xfrm>
          <a:prstGeom prst="rect">
            <a:avLst/>
          </a:prstGeom>
        </p:spPr>
        <p:txBody>
          <a:bodyPr wrap="none">
            <a:spAutoFit/>
          </a:bodyPr>
          <a:lstStyle/>
          <a:p>
            <a:pPr algn="ctr" defTabSz="456653"/>
            <a:r>
              <a:rPr lang="en-US" sz="900" b="1">
                <a:solidFill>
                  <a:srgbClr val="FFFFFF"/>
                </a:solidFill>
                <a:latin typeface="Georgia"/>
              </a:rPr>
              <a:t>CONVERSATIONS</a:t>
            </a:r>
          </a:p>
        </p:txBody>
      </p:sp>
      <p:sp>
        <p:nvSpPr>
          <p:cNvPr id="39" name="Rectangle 38"/>
          <p:cNvSpPr/>
          <p:nvPr/>
        </p:nvSpPr>
        <p:spPr>
          <a:xfrm>
            <a:off x="3187257" y="2857785"/>
            <a:ext cx="6270509" cy="23928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456653"/>
            <a:endParaRPr lang="en-US">
              <a:solidFill>
                <a:srgbClr val="FFFFFF"/>
              </a:solidFill>
              <a:latin typeface="Georgia"/>
            </a:endParaRPr>
          </a:p>
        </p:txBody>
      </p:sp>
      <p:sp>
        <p:nvSpPr>
          <p:cNvPr id="40" name="Rectangle 39"/>
          <p:cNvSpPr/>
          <p:nvPr/>
        </p:nvSpPr>
        <p:spPr>
          <a:xfrm>
            <a:off x="5340142" y="2848588"/>
            <a:ext cx="1851789" cy="230832"/>
          </a:xfrm>
          <a:prstGeom prst="rect">
            <a:avLst/>
          </a:prstGeom>
        </p:spPr>
        <p:txBody>
          <a:bodyPr wrap="none">
            <a:spAutoFit/>
          </a:bodyPr>
          <a:lstStyle/>
          <a:p>
            <a:pPr algn="ctr" defTabSz="456653"/>
            <a:r>
              <a:rPr lang="en-US" sz="900" b="1">
                <a:solidFill>
                  <a:srgbClr val="FFFFFF"/>
                </a:solidFill>
                <a:latin typeface="Georgia"/>
              </a:rPr>
              <a:t>ENGAGEMENT ANALYTICS</a:t>
            </a:r>
          </a:p>
        </p:txBody>
      </p:sp>
      <p:sp>
        <p:nvSpPr>
          <p:cNvPr id="41" name="Rectangle 40"/>
          <p:cNvSpPr/>
          <p:nvPr/>
        </p:nvSpPr>
        <p:spPr>
          <a:xfrm>
            <a:off x="3083493" y="1670791"/>
            <a:ext cx="6469612" cy="3369312"/>
          </a:xfrm>
          <a:prstGeom prst="rect">
            <a:avLst/>
          </a:prstGeom>
          <a:noFill/>
          <a:ln w="19050" cmpd="sng">
            <a:solidFill>
              <a:schemeClr val="tx2">
                <a:lumMod val="20000"/>
                <a:lumOff val="80000"/>
              </a:schemeClr>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defTabSz="456653"/>
            <a:endParaRPr lang="en-US">
              <a:solidFill>
                <a:srgbClr val="FFFFFF"/>
              </a:solidFill>
              <a:latin typeface="Georgia"/>
            </a:endParaRPr>
          </a:p>
        </p:txBody>
      </p:sp>
      <p:sp>
        <p:nvSpPr>
          <p:cNvPr id="42" name="TextBox 41"/>
          <p:cNvSpPr txBox="1"/>
          <p:nvPr/>
        </p:nvSpPr>
        <p:spPr>
          <a:xfrm>
            <a:off x="3176550" y="1438039"/>
            <a:ext cx="2017570" cy="307777"/>
          </a:xfrm>
          <a:prstGeom prst="rect">
            <a:avLst/>
          </a:prstGeom>
          <a:solidFill>
            <a:schemeClr val="accent1"/>
          </a:solidFill>
        </p:spPr>
        <p:txBody>
          <a:bodyPr wrap="square" rtlCol="0">
            <a:spAutoFit/>
          </a:bodyPr>
          <a:lstStyle/>
          <a:p>
            <a:pPr defTabSz="456653"/>
            <a:r>
              <a:rPr lang="en-US" sz="1400" i="1">
                <a:solidFill>
                  <a:srgbClr val="FFFFFF"/>
                </a:solidFill>
                <a:latin typeface="Georgia"/>
              </a:rPr>
              <a:t>ONE Engagement Hub</a:t>
            </a:r>
          </a:p>
        </p:txBody>
      </p:sp>
      <p:sp>
        <p:nvSpPr>
          <p:cNvPr id="43" name="Up-Down Arrow 42"/>
          <p:cNvSpPr/>
          <p:nvPr/>
        </p:nvSpPr>
        <p:spPr>
          <a:xfrm>
            <a:off x="4537652" y="4938872"/>
            <a:ext cx="239269" cy="322485"/>
          </a:xfrm>
          <a:prstGeom prst="upDown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6653"/>
            <a:endParaRPr lang="en-US">
              <a:solidFill>
                <a:srgbClr val="FFFFFF"/>
              </a:solidFill>
              <a:latin typeface="Georgia"/>
            </a:endParaRPr>
          </a:p>
        </p:txBody>
      </p:sp>
      <p:sp>
        <p:nvSpPr>
          <p:cNvPr id="44" name="Up-Down Arrow 43"/>
          <p:cNvSpPr/>
          <p:nvPr/>
        </p:nvSpPr>
        <p:spPr>
          <a:xfrm>
            <a:off x="5365121" y="4938872"/>
            <a:ext cx="239269" cy="322485"/>
          </a:xfrm>
          <a:prstGeom prst="upDown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6653"/>
            <a:endParaRPr lang="en-US">
              <a:solidFill>
                <a:srgbClr val="FFFFFF"/>
              </a:solidFill>
              <a:latin typeface="Georgia"/>
            </a:endParaRPr>
          </a:p>
        </p:txBody>
      </p:sp>
      <p:sp>
        <p:nvSpPr>
          <p:cNvPr id="45" name="Up-Down Arrow 44"/>
          <p:cNvSpPr/>
          <p:nvPr/>
        </p:nvSpPr>
        <p:spPr>
          <a:xfrm>
            <a:off x="6229217" y="4938872"/>
            <a:ext cx="239269" cy="322485"/>
          </a:xfrm>
          <a:prstGeom prst="upDown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6653"/>
            <a:endParaRPr lang="en-US">
              <a:solidFill>
                <a:srgbClr val="FFFFFF"/>
              </a:solidFill>
              <a:latin typeface="Georgia"/>
            </a:endParaRPr>
          </a:p>
        </p:txBody>
      </p:sp>
      <p:sp>
        <p:nvSpPr>
          <p:cNvPr id="46" name="Up-Down Arrow 45"/>
          <p:cNvSpPr/>
          <p:nvPr/>
        </p:nvSpPr>
        <p:spPr>
          <a:xfrm>
            <a:off x="7021305" y="4938872"/>
            <a:ext cx="239269" cy="322485"/>
          </a:xfrm>
          <a:prstGeom prst="upDown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6653"/>
            <a:endParaRPr lang="en-US">
              <a:solidFill>
                <a:srgbClr val="FFFFFF"/>
              </a:solidFill>
              <a:latin typeface="Georgia"/>
            </a:endParaRPr>
          </a:p>
        </p:txBody>
      </p:sp>
      <p:sp>
        <p:nvSpPr>
          <p:cNvPr id="47" name="Up-Down Arrow 46"/>
          <p:cNvSpPr/>
          <p:nvPr/>
        </p:nvSpPr>
        <p:spPr>
          <a:xfrm>
            <a:off x="7885401" y="4938872"/>
            <a:ext cx="239269" cy="322485"/>
          </a:xfrm>
          <a:prstGeom prst="upDown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6653"/>
            <a:endParaRPr lang="en-US">
              <a:solidFill>
                <a:srgbClr val="FFFFFF"/>
              </a:solidFill>
              <a:latin typeface="Georgia"/>
            </a:endParaRPr>
          </a:p>
        </p:txBody>
      </p:sp>
      <p:sp>
        <p:nvSpPr>
          <p:cNvPr id="48" name="TextBox 47"/>
          <p:cNvSpPr txBox="1"/>
          <p:nvPr/>
        </p:nvSpPr>
        <p:spPr>
          <a:xfrm>
            <a:off x="1657215" y="5244376"/>
            <a:ext cx="1325044" cy="584773"/>
          </a:xfrm>
          <a:prstGeom prst="rect">
            <a:avLst/>
          </a:prstGeom>
          <a:noFill/>
        </p:spPr>
        <p:txBody>
          <a:bodyPr wrap="square" lIns="91438" tIns="45719" rIns="91438" bIns="45719" rtlCol="0">
            <a:spAutoFit/>
          </a:bodyPr>
          <a:lstStyle/>
          <a:p>
            <a:pPr defTabSz="456653"/>
            <a:r>
              <a:rPr lang="en-US" sz="1600" i="1">
                <a:solidFill>
                  <a:srgbClr val="FFFFFF"/>
                </a:solidFill>
                <a:latin typeface="Georgia"/>
              </a:rPr>
              <a:t>Customer </a:t>
            </a:r>
            <a:r>
              <a:rPr lang="en-US" sz="1600" i="1" err="1">
                <a:solidFill>
                  <a:srgbClr val="FFFFFF"/>
                </a:solidFill>
                <a:latin typeface="Georgia"/>
              </a:rPr>
              <a:t>behaviour</a:t>
            </a:r>
            <a:endParaRPr lang="en-US" sz="1600" i="1">
              <a:solidFill>
                <a:srgbClr val="FFFFFF"/>
              </a:solidFill>
              <a:latin typeface="Georgia"/>
            </a:endParaRPr>
          </a:p>
        </p:txBody>
      </p:sp>
      <p:sp>
        <p:nvSpPr>
          <p:cNvPr id="49" name="TextBox 48"/>
          <p:cNvSpPr txBox="1"/>
          <p:nvPr/>
        </p:nvSpPr>
        <p:spPr>
          <a:xfrm>
            <a:off x="2095668" y="888568"/>
            <a:ext cx="8235286" cy="515526"/>
          </a:xfrm>
          <a:prstGeom prst="rect">
            <a:avLst/>
          </a:prstGeom>
          <a:noFill/>
        </p:spPr>
        <p:txBody>
          <a:bodyPr wrap="square" rtlCol="0">
            <a:spAutoFit/>
          </a:bodyPr>
          <a:lstStyle/>
          <a:p>
            <a:pPr defTabSz="457189">
              <a:lnSpc>
                <a:spcPts val="3280"/>
              </a:lnSpc>
            </a:pPr>
            <a:r>
              <a:rPr lang="en-US" sz="2000">
                <a:solidFill>
                  <a:prstClr val="white"/>
                </a:solidFill>
                <a:latin typeface="Georgia"/>
                <a:cs typeface="Georgia"/>
              </a:rPr>
              <a:t>The framework for ONE</a:t>
            </a:r>
          </a:p>
        </p:txBody>
      </p:sp>
    </p:spTree>
    <p:extLst>
      <p:ext uri="{BB962C8B-B14F-4D97-AF65-F5344CB8AC3E}">
        <p14:creationId xmlns:p14="http://schemas.microsoft.com/office/powerpoint/2010/main" val="1654832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animBg="1"/>
      <p:bldP spid="9" grpId="0"/>
      <p:bldP spid="10" grpId="0"/>
      <p:bldP spid="11" grpId="0"/>
      <p:bldP spid="12" grpId="0" animBg="1"/>
      <p:bldP spid="13" grpId="0" animBg="1"/>
      <p:bldP spid="14" grpId="0" animBg="1"/>
      <p:bldP spid="15" grpId="0" animBg="1"/>
      <p:bldP spid="16" grpId="0" animBg="1"/>
      <p:bldP spid="17" grpId="0" animBg="1"/>
      <p:bldP spid="18" grpId="0" animBg="1"/>
      <p:bldP spid="19" grpId="0" animBg="1"/>
      <p:bldP spid="38" grpId="0"/>
      <p:bldP spid="39" grpId="0" animBg="1"/>
      <p:bldP spid="39" grpId="1" animBg="1"/>
      <p:bldP spid="40" grpId="0"/>
      <p:bldP spid="41" grpId="0" animBg="1"/>
      <p:bldP spid="42" grpId="0" animBg="1"/>
      <p:bldP spid="43" grpId="0" animBg="1"/>
      <p:bldP spid="44" grpId="0" animBg="1"/>
      <p:bldP spid="45" grpId="0" animBg="1"/>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8EF1E-665F-4540-AF7B-6AE23592EC1D}"/>
              </a:ext>
            </a:extLst>
          </p:cNvPr>
          <p:cNvSpPr>
            <a:spLocks noGrp="1"/>
          </p:cNvSpPr>
          <p:nvPr>
            <p:ph type="body" sz="quarter" idx="10"/>
          </p:nvPr>
        </p:nvSpPr>
        <p:spPr/>
        <p:txBody>
          <a:bodyPr/>
          <a:lstStyle/>
          <a:p>
            <a:r>
              <a:rPr lang="en-GB" dirty="0"/>
              <a:t>How it fits together</a:t>
            </a:r>
          </a:p>
        </p:txBody>
      </p:sp>
      <p:sp>
        <p:nvSpPr>
          <p:cNvPr id="4" name="Text Placeholder 3">
            <a:extLst>
              <a:ext uri="{FF2B5EF4-FFF2-40B4-BE49-F238E27FC236}">
                <a16:creationId xmlns:a16="http://schemas.microsoft.com/office/drawing/2014/main" id="{A0307A42-6604-4295-9AC5-8991971C200D}"/>
              </a:ext>
            </a:extLst>
          </p:cNvPr>
          <p:cNvSpPr>
            <a:spLocks noGrp="1"/>
          </p:cNvSpPr>
          <p:nvPr>
            <p:ph type="body" sz="quarter" idx="12"/>
          </p:nvPr>
        </p:nvSpPr>
        <p:spPr>
          <a:xfrm>
            <a:off x="4328143" y="6071374"/>
            <a:ext cx="3535840" cy="360000"/>
          </a:xfrm>
        </p:spPr>
        <p:txBody>
          <a:bodyPr/>
          <a:lstStyle/>
          <a:p>
            <a:r>
              <a:rPr lang="en-GB" dirty="0"/>
              <a:t>CC BY-NC-SA SSAT (The Schools Network) Ltd.</a:t>
            </a:r>
          </a:p>
        </p:txBody>
      </p:sp>
      <p:sp>
        <p:nvSpPr>
          <p:cNvPr id="5" name="Cloud 4">
            <a:extLst>
              <a:ext uri="{FF2B5EF4-FFF2-40B4-BE49-F238E27FC236}">
                <a16:creationId xmlns:a16="http://schemas.microsoft.com/office/drawing/2014/main" id="{10E7E749-537F-4ABB-AF69-024C41BE2F6E}"/>
              </a:ext>
            </a:extLst>
          </p:cNvPr>
          <p:cNvSpPr/>
          <p:nvPr/>
        </p:nvSpPr>
        <p:spPr>
          <a:xfrm>
            <a:off x="1622406" y="2641112"/>
            <a:ext cx="1819923" cy="1225118"/>
          </a:xfrm>
          <a:prstGeom prst="cloud">
            <a:avLst/>
          </a:prstGeom>
          <a:gradFill>
            <a:gsLst>
              <a:gs pos="16000">
                <a:srgbClr val="007096"/>
              </a:gs>
              <a:gs pos="97000">
                <a:srgbClr val="B1D0D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ONE</a:t>
            </a:r>
          </a:p>
        </p:txBody>
      </p:sp>
      <p:sp>
        <p:nvSpPr>
          <p:cNvPr id="6" name="Rectangle: Rounded Corners 5">
            <a:extLst>
              <a:ext uri="{FF2B5EF4-FFF2-40B4-BE49-F238E27FC236}">
                <a16:creationId xmlns:a16="http://schemas.microsoft.com/office/drawing/2014/main" id="{1C856A81-4BDA-4DC3-807F-28D89EBAEF3B}"/>
              </a:ext>
            </a:extLst>
          </p:cNvPr>
          <p:cNvSpPr/>
          <p:nvPr/>
        </p:nvSpPr>
        <p:spPr>
          <a:xfrm>
            <a:off x="4989995" y="1298362"/>
            <a:ext cx="1203157" cy="596992"/>
          </a:xfrm>
          <a:prstGeom prst="roundRect">
            <a:avLst/>
          </a:prstGeom>
          <a:gradFill>
            <a:gsLst>
              <a:gs pos="16000">
                <a:srgbClr val="007096"/>
              </a:gs>
              <a:gs pos="97000">
                <a:srgbClr val="B1D0D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Browser</a:t>
            </a:r>
          </a:p>
        </p:txBody>
      </p:sp>
      <p:sp>
        <p:nvSpPr>
          <p:cNvPr id="7" name="Cloud 6">
            <a:extLst>
              <a:ext uri="{FF2B5EF4-FFF2-40B4-BE49-F238E27FC236}">
                <a16:creationId xmlns:a16="http://schemas.microsoft.com/office/drawing/2014/main" id="{9EBBA03D-62A6-4A7D-9073-18F7D5F4FD8E}"/>
              </a:ext>
            </a:extLst>
          </p:cNvPr>
          <p:cNvSpPr/>
          <p:nvPr/>
        </p:nvSpPr>
        <p:spPr>
          <a:xfrm>
            <a:off x="4373229" y="4304396"/>
            <a:ext cx="1819923" cy="1225118"/>
          </a:xfrm>
          <a:prstGeom prst="cloud">
            <a:avLst/>
          </a:prstGeom>
          <a:gradFill>
            <a:gsLst>
              <a:gs pos="16000">
                <a:srgbClr val="007096"/>
              </a:gs>
              <a:gs pos="97000">
                <a:srgbClr val="B1D0D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Dynamics 365</a:t>
            </a:r>
          </a:p>
        </p:txBody>
      </p:sp>
      <p:sp>
        <p:nvSpPr>
          <p:cNvPr id="8" name="Arrow: U-Turn 7">
            <a:extLst>
              <a:ext uri="{FF2B5EF4-FFF2-40B4-BE49-F238E27FC236}">
                <a16:creationId xmlns:a16="http://schemas.microsoft.com/office/drawing/2014/main" id="{805600A1-3CD7-4D36-8A1C-7B199718EAB1}"/>
              </a:ext>
            </a:extLst>
          </p:cNvPr>
          <p:cNvSpPr/>
          <p:nvPr/>
        </p:nvSpPr>
        <p:spPr>
          <a:xfrm rot="8112418">
            <a:off x="3324798" y="4380028"/>
            <a:ext cx="208189" cy="564923"/>
          </a:xfrm>
          <a:prstGeom prst="uturnArrow">
            <a:avLst/>
          </a:prstGeom>
          <a:gradFill>
            <a:gsLst>
              <a:gs pos="16000">
                <a:srgbClr val="007096"/>
              </a:gs>
              <a:gs pos="97000">
                <a:srgbClr val="B1D0D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Arrow: U-Turn 8">
            <a:extLst>
              <a:ext uri="{FF2B5EF4-FFF2-40B4-BE49-F238E27FC236}">
                <a16:creationId xmlns:a16="http://schemas.microsoft.com/office/drawing/2014/main" id="{22D7DF3D-B1E0-4CCF-8161-6D57C927566F}"/>
              </a:ext>
            </a:extLst>
          </p:cNvPr>
          <p:cNvSpPr/>
          <p:nvPr/>
        </p:nvSpPr>
        <p:spPr>
          <a:xfrm rot="18601822">
            <a:off x="3985899" y="3760551"/>
            <a:ext cx="208189" cy="564923"/>
          </a:xfrm>
          <a:prstGeom prst="uturnArrow">
            <a:avLst/>
          </a:prstGeom>
          <a:gradFill>
            <a:gsLst>
              <a:gs pos="16000">
                <a:srgbClr val="007096"/>
              </a:gs>
              <a:gs pos="97000">
                <a:srgbClr val="B1D0D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F2F1D1A9-27F7-441F-BAC3-60085123F9D6}"/>
              </a:ext>
            </a:extLst>
          </p:cNvPr>
          <p:cNvSpPr/>
          <p:nvPr/>
        </p:nvSpPr>
        <p:spPr>
          <a:xfrm rot="2496626">
            <a:off x="3387434" y="4334866"/>
            <a:ext cx="563417" cy="163383"/>
          </a:xfrm>
          <a:prstGeom prst="rightArrow">
            <a:avLst/>
          </a:prstGeom>
          <a:gradFill>
            <a:gsLst>
              <a:gs pos="16000">
                <a:srgbClr val="007096"/>
              </a:gs>
              <a:gs pos="97000">
                <a:srgbClr val="B1D0D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000C9794-F2D1-42AF-A570-424FFDBF9765}"/>
              </a:ext>
            </a:extLst>
          </p:cNvPr>
          <p:cNvSpPr/>
          <p:nvPr/>
        </p:nvSpPr>
        <p:spPr>
          <a:xfrm rot="13277215">
            <a:off x="3542703" y="4140368"/>
            <a:ext cx="563417" cy="163383"/>
          </a:xfrm>
          <a:prstGeom prst="rightArrow">
            <a:avLst/>
          </a:prstGeom>
          <a:gradFill>
            <a:gsLst>
              <a:gs pos="16000">
                <a:srgbClr val="007096"/>
              </a:gs>
              <a:gs pos="97000">
                <a:srgbClr val="B1D0D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CDAFF0D7-6364-4D85-A37C-A185B2FBD80B}"/>
              </a:ext>
            </a:extLst>
          </p:cNvPr>
          <p:cNvSpPr/>
          <p:nvPr/>
        </p:nvSpPr>
        <p:spPr>
          <a:xfrm>
            <a:off x="7658647" y="1298362"/>
            <a:ext cx="1203157" cy="596992"/>
          </a:xfrm>
          <a:prstGeom prst="roundRect">
            <a:avLst/>
          </a:prstGeom>
          <a:gradFill>
            <a:gsLst>
              <a:gs pos="16000">
                <a:srgbClr val="007096"/>
              </a:gs>
              <a:gs pos="97000">
                <a:srgbClr val="B1D0D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Website</a:t>
            </a:r>
          </a:p>
        </p:txBody>
      </p:sp>
      <p:sp>
        <p:nvSpPr>
          <p:cNvPr id="13" name="Arrow: Right 12">
            <a:extLst>
              <a:ext uri="{FF2B5EF4-FFF2-40B4-BE49-F238E27FC236}">
                <a16:creationId xmlns:a16="http://schemas.microsoft.com/office/drawing/2014/main" id="{6CA97ACD-5393-42C6-A610-89372F5BD2D6}"/>
              </a:ext>
            </a:extLst>
          </p:cNvPr>
          <p:cNvSpPr/>
          <p:nvPr/>
        </p:nvSpPr>
        <p:spPr>
          <a:xfrm rot="8434206">
            <a:off x="3651315" y="2251852"/>
            <a:ext cx="948084" cy="195219"/>
          </a:xfrm>
          <a:prstGeom prst="rightArrow">
            <a:avLst/>
          </a:prstGeom>
          <a:gradFill>
            <a:gsLst>
              <a:gs pos="16000">
                <a:srgbClr val="007096"/>
              </a:gs>
              <a:gs pos="97000">
                <a:srgbClr val="B1D0D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D8542030-7F9F-4D88-B9C3-7E4C9B40A1A2}"/>
              </a:ext>
            </a:extLst>
          </p:cNvPr>
          <p:cNvSpPr/>
          <p:nvPr/>
        </p:nvSpPr>
        <p:spPr>
          <a:xfrm rot="8200304">
            <a:off x="5640049" y="2997235"/>
            <a:ext cx="2230604" cy="268113"/>
          </a:xfrm>
          <a:prstGeom prst="rightArrow">
            <a:avLst/>
          </a:prstGeom>
          <a:gradFill>
            <a:gsLst>
              <a:gs pos="16000">
                <a:srgbClr val="007096"/>
              </a:gs>
              <a:gs pos="97000">
                <a:srgbClr val="B1D0D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1137069E-8F3F-4C46-AC86-9F6B1575D017}"/>
              </a:ext>
            </a:extLst>
          </p:cNvPr>
          <p:cNvSpPr/>
          <p:nvPr/>
        </p:nvSpPr>
        <p:spPr>
          <a:xfrm>
            <a:off x="6459191" y="1674118"/>
            <a:ext cx="948084" cy="195219"/>
          </a:xfrm>
          <a:prstGeom prst="rightArrow">
            <a:avLst/>
          </a:prstGeom>
          <a:gradFill>
            <a:gsLst>
              <a:gs pos="16000">
                <a:srgbClr val="007096"/>
              </a:gs>
              <a:gs pos="97000">
                <a:srgbClr val="B1D0D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01B7BD83-09BD-4DF1-B331-F28676D0DFE0}"/>
              </a:ext>
            </a:extLst>
          </p:cNvPr>
          <p:cNvSpPr/>
          <p:nvPr/>
        </p:nvSpPr>
        <p:spPr>
          <a:xfrm rot="19025004">
            <a:off x="5906808" y="3225049"/>
            <a:ext cx="2230604" cy="268113"/>
          </a:xfrm>
          <a:prstGeom prst="rightArrow">
            <a:avLst/>
          </a:prstGeom>
          <a:gradFill>
            <a:gsLst>
              <a:gs pos="16000">
                <a:srgbClr val="007096"/>
              </a:gs>
              <a:gs pos="97000">
                <a:srgbClr val="B1D0D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Cloud 16">
            <a:extLst>
              <a:ext uri="{FF2B5EF4-FFF2-40B4-BE49-F238E27FC236}">
                <a16:creationId xmlns:a16="http://schemas.microsoft.com/office/drawing/2014/main" id="{033E54EA-6CC5-48AC-8AA7-A94FA1EF1946}"/>
              </a:ext>
            </a:extLst>
          </p:cNvPr>
          <p:cNvSpPr/>
          <p:nvPr/>
        </p:nvSpPr>
        <p:spPr>
          <a:xfrm>
            <a:off x="7356721" y="4304396"/>
            <a:ext cx="2005379" cy="1225118"/>
          </a:xfrm>
          <a:prstGeom prst="cloud">
            <a:avLst/>
          </a:prstGeom>
          <a:gradFill>
            <a:gsLst>
              <a:gs pos="16000">
                <a:srgbClr val="007096"/>
              </a:gs>
              <a:gs pos="97000">
                <a:srgbClr val="B1D0D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MailChimp</a:t>
            </a:r>
          </a:p>
        </p:txBody>
      </p:sp>
      <p:sp>
        <p:nvSpPr>
          <p:cNvPr id="18" name="Arrow: Right 17">
            <a:extLst>
              <a:ext uri="{FF2B5EF4-FFF2-40B4-BE49-F238E27FC236}">
                <a16:creationId xmlns:a16="http://schemas.microsoft.com/office/drawing/2014/main" id="{1784EF5D-8AB6-45A6-A9F7-387BF5744691}"/>
              </a:ext>
            </a:extLst>
          </p:cNvPr>
          <p:cNvSpPr/>
          <p:nvPr/>
        </p:nvSpPr>
        <p:spPr>
          <a:xfrm rot="10800000">
            <a:off x="6246855" y="4592789"/>
            <a:ext cx="948084" cy="195219"/>
          </a:xfrm>
          <a:prstGeom prst="rightArrow">
            <a:avLst/>
          </a:prstGeom>
          <a:gradFill>
            <a:gsLst>
              <a:gs pos="16000">
                <a:srgbClr val="007096"/>
              </a:gs>
              <a:gs pos="97000">
                <a:srgbClr val="B1D0D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B961B9D7-6C7A-4E80-96FC-ECC0C6EE6DF4}"/>
              </a:ext>
            </a:extLst>
          </p:cNvPr>
          <p:cNvSpPr/>
          <p:nvPr/>
        </p:nvSpPr>
        <p:spPr>
          <a:xfrm>
            <a:off x="6297946" y="4938588"/>
            <a:ext cx="948084" cy="195219"/>
          </a:xfrm>
          <a:prstGeom prst="rightArrow">
            <a:avLst/>
          </a:prstGeom>
          <a:gradFill>
            <a:gsLst>
              <a:gs pos="16000">
                <a:srgbClr val="007096"/>
              </a:gs>
              <a:gs pos="97000">
                <a:srgbClr val="B1D0D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8BEE8B2A-5A7A-4A59-A299-9D90B534A444}"/>
              </a:ext>
            </a:extLst>
          </p:cNvPr>
          <p:cNvSpPr/>
          <p:nvPr/>
        </p:nvSpPr>
        <p:spPr>
          <a:xfrm rot="19122800">
            <a:off x="3854101" y="2519121"/>
            <a:ext cx="948084" cy="195219"/>
          </a:xfrm>
          <a:prstGeom prst="rightArrow">
            <a:avLst/>
          </a:prstGeom>
          <a:gradFill>
            <a:gsLst>
              <a:gs pos="16000">
                <a:srgbClr val="007096"/>
              </a:gs>
              <a:gs pos="97000">
                <a:srgbClr val="B1D0DB"/>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8803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86669A-B16E-4D42-A375-AD55572710F6}"/>
              </a:ext>
            </a:extLst>
          </p:cNvPr>
          <p:cNvSpPr>
            <a:spLocks noGrp="1"/>
          </p:cNvSpPr>
          <p:nvPr>
            <p:ph type="body" sz="quarter" idx="10"/>
          </p:nvPr>
        </p:nvSpPr>
        <p:spPr/>
        <p:txBody>
          <a:bodyPr/>
          <a:lstStyle/>
          <a:p>
            <a:r>
              <a:rPr lang="en-GB" dirty="0"/>
              <a:t>Benefits</a:t>
            </a:r>
          </a:p>
        </p:txBody>
      </p:sp>
      <p:sp>
        <p:nvSpPr>
          <p:cNvPr id="3" name="Text Placeholder 2">
            <a:extLst>
              <a:ext uri="{FF2B5EF4-FFF2-40B4-BE49-F238E27FC236}">
                <a16:creationId xmlns:a16="http://schemas.microsoft.com/office/drawing/2014/main" id="{83184D5B-7F7D-42B8-8429-9707970D2718}"/>
              </a:ext>
            </a:extLst>
          </p:cNvPr>
          <p:cNvSpPr>
            <a:spLocks noGrp="1"/>
          </p:cNvSpPr>
          <p:nvPr>
            <p:ph type="body" sz="quarter" idx="11"/>
          </p:nvPr>
        </p:nvSpPr>
        <p:spPr/>
        <p:txBody>
          <a:bodyPr/>
          <a:lstStyle/>
          <a:p>
            <a:r>
              <a:rPr lang="en-GB" dirty="0"/>
              <a:t>Thunderhead and Dynamics integration enables SSAT to:</a:t>
            </a:r>
          </a:p>
          <a:p>
            <a:pPr marL="342900" indent="-342900">
              <a:buFont typeface="Arial" panose="020B0604020202020204" pitchFamily="34" charset="0"/>
              <a:buChar char="•"/>
            </a:pPr>
            <a:r>
              <a:rPr lang="en-GB" dirty="0"/>
              <a:t>Identify depth of customer interest in specific products, areas and propositions to help lead generation and gauge customer interest across the SSAT offering</a:t>
            </a:r>
          </a:p>
          <a:p>
            <a:pPr marL="342900" indent="-342900">
              <a:buFont typeface="Arial" panose="020B0604020202020204" pitchFamily="34" charset="0"/>
              <a:buChar char="•"/>
            </a:pPr>
            <a:r>
              <a:rPr lang="en-GB" dirty="0"/>
              <a:t>Carry out and refine lead scoring across multiple channels, particularly email engagement and web journeys</a:t>
            </a:r>
          </a:p>
          <a:p>
            <a:pPr marL="342900" indent="-342900">
              <a:buFont typeface="Arial" panose="020B0604020202020204" pitchFamily="34" charset="0"/>
              <a:buChar char="•"/>
            </a:pPr>
            <a:r>
              <a:rPr lang="en-GB" dirty="0"/>
              <a:t>Trigger and notify automated lead qualification according to scoring criteria</a:t>
            </a:r>
          </a:p>
          <a:p>
            <a:pPr marL="342900" indent="-342900">
              <a:buFont typeface="Arial" panose="020B0604020202020204" pitchFamily="34" charset="0"/>
              <a:buChar char="•"/>
            </a:pPr>
            <a:r>
              <a:rPr lang="en-GB" dirty="0"/>
              <a:t>Follow the behaviour of key customer groups and provide bespoke website messaging to guide their journeys</a:t>
            </a:r>
          </a:p>
          <a:p>
            <a:endParaRPr lang="en-GB" dirty="0"/>
          </a:p>
        </p:txBody>
      </p:sp>
      <p:sp>
        <p:nvSpPr>
          <p:cNvPr id="4" name="Text Placeholder 3">
            <a:extLst>
              <a:ext uri="{FF2B5EF4-FFF2-40B4-BE49-F238E27FC236}">
                <a16:creationId xmlns:a16="http://schemas.microsoft.com/office/drawing/2014/main" id="{4F214726-26D3-468B-A583-23FE39189D17}"/>
              </a:ext>
            </a:extLst>
          </p:cNvPr>
          <p:cNvSpPr>
            <a:spLocks noGrp="1"/>
          </p:cNvSpPr>
          <p:nvPr>
            <p:ph type="body" sz="quarter" idx="12"/>
          </p:nvPr>
        </p:nvSpPr>
        <p:spPr>
          <a:xfrm>
            <a:off x="4324537" y="6048000"/>
            <a:ext cx="3590925" cy="360000"/>
          </a:xfrm>
        </p:spPr>
        <p:txBody>
          <a:bodyPr/>
          <a:lstStyle/>
          <a:p>
            <a:r>
              <a:rPr lang="en-GB" dirty="0"/>
              <a:t>CC BY-NC-SA SSAT (The Schools Network) Ltd.</a:t>
            </a:r>
          </a:p>
        </p:txBody>
      </p:sp>
    </p:spTree>
    <p:extLst>
      <p:ext uri="{BB962C8B-B14F-4D97-AF65-F5344CB8AC3E}">
        <p14:creationId xmlns:p14="http://schemas.microsoft.com/office/powerpoint/2010/main" val="2387197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03EBD1-64A8-49F0-BFEC-2BC9E6D02983}"/>
              </a:ext>
            </a:extLst>
          </p:cNvPr>
          <p:cNvSpPr>
            <a:spLocks noGrp="1"/>
          </p:cNvSpPr>
          <p:nvPr>
            <p:ph type="body" sz="quarter" idx="10"/>
          </p:nvPr>
        </p:nvSpPr>
        <p:spPr/>
        <p:txBody>
          <a:bodyPr/>
          <a:lstStyle/>
          <a:p>
            <a:r>
              <a:rPr lang="en-GB" dirty="0"/>
              <a:t>Differing messages to promote our conference…</a:t>
            </a:r>
          </a:p>
        </p:txBody>
      </p:sp>
      <p:sp>
        <p:nvSpPr>
          <p:cNvPr id="3" name="Text Placeholder 2">
            <a:extLst>
              <a:ext uri="{FF2B5EF4-FFF2-40B4-BE49-F238E27FC236}">
                <a16:creationId xmlns:a16="http://schemas.microsoft.com/office/drawing/2014/main" id="{E3E40876-3F2C-4E90-8C87-9C4E78020BAB}"/>
              </a:ext>
            </a:extLst>
          </p:cNvPr>
          <p:cNvSpPr>
            <a:spLocks noGrp="1"/>
          </p:cNvSpPr>
          <p:nvPr>
            <p:ph type="body" sz="quarter" idx="11"/>
          </p:nvPr>
        </p:nvSpPr>
        <p:spPr/>
        <p:txBody>
          <a:bodyPr/>
          <a:lstStyle/>
          <a:p>
            <a:pPr marL="342900" indent="-342900">
              <a:buFont typeface="Arial" panose="020B0604020202020204" pitchFamily="34" charset="0"/>
              <a:buChar char="•"/>
            </a:pPr>
            <a:r>
              <a:rPr lang="en-GB" dirty="0"/>
              <a:t>For non-members, a simple “pay full price” offer</a:t>
            </a:r>
            <a:br>
              <a:rPr lang="en-GB" dirty="0"/>
            </a:br>
            <a:endParaRPr lang="en-GB" dirty="0"/>
          </a:p>
          <a:p>
            <a:pPr marL="342900" indent="-342900">
              <a:buFont typeface="Arial" panose="020B0604020202020204" pitchFamily="34" charset="0"/>
              <a:buChar char="•"/>
            </a:pPr>
            <a:r>
              <a:rPr lang="en-GB" dirty="0"/>
              <a:t>For members, one free seat</a:t>
            </a:r>
            <a:br>
              <a:rPr lang="en-GB" dirty="0"/>
            </a:br>
            <a:endParaRPr lang="en-GB" dirty="0"/>
          </a:p>
          <a:p>
            <a:pPr marL="342900" indent="-342900">
              <a:buFont typeface="Arial" panose="020B0604020202020204" pitchFamily="34" charset="0"/>
              <a:buChar char="•"/>
            </a:pPr>
            <a:r>
              <a:rPr lang="en-GB" dirty="0"/>
              <a:t>For members who have taken the free seat, a discount on further tickets…</a:t>
            </a:r>
          </a:p>
          <a:p>
            <a:endParaRPr lang="en-GB" dirty="0"/>
          </a:p>
        </p:txBody>
      </p:sp>
      <p:sp>
        <p:nvSpPr>
          <p:cNvPr id="4" name="Text Placeholder 3">
            <a:extLst>
              <a:ext uri="{FF2B5EF4-FFF2-40B4-BE49-F238E27FC236}">
                <a16:creationId xmlns:a16="http://schemas.microsoft.com/office/drawing/2014/main" id="{E8FC39CB-3C1F-46AC-B858-FCB23B6F5066}"/>
              </a:ext>
            </a:extLst>
          </p:cNvPr>
          <p:cNvSpPr>
            <a:spLocks noGrp="1"/>
          </p:cNvSpPr>
          <p:nvPr>
            <p:ph type="body" sz="quarter" idx="12"/>
          </p:nvPr>
        </p:nvSpPr>
        <p:spPr>
          <a:xfrm>
            <a:off x="4234436" y="6048000"/>
            <a:ext cx="3723127" cy="360000"/>
          </a:xfrm>
        </p:spPr>
        <p:txBody>
          <a:bodyPr/>
          <a:lstStyle/>
          <a:p>
            <a:r>
              <a:rPr lang="en-GB" dirty="0"/>
              <a:t>CC BY-NC-SA SSAT (The Schools Network) Ltd.</a:t>
            </a:r>
          </a:p>
        </p:txBody>
      </p:sp>
    </p:spTree>
    <p:extLst>
      <p:ext uri="{BB962C8B-B14F-4D97-AF65-F5344CB8AC3E}">
        <p14:creationId xmlns:p14="http://schemas.microsoft.com/office/powerpoint/2010/main" val="812063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SAT">
  <a:themeElements>
    <a:clrScheme name="Custom 1">
      <a:dk1>
        <a:srgbClr val="000000"/>
      </a:dk1>
      <a:lt1>
        <a:srgbClr val="FFFFFF"/>
      </a:lt1>
      <a:dk2>
        <a:srgbClr val="000000"/>
      </a:dk2>
      <a:lt2>
        <a:srgbClr val="FFFFFF"/>
      </a:lt2>
      <a:accent1>
        <a:srgbClr val="A50034"/>
      </a:accent1>
      <a:accent2>
        <a:srgbClr val="007096"/>
      </a:accent2>
      <a:accent3>
        <a:srgbClr val="008578"/>
      </a:accent3>
      <a:accent4>
        <a:srgbClr val="000000"/>
      </a:accent4>
      <a:accent5>
        <a:srgbClr val="000000"/>
      </a:accent5>
      <a:accent6>
        <a:srgbClr val="000000"/>
      </a:accent6>
      <a:hlink>
        <a:srgbClr val="007096"/>
      </a:hlink>
      <a:folHlink>
        <a:srgbClr val="0070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0CF0BDA-6648-2540-8B70-7F8D6D80BBC1}" vid="{6D76E756-9306-5D43-BC0F-467CC6EF5B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0C411CDD8B934EA797E3FC71970CB0" ma:contentTypeVersion="5" ma:contentTypeDescription="Create a new document." ma:contentTypeScope="" ma:versionID="b6c7e25fe59a262a668619c2f7990e9b">
  <xsd:schema xmlns:xsd="http://www.w3.org/2001/XMLSchema" xmlns:xs="http://www.w3.org/2001/XMLSchema" xmlns:p="http://schemas.microsoft.com/office/2006/metadata/properties" xmlns:ns3="ce5a64bf-631a-404a-9a83-5bdb8567a3d9" targetNamespace="http://schemas.microsoft.com/office/2006/metadata/properties" ma:root="true" ma:fieldsID="6ee42b63cc3bf9d29e3f58422bca3599" ns3:_="">
    <xsd:import namespace="ce5a64bf-631a-404a-9a83-5bdb8567a3d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a64bf-631a-404a-9a83-5bdb8567a3d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4436D5-E874-4A60-B531-077EE91D7BC7}">
  <ds:schemaRef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ce5a64bf-631a-404a-9a83-5bdb8567a3d9"/>
    <ds:schemaRef ds:uri="http://purl.org/dc/dcmitype/"/>
    <ds:schemaRef ds:uri="http://purl.org/dc/elements/1.1/"/>
  </ds:schemaRefs>
</ds:datastoreItem>
</file>

<file path=customXml/itemProps2.xml><?xml version="1.0" encoding="utf-8"?>
<ds:datastoreItem xmlns:ds="http://schemas.openxmlformats.org/officeDocument/2006/customXml" ds:itemID="{88C6842A-7775-494B-B10F-89BD16A367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a64bf-631a-404a-9a83-5bdb8567a3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0B33CD-BC03-488A-A4B6-A6A628C18D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SSAT PowerPoint Template 16-9</Template>
  <TotalTime>119</TotalTime>
  <Words>2440</Words>
  <Application>Microsoft Office PowerPoint</Application>
  <PresentationFormat>Widescreen</PresentationFormat>
  <Paragraphs>290</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Georgia</vt:lpstr>
      <vt:lpstr>Wingdings</vt:lpstr>
      <vt:lpstr>SSAT</vt:lpstr>
      <vt:lpstr>PowerPoint Presentation</vt:lpstr>
      <vt:lpstr>PowerPoint Presentation</vt:lpstr>
      <vt:lpstr>PowerPoint Presentation</vt:lpstr>
      <vt:lpstr>PowerPoint Presentation</vt:lpstr>
      <vt:lpstr>The ONE Engagement Hub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 Elve</dc:creator>
  <cp:lastModifiedBy>Julian Elve</cp:lastModifiedBy>
  <cp:revision>14</cp:revision>
  <cp:lastPrinted>2016-10-03T14:25:26Z</cp:lastPrinted>
  <dcterms:created xsi:type="dcterms:W3CDTF">2017-11-09T10:00:18Z</dcterms:created>
  <dcterms:modified xsi:type="dcterms:W3CDTF">2017-11-17T09:31:37Z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0x0101008D0C411CDD8B934EA797E3FC71970CB0</vt:lpwstr>
  </property>
  <property fmtid="{D5CDD505-2E9C-101B-9397-08002B2CF9AE}" pid="3" name="MSIP_Label_35574678-3193-4545-8d63-21b2c69aeaaf_Enabled">
    <vt:lpwstr>True</vt:lpwstr>
  </property>
  <property fmtid="{D5CDD505-2E9C-101B-9397-08002B2CF9AE}" pid="4" name="MSIP_Label_35574678-3193-4545-8d63-21b2c69aeaaf_SiteId">
    <vt:lpwstr>c5263ca1-a2e1-42fd-81bb-effcd1666efd</vt:lpwstr>
  </property>
  <property fmtid="{D5CDD505-2E9C-101B-9397-08002B2CF9AE}" pid="5" name="MSIP_Label_35574678-3193-4545-8d63-21b2c69aeaaf_Ref">
    <vt:lpwstr>https://api.informationprotection.azure.com/api/c5263ca1-a2e1-42fd-81bb-effcd1666efd</vt:lpwstr>
  </property>
  <property fmtid="{D5CDD505-2E9C-101B-9397-08002B2CF9AE}" pid="6" name="MSIP_Label_35574678-3193-4545-8d63-21b2c69aeaaf_SetBy">
    <vt:lpwstr>Julian.Elve@JULIAN-ELVE2</vt:lpwstr>
  </property>
  <property fmtid="{D5CDD505-2E9C-101B-9397-08002B2CF9AE}" pid="7" name="MSIP_Label_35574678-3193-4545-8d63-21b2c69aeaaf_SetDate">
    <vt:lpwstr>2017-11-09T10:00:49.8740387+00:00</vt:lpwstr>
  </property>
  <property fmtid="{D5CDD505-2E9C-101B-9397-08002B2CF9AE}" pid="8" name="MSIP_Label_35574678-3193-4545-8d63-21b2c69aeaaf_Name">
    <vt:lpwstr>Internal</vt:lpwstr>
  </property>
  <property fmtid="{D5CDD505-2E9C-101B-9397-08002B2CF9AE}" pid="9" name="MSIP_Label_35574678-3193-4545-8d63-21b2c69aeaaf_Application">
    <vt:lpwstr>Microsoft Azure Information Protection</vt:lpwstr>
  </property>
  <property fmtid="{D5CDD505-2E9C-101B-9397-08002B2CF9AE}" pid="10" name="MSIP_Label_35574678-3193-4545-8d63-21b2c69aeaaf_Extended_MSFT_Method">
    <vt:lpwstr>Automatic</vt:lpwstr>
  </property>
  <property fmtid="{D5CDD505-2E9C-101B-9397-08002B2CF9AE}" pid="11" name="Sensitivity">
    <vt:lpwstr>Internal</vt:lpwstr>
  </property>
</Properties>
</file>