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_rels/notesSlide5.xml.rels" ContentType="application/vnd.openxmlformats-package.relationships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media/image28.jpeg" ContentType="image/jpeg"/>
  <Override PartName="/ppt/media/image1.png" ContentType="image/png"/>
  <Override PartName="/ppt/media/image7.jpeg" ContentType="image/jpe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png" ContentType="image/png"/>
  <Override PartName="/ppt/media/image23.jpeg" ContentType="image/jpeg"/>
  <Override PartName="/ppt/media/hdphoto1.wdp" ContentType="image/vnd.ms-photo"/>
  <Override PartName="/ppt/media/image25.png" ContentType="image/png"/>
  <Override PartName="/ppt/media/image36.jpeg" ContentType="image/jpeg"/>
  <Override PartName="/ppt/media/image9.jpeg" ContentType="image/jpeg"/>
  <Override PartName="/ppt/media/image10.png" ContentType="image/png"/>
  <Override PartName="/ppt/media/image29.jpeg" ContentType="image/jpeg"/>
  <Override PartName="/ppt/media/image11.jpeg" ContentType="image/jpeg"/>
  <Override PartName="/ppt/media/image12.png" ContentType="image/png"/>
  <Override PartName="/ppt/media/image13.jpeg" ContentType="image/jpeg"/>
  <Override PartName="/ppt/media/image19.png" ContentType="image/png"/>
  <Override PartName="/ppt/media/image14.jpeg" ContentType="image/jpe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jpeg" ContentType="image/jpeg"/>
  <Override PartName="/ppt/media/image22.jpeg" ContentType="image/jpeg"/>
  <Override PartName="/ppt/media/image24.png" ContentType="image/png"/>
  <Override PartName="/ppt/media/image26.png" ContentType="image/png"/>
  <Override PartName="/ppt/media/hdphoto2.wdp" ContentType="image/vnd.ms-photo"/>
  <Override PartName="/ppt/media/image27.jpeg" ContentType="image/jpeg"/>
  <Override PartName="/ppt/media/image30.png" ContentType="image/png"/>
  <Override PartName="/ppt/media/image31.jpeg" ContentType="image/jpeg"/>
  <Override PartName="/ppt/media/image32.jpeg" ContentType="image/jpeg"/>
  <Override PartName="/ppt/media/image33.jpeg" ContentType="image/jpeg"/>
  <Override PartName="/ppt/media/image34.png" ContentType="image/png"/>
  <Override PartName="/ppt/media/image35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ffffff"/>
                </a:solidFill>
                <a:latin typeface="Gill Sans MT"/>
              </a:rPr>
              <a:t>Click to move the slide</a:t>
            </a:r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CA" sz="2000" spc="-1" strike="noStrike">
                <a:latin typeface="Arial"/>
              </a:rPr>
              <a:t>Click to edit the notes format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CA" sz="1400" spc="-1" strike="noStrike">
                <a:latin typeface="Times New Roman"/>
              </a:rPr>
              <a:t>&lt;header&gt;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CA" sz="1400" spc="-1" strike="noStrike">
                <a:latin typeface="Times New Roman"/>
              </a:rPr>
              <a:t>&lt;date/time&gt;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CA" sz="1400" spc="-1" strike="noStrike">
                <a:latin typeface="Times New Roman"/>
              </a:rPr>
              <a:t>&lt;footer&gt;</a:t>
            </a:r>
            <a:endParaRPr b="0" lang="en-CA" sz="1400" spc="-1" strike="noStrike">
              <a:latin typeface="Times New Roman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13F952BE-1965-4096-8EFD-7A1CE47F70CB}" type="slidenum">
              <a:rPr b="0" lang="en-CA" sz="1400" spc="-1" strike="noStrike">
                <a:latin typeface="Times New Roman"/>
              </a:rPr>
              <a:t>&lt;number&gt;</a:t>
            </a:fld>
            <a:endParaRPr b="0" lang="en-CA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CA" sz="2000" spc="-1" strike="noStrike">
                <a:latin typeface="Arial"/>
              </a:rPr>
              <a:t>http://blog.360i.com/social-marketing/5-trends-in-tv-consumption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618D0C5-4532-416D-BD4B-4759709A784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 marL="216000" indent="-216000">
              <a:lnSpc>
                <a:spcPct val="100000"/>
              </a:lnSpc>
            </a:pPr>
            <a:r>
              <a:rPr b="0" lang="en-CA" sz="2000" spc="-1" strike="noStrike">
                <a:latin typeface="Arial"/>
              </a:rPr>
              <a:t>Myo arm band</a:t>
            </a:r>
            <a:endParaRPr b="0" lang="en-CA" sz="2000" spc="-1" strike="noStrike"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EE5294A-646D-479C-AD43-D7E827AF8099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en-CA" sz="2000" spc="-1" strike="noStrike">
              <a:latin typeface="Arial"/>
            </a:endParaRPr>
          </a:p>
        </p:txBody>
      </p:sp>
      <p:sp>
        <p:nvSpPr>
          <p:cNvPr id="1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58E4B21-5E29-471B-B2EA-FBACAFC6A3D5}" type="slidenum">
              <a:rPr b="0" lang="en-CA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CA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209520" y="28785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9980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1723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1351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2095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1723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1351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7638840" cy="3111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9980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209520" y="28785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9980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1723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135120" y="8859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2095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1723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135120" y="2878560"/>
            <a:ext cx="282132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7638840" cy="3111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C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3814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99800" y="28785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20952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99800" y="885960"/>
            <a:ext cx="427608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209520" y="2878560"/>
            <a:ext cx="8762760" cy="1819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15840" y="-54720"/>
            <a:ext cx="7426080" cy="11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</a:pP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Gill Sans MT"/>
                <a:ea typeface="宋体"/>
              </a:rPr>
              <a:t>                                                                                                   </a:t>
            </a:r>
            <a:endParaRPr b="0" lang="en-CA" sz="2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Click to edit Master title style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Click to edit Master text styles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 marL="45720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Second level</a:t>
            </a:r>
            <a:endParaRPr b="1" lang="en-US" sz="2000" spc="-1" strike="noStrike">
              <a:solidFill>
                <a:srgbClr val="ffffff"/>
              </a:solidFill>
              <a:latin typeface="Gill Sans MT"/>
            </a:endParaRPr>
          </a:p>
          <a:p>
            <a:pPr marL="9144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Third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  <a:p>
            <a:pPr marL="13716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Fourth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  <a:p>
            <a:pPr marL="18288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Fifth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15840" y="-54720"/>
            <a:ext cx="7426080" cy="118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spAutoFit/>
          </a:bodyPr>
          <a:p>
            <a:pPr>
              <a:lnSpc>
                <a:spcPct val="100000"/>
              </a:lnSpc>
            </a:pP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latin typeface="Gill Sans MT"/>
                <a:ea typeface="宋体"/>
              </a:rPr>
              <a:t>                                                                                                   </a:t>
            </a:r>
            <a:endParaRPr b="0" lang="en-CA" sz="2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0" y="0"/>
            <a:ext cx="7638840" cy="671040"/>
          </a:xfrm>
          <a:prstGeom prst="rect">
            <a:avLst/>
          </a:prstGeom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Click to edit Master title style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209520" y="885960"/>
            <a:ext cx="8762760" cy="3814560"/>
          </a:xfrm>
          <a:prstGeom prst="rect">
            <a:avLst/>
          </a:prstGeom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Click to edit Master text styles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 marL="457200"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Second level</a:t>
            </a:r>
            <a:endParaRPr b="1" lang="en-US" sz="2000" spc="-1" strike="noStrike">
              <a:solidFill>
                <a:srgbClr val="ffffff"/>
              </a:solidFill>
              <a:latin typeface="Gill Sans MT"/>
            </a:endParaRPr>
          </a:p>
          <a:p>
            <a:pPr marL="9144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Third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  <a:p>
            <a:pPr marL="13716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Fourth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  <a:p>
            <a:pPr marL="1828800">
              <a:lnSpc>
                <a:spcPct val="100000"/>
              </a:lnSpc>
              <a:spcBef>
                <a:spcPts val="320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Fifth level</a:t>
            </a:r>
            <a:endParaRPr b="1" lang="en-US" sz="16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microsoft.com/office/2007/relationships/hdphoto" Target="../media/hdphoto2.wdp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microsoft.com/office/2007/relationships/hdphoto" Target="../media/hdphoto1.wdp"/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"/>
          <p:cNvPicPr/>
          <p:nvPr/>
        </p:nvPicPr>
        <p:blipFill>
          <a:blip r:embed="rId1"/>
          <a:stretch/>
        </p:blipFill>
        <p:spPr>
          <a:xfrm>
            <a:off x="13320" y="0"/>
            <a:ext cx="9138240" cy="5145120"/>
          </a:xfrm>
          <a:prstGeom prst="rect">
            <a:avLst/>
          </a:prstGeom>
          <a:ln w="0">
            <a:noFill/>
          </a:ln>
        </p:spPr>
      </p:pic>
      <p:sp>
        <p:nvSpPr>
          <p:cNvPr id="85" name="TextShape 1"/>
          <p:cNvSpPr txBox="1"/>
          <p:nvPr/>
        </p:nvSpPr>
        <p:spPr>
          <a:xfrm>
            <a:off x="228600" y="0"/>
            <a:ext cx="5409720" cy="27237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6000" spc="-1" strike="noStrike">
                <a:solidFill>
                  <a:srgbClr val="ffffff"/>
                </a:solidFill>
                <a:latin typeface="Gill Sans MT"/>
                <a:ea typeface="微软雅黑"/>
              </a:rPr>
              <a:t> </a:t>
            </a:r>
            <a:r>
              <a:rPr b="1" lang="en-CA" sz="6000" spc="-1" strike="noStrike">
                <a:solidFill>
                  <a:srgbClr val="ffffff"/>
                </a:solidFill>
                <a:latin typeface="Gill Sans MT"/>
                <a:ea typeface="微软雅黑"/>
              </a:rPr>
              <a:t>Future of TV Consumption </a:t>
            </a:r>
            <a:endParaRPr b="0" lang="en-US" sz="60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4114800" y="4019400"/>
            <a:ext cx="1599840" cy="761760"/>
          </a:xfrm>
          <a:prstGeom prst="rect">
            <a:avLst/>
          </a:prstGeom>
          <a:noFill/>
          <a:ln w="0">
            <a:noFill/>
          </a:ln>
          <a:scene3d>
            <a:camera prst="isometricOffAxis2Left">
              <a:rot lat="1797744" lon="887134" rev="513126"/>
            </a:camera>
            <a:lightRig dir="t" rig="threePt"/>
          </a:scene3d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CA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By Jonah Guo</a:t>
            </a:r>
            <a:endParaRPr b="0" lang="en-CA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algn="l" pos="0"/>
              </a:tabLst>
            </a:pPr>
            <a:r>
              <a:rPr b="0" lang="en-CA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    </a:t>
            </a:r>
            <a:r>
              <a:rPr b="0" lang="en-CA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Oct , 2014</a:t>
            </a:r>
            <a:endParaRPr b="0" lang="en-CA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28584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Business Model Hasn’t Changed, A Lot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3276720" y="2266920"/>
            <a:ext cx="1695240" cy="8276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6d20"/>
              </a:gs>
              <a:gs pos="100000">
                <a:srgbClr val="ff9033"/>
              </a:gs>
            </a:gsLst>
            <a:lin ang="16200000"/>
          </a:gradFill>
          <a:ln w="0"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Myriad Apple"/>
                <a:ea typeface="微软雅黑"/>
              </a:rPr>
              <a:t>Content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457200" y="2343240"/>
            <a:ext cx="2057040" cy="6789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c2f2c"/>
              </a:gs>
              <a:gs pos="100000">
                <a:srgbClr val="cb3d39"/>
              </a:gs>
            </a:gsLst>
            <a:lin ang="16200000"/>
          </a:gradFill>
          <a:ln w="0"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600" spc="-1" strike="noStrike">
                <a:solidFill>
                  <a:srgbClr val="ffffff"/>
                </a:solidFill>
                <a:latin typeface="Myriad Apple"/>
                <a:ea typeface="微软雅黑"/>
              </a:rPr>
              <a:t>Content Provider</a:t>
            </a:r>
            <a:endParaRPr b="0" lang="en-CA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600" spc="-1" strike="noStrike">
                <a:solidFill>
                  <a:srgbClr val="ffffff"/>
                </a:solidFill>
                <a:latin typeface="Myriad Apple"/>
                <a:ea typeface="微软雅黑"/>
              </a:rPr>
              <a:t>Service Provider</a:t>
            </a:r>
            <a:endParaRPr b="0" lang="en-CA" sz="1600" spc="-1" strike="noStrike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5769000" y="3311640"/>
            <a:ext cx="1317240" cy="456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 w="0"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600" spc="-1" strike="noStrike">
                <a:solidFill>
                  <a:srgbClr val="ffffff"/>
                </a:solidFill>
                <a:latin typeface="Myriad Apple"/>
                <a:ea typeface="微软雅黑"/>
              </a:rPr>
              <a:t>Advertiser</a:t>
            </a:r>
            <a:endParaRPr b="0" lang="en-CA" sz="1600" spc="-1" strike="noStrike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5838840" y="2071800"/>
            <a:ext cx="1323720" cy="4568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79637"/>
              </a:gs>
              <a:gs pos="100000">
                <a:srgbClr val="9bc348"/>
              </a:gs>
            </a:gsLst>
            <a:lin ang="16200000"/>
          </a:gradFill>
          <a:ln w="0"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800" spc="-1" strike="noStrike">
                <a:solidFill>
                  <a:srgbClr val="ffffff"/>
                </a:solidFill>
                <a:latin typeface="Myriad Apple"/>
                <a:ea typeface="微软雅黑"/>
              </a:rPr>
              <a:t>Consumer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2590920" y="2746440"/>
            <a:ext cx="552240" cy="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79646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sp>
        <p:nvSpPr>
          <p:cNvPr id="145" name="CustomShape 7"/>
          <p:cNvSpPr/>
          <p:nvPr/>
        </p:nvSpPr>
        <p:spPr>
          <a:xfrm flipV="1">
            <a:off x="4986360" y="2343600"/>
            <a:ext cx="774360" cy="228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79646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pic>
        <p:nvPicPr>
          <p:cNvPr id="146" name="Picture 4" descr="http://www.clipartbest.com/cliparts/4c9/agp/4c9agpGdi.jpeg"/>
          <p:cNvPicPr/>
          <p:nvPr/>
        </p:nvPicPr>
        <p:blipFill>
          <a:blip r:embed="rId1"/>
          <a:stretch/>
        </p:blipFill>
        <p:spPr>
          <a:xfrm>
            <a:off x="4879800" y="1796400"/>
            <a:ext cx="561600" cy="56160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8"/>
          <p:cNvSpPr/>
          <p:nvPr/>
        </p:nvSpPr>
        <p:spPr>
          <a:xfrm flipV="1">
            <a:off x="5016600" y="2540520"/>
            <a:ext cx="790200" cy="24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9bbb59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/>
        </p:style>
      </p:sp>
      <p:sp>
        <p:nvSpPr>
          <p:cNvPr id="148" name="CustomShape 9"/>
          <p:cNvSpPr/>
          <p:nvPr/>
        </p:nvSpPr>
        <p:spPr>
          <a:xfrm>
            <a:off x="5931000" y="2644920"/>
            <a:ext cx="624240" cy="588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79646"/>
            </a:solidFill>
            <a:round/>
            <a:tailEnd len="med" type="triangle" w="med"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/>
        </p:style>
      </p:sp>
      <p:pic>
        <p:nvPicPr>
          <p:cNvPr id="149" name="Picture 4" descr="http://www.clipartbest.com/cliparts/4c9/agp/4c9agpGdi.jpeg"/>
          <p:cNvPicPr/>
          <p:nvPr/>
        </p:nvPicPr>
        <p:blipFill>
          <a:blip r:embed="rId2"/>
          <a:stretch/>
        </p:blipFill>
        <p:spPr>
          <a:xfrm>
            <a:off x="5603760" y="2786040"/>
            <a:ext cx="561600" cy="56160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10"/>
          <p:cNvSpPr/>
          <p:nvPr/>
        </p:nvSpPr>
        <p:spPr>
          <a:xfrm flipV="1" rot="10800000">
            <a:off x="4124880" y="1330200"/>
            <a:ext cx="3038040" cy="936720"/>
          </a:xfrm>
          <a:prstGeom prst="curvedConnector2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sysDash"/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11"/>
          <p:cNvSpPr/>
          <p:nvPr/>
        </p:nvSpPr>
        <p:spPr>
          <a:xfrm rot="5400000">
            <a:off x="6570720" y="2150640"/>
            <a:ext cx="1905120" cy="872640"/>
          </a:xfrm>
          <a:prstGeom prst="curvedConnector2">
            <a:avLst/>
          </a:prstGeom>
          <a:solidFill>
            <a:schemeClr val="accent1"/>
          </a:solidFill>
          <a:ln w="12700">
            <a:solidFill>
              <a:schemeClr val="tx1"/>
            </a:solidFill>
            <a:prstDash val="sysDash"/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12"/>
          <p:cNvSpPr/>
          <p:nvPr/>
        </p:nvSpPr>
        <p:spPr>
          <a:xfrm>
            <a:off x="7156440" y="658440"/>
            <a:ext cx="1606320" cy="976680"/>
          </a:xfrm>
          <a:prstGeom prst="cloudCallout">
            <a:avLst>
              <a:gd name="adj1" fmla="val -42177"/>
              <a:gd name="adj2" fmla="val 113191"/>
            </a:avLst>
          </a:prstGeom>
          <a:solidFill>
            <a:srgbClr val="9bbb59"/>
          </a:solidFill>
          <a:ln>
            <a:solidFill>
              <a:srgbClr val="728a41"/>
            </a:solidFill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800" spc="-1" strike="noStrike">
                <a:solidFill>
                  <a:srgbClr val="ffffff"/>
                </a:solidFill>
                <a:latin typeface="Myriad Apple"/>
                <a:ea typeface="微软雅黑"/>
              </a:rPr>
              <a:t>Big Data</a:t>
            </a:r>
            <a:endParaRPr b="0" lang="en-CA" sz="1800" spc="-1" strike="noStrike">
              <a:latin typeface="Arial"/>
            </a:endParaRPr>
          </a:p>
        </p:txBody>
      </p:sp>
      <p:sp>
        <p:nvSpPr>
          <p:cNvPr id="153" name="TextShape 13"/>
          <p:cNvSpPr txBox="1"/>
          <p:nvPr/>
        </p:nvSpPr>
        <p:spPr>
          <a:xfrm>
            <a:off x="550800" y="3835440"/>
            <a:ext cx="6724440" cy="86472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>
            <a:noAutofit/>
          </a:bodyPr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SzPct val="80000"/>
              <a:buFont typeface="Wingdings" charset="2"/>
              <a:buAutoNum type="arabicPeriod"/>
            </a:pPr>
            <a:r>
              <a:rPr b="0" lang="en-CA" sz="3200" spc="-1" strike="noStrike">
                <a:solidFill>
                  <a:srgbClr val="ffffff"/>
                </a:solidFill>
                <a:latin typeface="Gill Sans MT"/>
                <a:ea typeface="微软雅黑"/>
              </a:rPr>
              <a:t>Sell Content to Consumer</a:t>
            </a:r>
            <a:endParaRPr b="1" lang="en-US" sz="3200" spc="-1" strike="noStrike">
              <a:solidFill>
                <a:srgbClr val="ffffff"/>
              </a:solidFill>
              <a:latin typeface="Gill Sans MT"/>
            </a:endParaRPr>
          </a:p>
          <a:p>
            <a:pPr marL="514440" indent="-51408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SzPct val="80000"/>
              <a:buFont typeface="Wingdings" charset="2"/>
              <a:buAutoNum type="arabicPeriod"/>
            </a:pPr>
            <a:r>
              <a:rPr b="0" lang="en-CA" sz="3200" spc="-1" strike="noStrike">
                <a:solidFill>
                  <a:srgbClr val="ffffff"/>
                </a:solidFill>
                <a:latin typeface="Gill Sans MT"/>
                <a:ea typeface="微软雅黑"/>
              </a:rPr>
              <a:t>Sell Consumer to Advertiser</a:t>
            </a:r>
            <a:endParaRPr b="1" lang="en-US" sz="32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" dur="indefinite" restart="never" nodeType="tmRoot">
          <p:childTnLst>
            <p:seq>
              <p:cTn id="103" dur="indefinite" nodeType="mainSeq">
                <p:childTnLst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36180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Value of Big Data Analytics 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666720" y="885960"/>
            <a:ext cx="3447720" cy="38145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Improve Content Relevance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Improve Targeting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Accuracy  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= </a:t>
            </a:r>
            <a:r>
              <a:rPr b="1" lang="en-CA" sz="3200" spc="-1" strike="noStrike">
                <a:solidFill>
                  <a:srgbClr val="f79646"/>
                </a:solidFill>
                <a:latin typeface="Gill Sans MT"/>
                <a:ea typeface="微软雅黑"/>
              </a:rPr>
              <a:t>ROI</a:t>
            </a:r>
            <a:r>
              <a:rPr b="1" lang="en-CA" sz="3200" spc="-1" strike="noStrike">
                <a:solidFill>
                  <a:srgbClr val="ffffff"/>
                </a:solidFill>
                <a:latin typeface="Gill Sans MT"/>
                <a:ea typeface="微软雅黑"/>
              </a:rPr>
              <a:t> </a:t>
            </a:r>
            <a:endParaRPr b="1" lang="en-US" sz="32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156" name="Picture 4" descr="http://graphics8.nytimes.com/images/2013/02/25/business/media/carr-graphic/carr-graphic-popup.jpg"/>
          <p:cNvPicPr/>
          <p:nvPr/>
        </p:nvPicPr>
        <p:blipFill>
          <a:blip r:embed="rId1"/>
          <a:stretch/>
        </p:blipFill>
        <p:spPr>
          <a:xfrm>
            <a:off x="6781680" y="1119600"/>
            <a:ext cx="2190240" cy="368352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4" descr="http://cdn3.nflximg.net/images/3093/2043093.jpg"/>
          <p:cNvPicPr/>
          <p:nvPr/>
        </p:nvPicPr>
        <p:blipFill>
          <a:blip r:embed="rId2"/>
          <a:srcRect l="3586" t="0" r="2678" b="0"/>
          <a:stretch/>
        </p:blipFill>
        <p:spPr>
          <a:xfrm>
            <a:off x="3886200" y="1119600"/>
            <a:ext cx="2895120" cy="173772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6" descr="http://tvbythenumbers.zap2it.com/wp-content/uploads/2013/11/130419_TV_AlphaHouse.jpg.CROP_.original-original.jpg"/>
          <p:cNvPicPr/>
          <p:nvPr/>
        </p:nvPicPr>
        <p:blipFill>
          <a:blip r:embed="rId3"/>
          <a:srcRect l="4632" t="1021" r="0" b="0"/>
          <a:stretch/>
        </p:blipFill>
        <p:spPr>
          <a:xfrm>
            <a:off x="3886200" y="2876400"/>
            <a:ext cx="2895120" cy="186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533520" y="133200"/>
            <a:ext cx="710532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ffffff"/>
                </a:solidFill>
                <a:latin typeface="Gill Sans MT"/>
                <a:ea typeface="微软雅黑"/>
              </a:rPr>
              <a:t>So</a:t>
            </a:r>
            <a:endParaRPr b="0" lang="en-US" sz="36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1295280" y="1047600"/>
            <a:ext cx="7162560" cy="39621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Who Is Going to Be the </a:t>
            </a:r>
            <a:endParaRPr b="1" lang="en-US" sz="2800" spc="-1" strike="noStrike">
              <a:solidFill>
                <a:srgbClr val="ffffff"/>
              </a:solidFill>
              <a:latin typeface="Gill Sans MT"/>
            </a:endParaRPr>
          </a:p>
          <a:p>
            <a:pPr algn="ctr">
              <a:lnSpc>
                <a:spcPct val="100000"/>
              </a:lnSpc>
              <a:spcBef>
                <a:spcPts val="1321"/>
              </a:spcBef>
              <a:tabLst>
                <a:tab algn="l" pos="0"/>
              </a:tabLst>
            </a:pPr>
            <a:r>
              <a:rPr b="1" lang="en-US" sz="6600" spc="-1" strike="noStrike">
                <a:solidFill>
                  <a:srgbClr val="77933c"/>
                </a:solidFill>
                <a:latin typeface="Gill Sans MT"/>
                <a:ea typeface="微软雅黑"/>
              </a:rPr>
              <a:t>Winner </a:t>
            </a:r>
            <a:endParaRPr b="1" lang="en-US" sz="6600" spc="-1" strike="noStrike">
              <a:solidFill>
                <a:srgbClr val="ffffff"/>
              </a:solidFill>
              <a:latin typeface="Gill Sans MT"/>
            </a:endParaRPr>
          </a:p>
          <a:p>
            <a:pPr algn="r"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This Time ?</a:t>
            </a:r>
            <a:endParaRPr b="1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http://www.fastcoexist.com/multisite_files/coexist/imagecache/1280/poster/2013/01/1681317-poster-1280-bill-gates.jpg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955" t="973" r="0" b="0"/>
          <a:stretch/>
        </p:blipFill>
        <p:spPr>
          <a:xfrm>
            <a:off x="5410080" y="1898640"/>
            <a:ext cx="4113000" cy="3225600"/>
          </a:xfrm>
          <a:prstGeom prst="rect">
            <a:avLst/>
          </a:prstGeom>
          <a:ln w="0"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533520" y="1110600"/>
            <a:ext cx="5181120" cy="24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CA" sz="4000" spc="-1" strike="noStrike">
                <a:solidFill>
                  <a:srgbClr val="ffffff"/>
                </a:solidFill>
                <a:latin typeface="Gill Sans MT"/>
                <a:ea typeface="微软雅黑"/>
              </a:rPr>
              <a:t>“</a:t>
            </a:r>
            <a:r>
              <a:rPr b="0" lang="en-CA" sz="1800" spc="-1" strike="noStrike">
                <a:solidFill>
                  <a:srgbClr val="ffffff"/>
                </a:solidFill>
                <a:latin typeface="Gill Sans MT"/>
                <a:ea typeface="微软雅黑"/>
              </a:rPr>
              <a:t>The television revolution that began half a century ago spawned a number of industries, including the manufacturing of TV sets, </a:t>
            </a:r>
            <a:endParaRPr b="0" lang="en-CA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1800" spc="-1" strike="noStrike">
                <a:solidFill>
                  <a:srgbClr val="ffffff"/>
                </a:solidFill>
                <a:latin typeface="Gill Sans MT"/>
                <a:ea typeface="微软雅黑"/>
              </a:rPr>
              <a:t>but the long-term winners were those who used the medium to </a:t>
            </a:r>
            <a:r>
              <a:rPr b="0" lang="en-CA" sz="2000" spc="-1" strike="noStrike">
                <a:solidFill>
                  <a:srgbClr val="ffffff"/>
                </a:solidFill>
                <a:latin typeface="Gill Sans MT"/>
                <a:ea typeface="微软雅黑"/>
              </a:rPr>
              <a:t>deliver</a:t>
            </a:r>
            <a:r>
              <a:rPr b="0" lang="en-CA" sz="1600" spc="-1" strike="noStrike">
                <a:solidFill>
                  <a:srgbClr val="ffffff"/>
                </a:solidFill>
                <a:latin typeface="Gill Sans MT"/>
                <a:ea typeface="微软雅黑"/>
              </a:rPr>
              <a:t> </a:t>
            </a:r>
            <a:endParaRPr b="0" lang="en-CA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CA" sz="2800" spc="-1" strike="noStrike">
                <a:solidFill>
                  <a:srgbClr val="f79646"/>
                </a:solidFill>
                <a:latin typeface="Gill Sans MT"/>
                <a:ea typeface="微软雅黑"/>
              </a:rPr>
              <a:t>information and entertainment</a:t>
            </a:r>
            <a:r>
              <a:rPr b="0" lang="en-CA" sz="1800" spc="-1" strike="noStrike">
                <a:solidFill>
                  <a:srgbClr val="ffffff"/>
                </a:solidFill>
                <a:latin typeface="Gill Sans MT"/>
                <a:ea typeface="微软雅黑"/>
              </a:rPr>
              <a:t>. </a:t>
            </a:r>
            <a:r>
              <a:rPr b="0" lang="en-CA" sz="4000" spc="-1" strike="noStrike">
                <a:solidFill>
                  <a:srgbClr val="ffffff"/>
                </a:solidFill>
                <a:latin typeface="Gill Sans MT"/>
                <a:ea typeface="微软雅黑"/>
              </a:rPr>
              <a:t>”</a:t>
            </a:r>
            <a:endParaRPr b="0" lang="en-CA" sz="4000" spc="-1" strike="noStrike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89240" y="151920"/>
            <a:ext cx="3530880" cy="63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en-CA" sz="3600" spc="-1" strike="noStrike">
                <a:solidFill>
                  <a:srgbClr val="f79646"/>
                </a:solidFill>
                <a:latin typeface="Gill Sans MT"/>
                <a:ea typeface="微软雅黑"/>
              </a:rPr>
              <a:t>Content</a:t>
            </a:r>
            <a:r>
              <a:rPr b="1" lang="en-CA" sz="3600" spc="-1" strike="noStrike">
                <a:solidFill>
                  <a:srgbClr val="ffffff"/>
                </a:solidFill>
                <a:latin typeface="Gill Sans MT"/>
                <a:ea typeface="微软雅黑"/>
              </a:rPr>
              <a:t> Is King</a:t>
            </a:r>
            <a:endParaRPr b="0" lang="en-CA" sz="3600" spc="-1" strike="noStrike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3390840" y="3946320"/>
            <a:ext cx="224748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CA" sz="1800" spc="-1" strike="noStrike">
                <a:solidFill>
                  <a:srgbClr val="ffffff"/>
                </a:solidFill>
                <a:latin typeface="Gill Sans MT"/>
                <a:ea typeface="微软雅黑"/>
              </a:rPr>
              <a:t>- Bill Gates, Jan 3,1996</a:t>
            </a:r>
            <a:endParaRPr b="0" lang="en-CA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3" descr="131028_HIST_OrsonWellesDailyNews.jpg.CROP.promovar-medium2.jpg"/>
          <p:cNvPicPr/>
          <p:nvPr/>
        </p:nvPicPr>
        <p:blipFill>
          <a:blip r:embed="rId1"/>
          <a:stretch/>
        </p:blipFill>
        <p:spPr>
          <a:xfrm rot="21384000">
            <a:off x="121680" y="903960"/>
            <a:ext cx="2819160" cy="397404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6" descr="kirk-klingons-laughin2.jpg"/>
          <p:cNvPicPr/>
          <p:nvPr/>
        </p:nvPicPr>
        <p:blipFill>
          <a:blip r:embed="rId2"/>
          <a:srcRect l="0" t="0" r="1846" b="0"/>
          <a:stretch/>
        </p:blipFill>
        <p:spPr>
          <a:xfrm rot="21440400">
            <a:off x="4505040" y="130320"/>
            <a:ext cx="4478040" cy="340956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5" descr="daenerys-dragon-1920.jpg"/>
          <p:cNvPicPr/>
          <p:nvPr/>
        </p:nvPicPr>
        <p:blipFill>
          <a:blip r:embed="rId3"/>
          <a:stretch/>
        </p:blipFill>
        <p:spPr>
          <a:xfrm flipH="1" rot="309600">
            <a:off x="4518360" y="2680920"/>
            <a:ext cx="4236840" cy="23832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7" descr="901819-DarthVader-480x7502.png"/>
          <p:cNvPicPr/>
          <p:nvPr/>
        </p:nvPicPr>
        <p:blipFill>
          <a:blip r:embed="rId4"/>
          <a:stretch/>
        </p:blipFill>
        <p:spPr>
          <a:xfrm>
            <a:off x="1981080" y="19080"/>
            <a:ext cx="3291480" cy="5143320"/>
          </a:xfrm>
          <a:prstGeom prst="rect">
            <a:avLst/>
          </a:prstGeom>
          <a:ln w="0">
            <a:noFill/>
          </a:ln>
        </p:spPr>
      </p:pic>
      <p:sp>
        <p:nvSpPr>
          <p:cNvPr id="169" name="TextShape 1"/>
          <p:cNvSpPr txBox="1"/>
          <p:nvPr/>
        </p:nvSpPr>
        <p:spPr>
          <a:xfrm>
            <a:off x="457200" y="71280"/>
            <a:ext cx="830556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ffffff"/>
                </a:solidFill>
                <a:latin typeface="Gill Sans MT"/>
                <a:ea typeface="微软雅黑"/>
              </a:rPr>
              <a:t>Remember The Moments We Got Really</a:t>
            </a:r>
            <a:endParaRPr b="0" lang="en-US" sz="32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170" name="Picture 10" descr="Untitled.png"/>
          <p:cNvPicPr/>
          <p:nvPr/>
        </p:nvPicPr>
        <p:blipFill>
          <a:blip r:embed="rId5"/>
          <a:stretch/>
        </p:blipFill>
        <p:spPr>
          <a:xfrm>
            <a:off x="3962520" y="2343240"/>
            <a:ext cx="2242800" cy="1176120"/>
          </a:xfrm>
          <a:prstGeom prst="rect">
            <a:avLst/>
          </a:prstGeom>
          <a:ln w="0">
            <a:noFill/>
          </a:ln>
          <a:effectLst>
            <a:outerShdw algn="t" blurRad="50800" dir="5400000" dist="38160" rotWithShape="0">
              <a:srgbClr val="000000">
                <a:alpha val="4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5" descr="DarkSideCave-TFU2.jpg"/>
          <p:cNvPicPr/>
          <p:nvPr/>
        </p:nvPicPr>
        <p:blipFill>
          <a:blip r:embed="rId1"/>
          <a:stretch/>
        </p:blipFill>
        <p:spPr>
          <a:xfrm>
            <a:off x="0" y="5040"/>
            <a:ext cx="9168480" cy="5157000"/>
          </a:xfrm>
          <a:prstGeom prst="rect">
            <a:avLst/>
          </a:prstGeom>
          <a:ln w="0"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228600" y="133200"/>
            <a:ext cx="8457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and Go Back to the </a:t>
            </a:r>
            <a:r>
              <a:rPr b="1" lang="en-US" sz="4400" spc="-1" strike="noStrike">
                <a:solidFill>
                  <a:srgbClr val="9bbb59"/>
                </a:solidFill>
                <a:latin typeface="Gill Sans MT"/>
                <a:ea typeface="微软雅黑"/>
              </a:rPr>
              <a:t>Human Nature </a:t>
            </a:r>
            <a:r>
              <a:rPr b="1" lang="en-US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to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4495680" y="3638520"/>
            <a:ext cx="449532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e46c0a"/>
                </a:solidFill>
                <a:latin typeface="Gill Sans MT"/>
                <a:ea typeface="微软雅黑"/>
              </a:rPr>
              <a:t>Create More</a:t>
            </a:r>
            <a:endParaRPr b="0" lang="en-CA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36180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The World Has Been Changing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88" name="Content Placeholder 3" descr=""/>
          <p:cNvPicPr/>
          <p:nvPr/>
        </p:nvPicPr>
        <p:blipFill>
          <a:blip r:embed="rId1"/>
          <a:srcRect l="0" t="3108" r="0" b="0"/>
          <a:stretch/>
        </p:blipFill>
        <p:spPr>
          <a:xfrm>
            <a:off x="2057400" y="895320"/>
            <a:ext cx="5257440" cy="3580920"/>
          </a:xfrm>
          <a:prstGeom prst="rect">
            <a:avLst/>
          </a:prstGeom>
          <a:ln w="0">
            <a:noFill/>
          </a:ln>
          <a:effectLst>
            <a:softEdge rad="31680"/>
          </a:effectLst>
        </p:spPr>
      </p:pic>
      <p:sp>
        <p:nvSpPr>
          <p:cNvPr id="89" name="CustomShape 2"/>
          <p:cNvSpPr/>
          <p:nvPr/>
        </p:nvSpPr>
        <p:spPr>
          <a:xfrm>
            <a:off x="2895480" y="4324320"/>
            <a:ext cx="540972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It Used to Be Like This</a:t>
            </a:r>
            <a:endParaRPr b="0" lang="en-CA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91" name="Picture 6" descr=""/>
          <p:cNvPicPr/>
          <p:nvPr/>
        </p:nvPicPr>
        <p:blipFill>
          <a:blip r:embed="rId1"/>
          <a:srcRect l="0" t="12228" r="0" b="0"/>
          <a:stretch/>
        </p:blipFill>
        <p:spPr>
          <a:xfrm>
            <a:off x="0" y="-6840"/>
            <a:ext cx="9143640" cy="516168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152280" y="71280"/>
            <a:ext cx="419076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3600" spc="-1" strike="noStrike">
                <a:solidFill>
                  <a:srgbClr val="ffffff"/>
                </a:solidFill>
                <a:latin typeface="Gill Sans MT"/>
                <a:ea typeface="微软雅黑"/>
              </a:rPr>
              <a:t>But Not Anymore</a:t>
            </a:r>
            <a:endParaRPr b="0" lang="en-C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94" name="Picture 6" descr=""/>
          <p:cNvPicPr/>
          <p:nvPr/>
        </p:nvPicPr>
        <p:blipFill>
          <a:blip r:embed="rId1"/>
          <a:srcRect l="0" t="12228" r="0" b="0"/>
          <a:stretch/>
        </p:blipFill>
        <p:spPr>
          <a:xfrm>
            <a:off x="0" y="-6840"/>
            <a:ext cx="9143640" cy="516168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2" descr="http://www.nielsen.com/content/dam/corporate/us/en/newswire/uploads/2011/05/connected-devices-2.jpg"/>
          <p:cNvPicPr/>
          <p:nvPr/>
        </p:nvPicPr>
        <p:blipFill>
          <a:blip r:embed="rId2"/>
          <a:srcRect l="0" t="0" r="2189" b="0"/>
          <a:stretch/>
        </p:blipFill>
        <p:spPr>
          <a:xfrm>
            <a:off x="3276720" y="209520"/>
            <a:ext cx="5712840" cy="4764240"/>
          </a:xfrm>
          <a:prstGeom prst="rect">
            <a:avLst/>
          </a:prstGeom>
          <a:ln cap="sq" w="88900">
            <a:solidFill>
              <a:srgbClr val="ffffff"/>
            </a:solidFill>
            <a:miter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mc:AlternateContent>
    <mc:Choice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0" y="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endParaRPr b="0" lang="en-US" sz="18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97" name="Picture 6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amount="-50000" bright="-40000" contrast="-20000"/>
                    </a14:imgEffect>
                  </a14:imgLayer>
                </a14:imgProps>
              </a:ext>
            </a:extLst>
          </a:blip>
          <a:srcRect l="0" t="12228" r="0" b="0"/>
          <a:stretch/>
        </p:blipFill>
        <p:spPr>
          <a:xfrm>
            <a:off x="0" y="-6840"/>
            <a:ext cx="9143640" cy="5161680"/>
          </a:xfrm>
          <a:prstGeom prst="rect">
            <a:avLst/>
          </a:prstGeom>
          <a:ln w="0"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4572000" y="1428840"/>
            <a:ext cx="1599840" cy="449640"/>
          </a:xfrm>
          <a:prstGeom prst="wedgeEllipseCallout">
            <a:avLst>
              <a:gd name="adj1" fmla="val 45239"/>
              <a:gd name="adj2" fmla="val 84722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Myriad Apple"/>
                <a:ea typeface="微软雅黑"/>
              </a:rPr>
              <a:t>Multiscreen</a:t>
            </a:r>
            <a:endParaRPr b="0" lang="en-CA" sz="1400" spc="-1" strike="noStrike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2590920" y="793800"/>
            <a:ext cx="1523520" cy="964800"/>
          </a:xfrm>
          <a:prstGeom prst="wedgeEllipseCallout">
            <a:avLst>
              <a:gd name="adj1" fmla="val 64406"/>
              <a:gd name="adj2" fmla="val 99196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Myriad Apple"/>
                <a:ea typeface="微软雅黑"/>
              </a:rPr>
              <a:t>Faster Connection</a:t>
            </a:r>
            <a:endParaRPr b="0" lang="en-C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Myriad Apple"/>
                <a:ea typeface="微软雅黑"/>
              </a:rPr>
              <a:t>4G, Fiber</a:t>
            </a:r>
            <a:endParaRPr b="0" lang="en-CA" sz="1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CA" sz="1400" spc="-1" strike="noStrike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6705720" y="285840"/>
            <a:ext cx="1066320" cy="457920"/>
          </a:xfrm>
          <a:prstGeom prst="wedgeEllipseCallout">
            <a:avLst>
              <a:gd name="adj1" fmla="val -61904"/>
              <a:gd name="adj2" fmla="val 249334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101" name="CustomShape 5"/>
          <p:cNvSpPr/>
          <p:nvPr/>
        </p:nvSpPr>
        <p:spPr>
          <a:xfrm>
            <a:off x="6572160" y="133200"/>
            <a:ext cx="2037960" cy="609120"/>
          </a:xfrm>
          <a:prstGeom prst="wedgeEllipseCallout">
            <a:avLst>
              <a:gd name="adj1" fmla="val -119047"/>
              <a:gd name="adj2" fmla="val 90972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Myriad Apple"/>
                <a:ea typeface="微软雅黑"/>
              </a:rPr>
              <a:t>Bigger Screen, Ultra-HD</a:t>
            </a:r>
            <a:endParaRPr b="0" lang="en-CA" sz="1400" spc="-1" strike="noStrike">
              <a:latin typeface="Arial"/>
            </a:endParaRPr>
          </a:p>
        </p:txBody>
      </p:sp>
      <p:grpSp>
        <p:nvGrpSpPr>
          <p:cNvPr id="102" name="Group 6"/>
          <p:cNvGrpSpPr/>
          <p:nvPr/>
        </p:nvGrpSpPr>
        <p:grpSpPr>
          <a:xfrm>
            <a:off x="4292640" y="2723760"/>
            <a:ext cx="2717280" cy="2278080"/>
            <a:chOff x="4292640" y="2723760"/>
            <a:chExt cx="2717280" cy="2278080"/>
          </a:xfrm>
        </p:grpSpPr>
        <p:pic>
          <p:nvPicPr>
            <p:cNvPr id="103" name="Picture 4" descr="http://g-ecx.images-amazon.com/images/G/01/kindle/dp/2014/B/feature-secondscreen-v2._V347026773_.jpg"/>
            <p:cNvPicPr/>
            <p:nvPr/>
          </p:nvPicPr>
          <p:blipFill>
            <a:blip r:embed="rId3"/>
            <a:stretch/>
          </p:blipFill>
          <p:spPr>
            <a:xfrm>
              <a:off x="5003640" y="3200040"/>
              <a:ext cx="1929960" cy="1801800"/>
            </a:xfrm>
            <a:prstGeom prst="rect">
              <a:avLst/>
            </a:prstGeom>
            <a:ln w="0">
              <a:noFill/>
            </a:ln>
            <a:effectLst>
              <a:outerShdw algn="tl" blurRad="292100" dir="2700000" dist="139498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4" name="CustomShape 7"/>
            <p:cNvSpPr/>
            <p:nvPr/>
          </p:nvSpPr>
          <p:spPr>
            <a:xfrm flipV="1">
              <a:off x="4292640" y="3104280"/>
              <a:ext cx="736200" cy="380520"/>
            </a:xfrm>
            <a:custGeom>
              <a:avLst/>
              <a:gdLst/>
              <a:ahLst/>
              <a:rect l="l" t="t" r="r" b="b"/>
              <a:pathLst>
                <a:path w="787400" h="203342">
                  <a:moveTo>
                    <a:pt x="0" y="25400"/>
                  </a:moveTo>
                  <a:cubicBezTo>
                    <a:pt x="239183" y="116416"/>
                    <a:pt x="478367" y="207433"/>
                    <a:pt x="609600" y="203200"/>
                  </a:cubicBezTo>
                  <a:cubicBezTo>
                    <a:pt x="740833" y="198967"/>
                    <a:pt x="615950" y="10583"/>
                    <a:pt x="787400" y="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" name="CustomShape 8"/>
            <p:cNvSpPr/>
            <p:nvPr/>
          </p:nvSpPr>
          <p:spPr>
            <a:xfrm>
              <a:off x="5003640" y="2723760"/>
              <a:ext cx="2006280" cy="11264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64a2"/>
              </a:solidFill>
              <a:rou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CA" sz="1700" spc="-1" strike="noStrike">
                  <a:solidFill>
                    <a:srgbClr val="7030a0"/>
                  </a:solidFill>
                  <a:latin typeface="Myriad Apple"/>
                  <a:ea typeface="微软雅黑"/>
                </a:rPr>
                <a:t>Data, Indiv. Profile</a:t>
              </a:r>
              <a:endParaRPr b="0" lang="en-CA" sz="1700" spc="-1" strike="noStrike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b="0" lang="en-CA" sz="1700" spc="-1" strike="noStrike">
                  <a:solidFill>
                    <a:srgbClr val="7030a0"/>
                  </a:solidFill>
                  <a:latin typeface="Myriad Apple"/>
                  <a:ea typeface="微软雅黑"/>
                </a:rPr>
                <a:t>Machine Learning</a:t>
              </a:r>
              <a:endParaRPr b="0" lang="en-CA" sz="1700" spc="-1" strike="noStrike">
                <a:latin typeface="Arial"/>
              </a:endParaRPr>
            </a:p>
          </p:txBody>
        </p:sp>
      </p:grpSp>
      <p:pic>
        <p:nvPicPr>
          <p:cNvPr id="106" name="Picture 14" descr="https://lh5.ggpht.com/cty0I0gsnPLTdulPlH974n7aSq4I8CeuwwxmpNmTWmm4QGjKAwBeMSrPqyVCm1Vkag=w300"/>
          <p:cNvPicPr/>
          <p:nvPr/>
        </p:nvPicPr>
        <p:blipFill>
          <a:blip r:embed="rId4"/>
          <a:stretch/>
        </p:blipFill>
        <p:spPr>
          <a:xfrm>
            <a:off x="419040" y="3206520"/>
            <a:ext cx="1142640" cy="114264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18" descr="http://blogs-images.forbes.com/merrillbarr/files/2014/03/CBS-Logo.jpg"/>
          <p:cNvPicPr/>
          <p:nvPr/>
        </p:nvPicPr>
        <p:blipFill>
          <a:blip r:embed="rId5"/>
          <a:stretch/>
        </p:blipFill>
        <p:spPr>
          <a:xfrm>
            <a:off x="541800" y="4349520"/>
            <a:ext cx="897120" cy="25416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22" descr="http://static1.gamespot.com/uploads/original/123/1239113/2607629-twitch.jpg"/>
          <p:cNvPicPr/>
          <p:nvPr/>
        </p:nvPicPr>
        <p:blipFill>
          <a:blip r:embed="rId6"/>
          <a:stretch/>
        </p:blipFill>
        <p:spPr>
          <a:xfrm>
            <a:off x="2103840" y="3486240"/>
            <a:ext cx="1582920" cy="89172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9"/>
          <p:cNvSpPr/>
          <p:nvPr/>
        </p:nvSpPr>
        <p:spPr>
          <a:xfrm>
            <a:off x="1371600" y="2952720"/>
            <a:ext cx="1599840" cy="685440"/>
          </a:xfrm>
          <a:prstGeom prst="wedgeEllipseCallout">
            <a:avLst>
              <a:gd name="adj1" fmla="val -44903"/>
              <a:gd name="adj2" fmla="val 135793"/>
            </a:avLst>
          </a:prstGeom>
          <a:gradFill rotWithShape="0">
            <a:gsLst>
              <a:gs pos="0">
                <a:srgbClr val="5e437f"/>
              </a:gs>
              <a:gs pos="100000">
                <a:srgbClr val="7b57a5"/>
              </a:gs>
            </a:gsLst>
            <a:lin ang="16200000"/>
          </a:gradFill>
          <a:ln>
            <a:solidFill>
              <a:srgbClr val="7d5fa0"/>
            </a:solidFill>
            <a:round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Myriad Apple"/>
                <a:ea typeface="微软雅黑"/>
              </a:rPr>
              <a:t>Standalone Apps</a:t>
            </a:r>
            <a:endParaRPr b="0" lang="en-CA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33520" y="-4680"/>
            <a:ext cx="76388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More Platforms to Consume Content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1" name="TextShape 2"/>
          <p:cNvSpPr txBox="1"/>
          <p:nvPr/>
        </p:nvSpPr>
        <p:spPr>
          <a:xfrm>
            <a:off x="209520" y="885960"/>
            <a:ext cx="8762760" cy="38145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112" name="Picture 2" descr="http://www.1emulation.com/forums/index.php?app=core&amp;module=attach&amp;section=attach&amp;attach_rel_module=post&amp;attach_id=785"/>
          <p:cNvPicPr/>
          <p:nvPr/>
        </p:nvPicPr>
        <p:blipFill>
          <a:blip r:embed="rId1"/>
          <a:srcRect l="13805" t="0" r="24081" b="0"/>
          <a:stretch/>
        </p:blipFill>
        <p:spPr>
          <a:xfrm>
            <a:off x="4343400" y="819000"/>
            <a:ext cx="1986120" cy="213336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4" descr="http://wearablesarena.com/wp-content/uploads/2014/04/google-glass-raj.jpg"/>
          <p:cNvPicPr/>
          <p:nvPr/>
        </p:nvPicPr>
        <p:blipFill>
          <a:blip r:embed="rId2"/>
          <a:srcRect l="19313" t="0" r="11853" b="0"/>
          <a:stretch/>
        </p:blipFill>
        <p:spPr>
          <a:xfrm>
            <a:off x="6703200" y="819000"/>
            <a:ext cx="2164320" cy="196020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20" descr="http://3.bp.blogspot.com/-RZXIcZ5peOM/UTWoMlscKfI/AAAAAAAAAL8/Y4-9NifOixg/s1600/Fotor030513162.jpg"/>
          <p:cNvPicPr/>
          <p:nvPr/>
        </p:nvPicPr>
        <p:blipFill>
          <a:blip r:embed="rId3"/>
          <a:stretch/>
        </p:blipFill>
        <p:spPr>
          <a:xfrm>
            <a:off x="6553080" y="3105000"/>
            <a:ext cx="2469960" cy="1852200"/>
          </a:xfrm>
          <a:prstGeom prst="rect">
            <a:avLst/>
          </a:prstGeom>
          <a:ln w="0">
            <a:noFill/>
          </a:ln>
        </p:spPr>
      </p:pic>
      <p:pic>
        <p:nvPicPr>
          <p:cNvPr id="115" name="Picture 24" descr="apple watch"/>
          <p:cNvPicPr/>
          <p:nvPr/>
        </p:nvPicPr>
        <p:blipFill>
          <a:blip r:embed="rId4"/>
          <a:srcRect l="24381" t="0" r="25015" b="0"/>
          <a:stretch/>
        </p:blipFill>
        <p:spPr>
          <a:xfrm>
            <a:off x="4343400" y="2837520"/>
            <a:ext cx="1881000" cy="2320560"/>
          </a:xfrm>
          <a:prstGeom prst="rect">
            <a:avLst/>
          </a:prstGeom>
          <a:ln w="0">
            <a:noFill/>
          </a:ln>
        </p:spPr>
      </p:pic>
      <p:sp>
        <p:nvSpPr>
          <p:cNvPr id="116" name="CustomShape 3"/>
          <p:cNvSpPr/>
          <p:nvPr/>
        </p:nvSpPr>
        <p:spPr>
          <a:xfrm>
            <a:off x="830520" y="961920"/>
            <a:ext cx="3817080" cy="351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VR Devices</a:t>
            </a:r>
            <a:endParaRPr b="0" lang="en-C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Google Glass</a:t>
            </a:r>
            <a:endParaRPr b="0" lang="en-C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Smart Watch</a:t>
            </a:r>
            <a:endParaRPr b="0" lang="en-C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endParaRPr b="0" lang="en-C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Firefox  Tizen</a:t>
            </a:r>
            <a:endParaRPr b="0" lang="en-CA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Sailfish  Ubuntu</a:t>
            </a:r>
            <a:endParaRPr b="0" lang="en-CA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285840" y="0"/>
            <a:ext cx="855324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2800" spc="-1" strike="noStrike">
                <a:solidFill>
                  <a:srgbClr val="ffffff"/>
                </a:solidFill>
                <a:latin typeface="Gill Sans MT"/>
                <a:ea typeface="微软雅黑"/>
              </a:rPr>
              <a:t>More Ways to Communicate with Content</a:t>
            </a:r>
            <a:endParaRPr b="0" lang="en-US" sz="2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67280" y="1086480"/>
            <a:ext cx="2199240" cy="381456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Voice 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Motion 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Gesture 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…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algn="l" pos="0"/>
              </a:tabLst>
            </a:pPr>
            <a:r>
              <a:rPr b="1" lang="en-CA" sz="2400" spc="-1" strike="noStrike">
                <a:solidFill>
                  <a:srgbClr val="ffffff"/>
                </a:solidFill>
                <a:latin typeface="Gill Sans MT"/>
                <a:ea typeface="微软雅黑"/>
              </a:rPr>
              <a:t>Mind</a:t>
            </a:r>
            <a:endParaRPr b="1" lang="en-US" sz="2400" spc="-1" strike="noStrike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119" name="Picture 8" descr="http://cdn.androidcommunity.com/wp-content/uploads/2014/10/player-remote-767-1.jpg"/>
          <p:cNvPicPr/>
          <p:nvPr/>
        </p:nvPicPr>
        <p:blipFill>
          <a:blip r:embed="rId1"/>
          <a:srcRect l="31799" t="1956" r="28217" b="0"/>
          <a:stretch/>
        </p:blipFill>
        <p:spPr>
          <a:xfrm>
            <a:off x="1981080" y="2161440"/>
            <a:ext cx="882360" cy="233892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16" descr="http://g-ecx.images-amazon.com/images/G/01/kindle/dp/2014/BT/BT-slate-lg-05._V336576847_.jpg"/>
          <p:cNvPicPr/>
          <p:nvPr/>
        </p:nvPicPr>
        <p:blipFill>
          <a:blip r:embed="rId2"/>
          <a:srcRect l="33074" t="4851" r="36520" b="4053"/>
          <a:stretch/>
        </p:blipFill>
        <p:spPr>
          <a:xfrm>
            <a:off x="2792880" y="2188440"/>
            <a:ext cx="761040" cy="220392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18" descr="Kinect 2"/>
          <p:cNvPicPr/>
          <p:nvPr/>
        </p:nvPicPr>
        <p:blipFill>
          <a:blip r:embed="rId3"/>
          <a:stretch/>
        </p:blipFill>
        <p:spPr>
          <a:xfrm>
            <a:off x="3959640" y="732240"/>
            <a:ext cx="2809800" cy="106668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4" descr="Calrec_Siri"/>
          <p:cNvPicPr/>
          <p:nvPr/>
        </p:nvPicPr>
        <p:blipFill>
          <a:blip r:embed="rId4"/>
          <a:stretch/>
        </p:blipFill>
        <p:spPr>
          <a:xfrm>
            <a:off x="2400480" y="1086480"/>
            <a:ext cx="772920" cy="772920"/>
          </a:xfrm>
          <a:prstGeom prst="rect">
            <a:avLst/>
          </a:prstGeom>
          <a:ln w="0">
            <a:noFill/>
          </a:ln>
        </p:spPr>
      </p:pic>
      <p:pic>
        <p:nvPicPr>
          <p:cNvPr id="123" name="Picture 8" descr="leap-motion-second-generating-hand-tracking"/>
          <p:cNvPicPr/>
          <p:nvPr/>
        </p:nvPicPr>
        <p:blipFill>
          <a:blip r:embed="rId5"/>
          <a:srcRect l="14172" t="1768" r="0" b="0"/>
          <a:stretch/>
        </p:blipFill>
        <p:spPr>
          <a:xfrm>
            <a:off x="4073760" y="1780200"/>
            <a:ext cx="2473920" cy="1585440"/>
          </a:xfrm>
          <a:prstGeom prst="rect">
            <a:avLst/>
          </a:prstGeom>
          <a:ln w="0">
            <a:noFill/>
          </a:ln>
        </p:spPr>
      </p:pic>
      <p:pic>
        <p:nvPicPr>
          <p:cNvPr id="124" name="Picture 10" descr="http://shhome.wpengine.com/wp-content/uploads/2013/03/MYO-armband.jpg"/>
          <p:cNvPicPr/>
          <p:nvPr/>
        </p:nvPicPr>
        <p:blipFill>
          <a:blip r:embed="rId6"/>
          <a:stretch/>
        </p:blipFill>
        <p:spPr>
          <a:xfrm>
            <a:off x="4072320" y="3471120"/>
            <a:ext cx="2480400" cy="1513800"/>
          </a:xfrm>
          <a:prstGeom prst="rect">
            <a:avLst/>
          </a:prstGeom>
          <a:ln w="0">
            <a:noFill/>
          </a:ln>
        </p:spPr>
      </p:pic>
      <p:pic>
        <p:nvPicPr>
          <p:cNvPr id="125" name="Picture 12" descr="https://go.indiegogo.com/wp-content/uploads/2012/12/DSC_1481-for-media.jpg"/>
          <p:cNvPicPr/>
          <p:nvPr/>
        </p:nvPicPr>
        <p:blipFill>
          <a:blip r:embed="rId7"/>
          <a:srcRect l="0" t="885" r="17603" b="0"/>
          <a:stretch/>
        </p:blipFill>
        <p:spPr>
          <a:xfrm>
            <a:off x="7079760" y="1741320"/>
            <a:ext cx="1798920" cy="322488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14" descr="Headband"/>
          <p:cNvPicPr/>
          <p:nvPr/>
        </p:nvPicPr>
        <p:blipFill>
          <a:blip r:embed="rId8"/>
          <a:srcRect l="5489" t="1769" r="11796" b="29142"/>
          <a:stretch/>
        </p:blipFill>
        <p:spPr>
          <a:xfrm>
            <a:off x="7251480" y="654480"/>
            <a:ext cx="1455480" cy="86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1981080" y="2114640"/>
            <a:ext cx="495252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4800" spc="-1" strike="noStrike">
                <a:solidFill>
                  <a:srgbClr val="ffffff"/>
                </a:solidFill>
                <a:latin typeface="Gill Sans MT"/>
                <a:ea typeface="微软雅黑"/>
              </a:rPr>
              <a:t>Some Things </a:t>
            </a:r>
            <a:br/>
            <a:r>
              <a:rPr b="1" lang="en-CA" sz="4800" spc="-1" strike="noStrike">
                <a:solidFill>
                  <a:srgbClr val="ffffff"/>
                </a:solidFill>
                <a:latin typeface="Gill Sans MT"/>
                <a:ea typeface="微软雅黑"/>
              </a:rPr>
              <a:t> Never Change</a:t>
            </a:r>
            <a:endParaRPr b="0" lang="en-US" sz="48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743040" y="438120"/>
            <a:ext cx="7638840" cy="67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CA" sz="3600" spc="-1" strike="noStrike">
                <a:solidFill>
                  <a:srgbClr val="ffffff"/>
                </a:solidFill>
                <a:latin typeface="Gill Sans MT"/>
                <a:ea typeface="微软雅黑"/>
              </a:rPr>
              <a:t>But</a:t>
            </a:r>
            <a:endParaRPr b="0" lang="en-CA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Shape 1"/>
          <p:cNvSpPr txBox="1"/>
          <p:nvPr/>
        </p:nvSpPr>
        <p:spPr>
          <a:xfrm>
            <a:off x="557280" y="0"/>
            <a:ext cx="6376680" cy="671040"/>
          </a:xfrm>
          <a:prstGeom prst="rect">
            <a:avLst/>
          </a:prstGeom>
          <a:noFill/>
          <a:ln w="0">
            <a:noFill/>
          </a:ln>
        </p:spPr>
        <p:txBody>
          <a:bodyPr lIns="92160" rIns="92160" tIns="46080" bIns="46080" anchor="ctr">
            <a:noAutofit/>
          </a:bodyPr>
          <a:p>
            <a:pPr marL="114480" indent="-114120">
              <a:lnSpc>
                <a:spcPct val="100000"/>
              </a:lnSpc>
              <a:tabLst>
                <a:tab algn="l" pos="0"/>
              </a:tabLst>
            </a:pPr>
            <a:r>
              <a:rPr b="1" lang="en-US" sz="3200" spc="-1" strike="noStrike">
                <a:solidFill>
                  <a:srgbClr val="ffffff"/>
                </a:solidFill>
                <a:latin typeface="Gill Sans MT"/>
                <a:ea typeface="微软雅黑"/>
              </a:rPr>
              <a:t>Human Nature Never Changed</a:t>
            </a:r>
            <a:endParaRPr b="0" lang="en-US" sz="3200" spc="-1" strike="noStrike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409920" y="1627920"/>
            <a:ext cx="1580760" cy="7606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4400" spc="-1" strike="noStrike">
                <a:solidFill>
                  <a:srgbClr val="953735"/>
                </a:solidFill>
                <a:latin typeface="Gill Sans MT"/>
                <a:ea typeface="微软雅黑"/>
              </a:rPr>
              <a:t>Love</a:t>
            </a:r>
            <a:endParaRPr b="0" lang="en-CA" sz="44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109160" y="1524600"/>
            <a:ext cx="2142720" cy="57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c0504d"/>
                </a:solidFill>
                <a:latin typeface="Gill Sans MT"/>
                <a:ea typeface="微软雅黑"/>
              </a:rPr>
              <a:t>Happiness</a:t>
            </a:r>
            <a:endParaRPr b="0" lang="en-CA" sz="3200" spc="-1" strike="noStrike"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5834160" y="1599480"/>
            <a:ext cx="1742760" cy="516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e46c0a"/>
                </a:solidFill>
                <a:latin typeface="Gill Sans MT"/>
                <a:ea typeface="微软雅黑"/>
              </a:rPr>
              <a:t>Dream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1771560" y="2669040"/>
            <a:ext cx="1238040" cy="57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58aa29"/>
                </a:solidFill>
                <a:latin typeface="Gill Sans MT"/>
                <a:ea typeface="微软雅黑"/>
              </a:rPr>
              <a:t>Family</a:t>
            </a:r>
            <a:endParaRPr b="0" lang="en-CA" sz="3200" spc="-1" strike="noStrike">
              <a:latin typeface="Arial"/>
            </a:endParaRPr>
          </a:p>
        </p:txBody>
      </p:sp>
      <p:sp>
        <p:nvSpPr>
          <p:cNvPr id="134" name="CustomShape 6"/>
          <p:cNvSpPr/>
          <p:nvPr/>
        </p:nvSpPr>
        <p:spPr>
          <a:xfrm>
            <a:off x="3573360" y="2752920"/>
            <a:ext cx="1704600" cy="516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4f81bd"/>
                </a:solidFill>
                <a:latin typeface="Gill Sans MT"/>
                <a:ea typeface="微软雅黑"/>
              </a:rPr>
              <a:t>Respect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2633400" y="3813480"/>
            <a:ext cx="1238040" cy="57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58aa29"/>
                </a:solidFill>
                <a:latin typeface="Gill Sans MT"/>
                <a:ea typeface="微软雅黑"/>
              </a:rPr>
              <a:t>Friend</a:t>
            </a:r>
            <a:endParaRPr b="0" lang="en-CA" sz="3200" spc="-1" strike="noStrike">
              <a:latin typeface="Arial"/>
            </a:endParaRPr>
          </a:p>
        </p:txBody>
      </p:sp>
      <p:sp>
        <p:nvSpPr>
          <p:cNvPr id="136" name="CustomShape 8"/>
          <p:cNvSpPr/>
          <p:nvPr/>
        </p:nvSpPr>
        <p:spPr>
          <a:xfrm>
            <a:off x="4419720" y="3714840"/>
            <a:ext cx="1918800" cy="5169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2800" spc="-1" strike="noStrike">
                <a:solidFill>
                  <a:srgbClr val="58aa29"/>
                </a:solidFill>
                <a:latin typeface="Gill Sans MT"/>
                <a:ea typeface="微软雅黑"/>
              </a:rPr>
              <a:t>Community</a:t>
            </a:r>
            <a:endParaRPr b="0" lang="en-CA" sz="2800" spc="-1" strike="noStrike">
              <a:latin typeface="Arial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6172200" y="2800440"/>
            <a:ext cx="1585440" cy="6390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a7e1e4"/>
                </a:solidFill>
                <a:latin typeface="Gill Sans MT"/>
                <a:ea typeface="微软雅黑"/>
              </a:rPr>
              <a:t>Value</a:t>
            </a:r>
            <a:endParaRPr b="0" lang="en-CA" sz="3600" spc="-1" strike="noStrike">
              <a:latin typeface="Arial"/>
            </a:endParaRPr>
          </a:p>
        </p:txBody>
      </p:sp>
      <p:sp>
        <p:nvSpPr>
          <p:cNvPr id="138" name="CustomShape 10"/>
          <p:cNvSpPr/>
          <p:nvPr/>
        </p:nvSpPr>
        <p:spPr>
          <a:xfrm>
            <a:off x="6629400" y="3943440"/>
            <a:ext cx="1918800" cy="57780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GB" sz="3200" spc="-1" strike="noStrike">
                <a:solidFill>
                  <a:srgbClr val="a7e1e4"/>
                </a:solidFill>
                <a:latin typeface="Gill Sans MT"/>
                <a:ea typeface="微软雅黑"/>
              </a:rPr>
              <a:t>Share</a:t>
            </a:r>
            <a:endParaRPr b="0" lang="en-CA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 Apple</Template>
  <TotalTime>4985</TotalTime>
  <Application>LibreOffice/7.0.3.1$Windows_X86_64 LibreOffice_project/d7547858d014d4cf69878db179d326fc3483e082</Application>
  <Words>248</Words>
  <Paragraphs>78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2013-01-02T19:25:21Z</dcterms:created>
  <dc:creator>Jonah Guo</dc:creator>
  <dc:description/>
  <dc:language>en-CA</dc:language>
  <cp:lastModifiedBy/>
  <dcterms:modified xsi:type="dcterms:W3CDTF">2020-12-14T18:31:02Z</dcterms:modified>
  <cp:revision>630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